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1"/>
  </p:notesMasterIdLst>
  <p:sldIdLst>
    <p:sldId id="341" r:id="rId3"/>
    <p:sldId id="329" r:id="rId4"/>
    <p:sldId id="336" r:id="rId5"/>
    <p:sldId id="337" r:id="rId6"/>
    <p:sldId id="332" r:id="rId7"/>
    <p:sldId id="333" r:id="rId8"/>
    <p:sldId id="335" r:id="rId9"/>
    <p:sldId id="340" r:id="rId10"/>
    <p:sldId id="277" r:id="rId11"/>
    <p:sldId id="300" r:id="rId12"/>
    <p:sldId id="318" r:id="rId13"/>
    <p:sldId id="278" r:id="rId14"/>
    <p:sldId id="320" r:id="rId15"/>
    <p:sldId id="322" r:id="rId16"/>
    <p:sldId id="323" r:id="rId17"/>
    <p:sldId id="325" r:id="rId18"/>
    <p:sldId id="342" r:id="rId19"/>
    <p:sldId id="34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字魂59号-创粗黑" panose="00000500000000000000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43A081"/>
    <a:srgbClr val="D5FFF1"/>
    <a:srgbClr val="CFFFF0"/>
    <a:srgbClr val="F5FFFC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0053" autoAdjust="0"/>
  </p:normalViewPr>
  <p:slideViewPr>
    <p:cSldViewPr snapToGrid="0">
      <p:cViewPr varScale="1">
        <p:scale>
          <a:sx n="60" d="100"/>
          <a:sy n="60" d="100"/>
        </p:scale>
        <p:origin x="10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2022/9/11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78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172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3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9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222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lưu</a:t>
            </a:r>
            <a:r>
              <a:rPr lang="en-US" altLang="zh-CN" baseline="0" dirty="0"/>
              <a:t> ý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toán</a:t>
            </a:r>
            <a:r>
              <a:rPr lang="en-US" altLang="zh-CN" baseline="0" dirty="0"/>
              <a:t>:“</a:t>
            </a:r>
            <a:r>
              <a:rPr lang="en-US" altLang="zh-CN" baseline="0" dirty="0" err="1"/>
              <a:t>kém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732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6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31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3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33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44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2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7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40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1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F24FE-B8C9-4256-B6B8-98FA1072928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6AA2C-4BBB-4CEB-9CB7-9DB7B309CB4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14.wdp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6.jpeg"/><Relationship Id="rId16" Type="http://schemas.openxmlformats.org/officeDocument/2006/relationships/image" Target="../media/image14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GIF"/><Relationship Id="rId11" Type="http://schemas.microsoft.com/office/2007/relationships/hdphoto" Target="../media/hdphoto9.wdp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7.jpeg"/><Relationship Id="rId9" Type="http://schemas.microsoft.com/office/2007/relationships/hdphoto" Target="../media/hdphoto10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GIF"/><Relationship Id="rId11" Type="http://schemas.microsoft.com/office/2007/relationships/hdphoto" Target="../media/hdphoto9.wdp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6.jpeg"/><Relationship Id="rId9" Type="http://schemas.microsoft.com/office/2007/relationships/hdphoto" Target="../media/hdphoto12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859" y="2236661"/>
            <a:ext cx="631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108289" y="654878"/>
            <a:ext cx="58401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9" y="1781321"/>
            <a:ext cx="514719" cy="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3342468" y="1974936"/>
            <a:ext cx="514566" cy="567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948" y="2773251"/>
            <a:ext cx="525905" cy="684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2" b="100000" l="607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2960" y="1319939"/>
            <a:ext cx="1472125" cy="1453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084590" y="1974936"/>
            <a:ext cx="514566" cy="5677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2132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833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253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6001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9917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610" y="2786503"/>
            <a:ext cx="525905" cy="6843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4773330" y="1973036"/>
            <a:ext cx="514566" cy="567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5462444" y="1973036"/>
            <a:ext cx="514566" cy="567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152555" y="1965737"/>
            <a:ext cx="514566" cy="567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6841669" y="1965737"/>
            <a:ext cx="514566" cy="567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7583417" y="1963837"/>
            <a:ext cx="514566" cy="5677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 flipH="1">
            <a:off x="8272531" y="1963837"/>
            <a:ext cx="514566" cy="567774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6200000">
            <a:off x="7616595" y="1906131"/>
            <a:ext cx="242231" cy="158421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2182" y="28504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88561" y="1239653"/>
            <a:ext cx="3085342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16919" y="3541683"/>
            <a:ext cx="57855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10 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– 7 = 3 (con)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            Đáp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3 con 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9183802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(10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918380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11717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95456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87508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56900" y="559848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66619" y="654878"/>
            <a:ext cx="67693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ngỗng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vịt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050" y="2773251"/>
            <a:ext cx="525905" cy="6843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871" y="2773251"/>
            <a:ext cx="525905" cy="6843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725" y="2773251"/>
            <a:ext cx="525905" cy="6843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4056" y="2786503"/>
            <a:ext cx="525905" cy="684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352" y="2773251"/>
            <a:ext cx="525905" cy="6843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421" y="2773251"/>
            <a:ext cx="525905" cy="6843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9178" y="2786503"/>
            <a:ext cx="525905" cy="684397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5400000" flipV="1">
            <a:off x="7204688" y="1881016"/>
            <a:ext cx="274320" cy="1280160"/>
          </a:xfrm>
          <a:prstGeom prst="leftBrace">
            <a:avLst>
              <a:gd name="adj1" fmla="val 8333"/>
              <a:gd name="adj2" fmla="val 48327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7966" y="16631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46892" y="1244065"/>
            <a:ext cx="40790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53022" y="3541683"/>
            <a:ext cx="476124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ngỗng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    Đáp </a:t>
            </a:r>
            <a:r>
              <a:rPr lang="en-US" sz="32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2 con</a:t>
            </a: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flipH="1">
            <a:off x="8880616" y="205898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(5 con)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8932132" y="2872873"/>
            <a:ext cx="18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 con)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355103" y="4258543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B1: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38842" y="4969143"/>
            <a:ext cx="282481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B2: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30894" y="5703241"/>
            <a:ext cx="232467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B3: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9" y="1687133"/>
            <a:ext cx="1288148" cy="8587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44" y="1718354"/>
            <a:ext cx="1288148" cy="8587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8" y="1687133"/>
            <a:ext cx="1288148" cy="858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92" y="1687133"/>
            <a:ext cx="1288148" cy="8587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6" y="1676683"/>
            <a:ext cx="1288148" cy="85876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576112" y="547587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/>
      <p:bldP spid="55" grpId="0"/>
      <p:bldP spid="56" grpId="0"/>
      <p:bldP spid="57" grpId="0"/>
      <p:bldP spid="58" grpId="0"/>
      <p:bldP spid="59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54" y="2222879"/>
            <a:ext cx="45847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858928" y="985912"/>
            <a:ext cx="101592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chim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cành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con?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401599" y="1499253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7791" y="2536100"/>
            <a:ext cx="73725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-            </a:t>
            </a: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=         (con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                     Đáp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con chim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4016" r="32695" b="22469"/>
          <a:stretch/>
        </p:blipFill>
        <p:spPr bwMode="auto">
          <a:xfrm>
            <a:off x="7591463" y="1807721"/>
            <a:ext cx="4217158" cy="393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3473" y="90825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495927" y="1493485"/>
            <a:ext cx="155448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21217" y="1513012"/>
            <a:ext cx="731520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3398272" y="3970416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672756" y="398497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2241890" y="397132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399147" y="4632871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2092392" y="3882016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3245118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531063" y="3909312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245993" y="4551667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325917" y="1488018"/>
            <a:ext cx="1455814" cy="4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2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1" animBg="1"/>
      <p:bldP spid="39" grpId="2" animBg="1"/>
      <p:bldP spid="47" grpId="0" animBg="1"/>
      <p:bldP spid="47" grpId="1" animBg="1"/>
      <p:bldP spid="61" grpId="1" animBg="1"/>
      <p:bldP spid="61" grpId="2" animBg="1"/>
      <p:bldP spid="63" grpId="1" animBg="1"/>
      <p:bldP spid="63" grpId="2" animBg="1"/>
      <p:bldP spid="64" grpId="0"/>
      <p:bldP spid="67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909907" y="418545"/>
            <a:ext cx="103494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6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còn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4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chưa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kém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hoa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đã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tô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màu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lang="en-US" altLang="zh-CN" sz="2800" b="1" dirty="0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444324" y="914810"/>
            <a:ext cx="3214785" cy="22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0504" y="3982788"/>
            <a:ext cx="89033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-           </a:t>
            </a: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=         (bông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                                  Đáp </a:t>
            </a:r>
            <a:r>
              <a:rPr lang="en-US" sz="2800" dirty="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US" sz="2800" err="1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>
                <a:solidFill>
                  <a:srgbClr val="43A081"/>
                </a:solidFill>
                <a:latin typeface="Arial" pitchFamily="34" charset="0"/>
                <a:cs typeface="Arial" pitchFamily="34" charset="0"/>
              </a:rPr>
              <a:t> hoa</a:t>
            </a: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43A0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720" y="111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92721" y="914810"/>
            <a:ext cx="4343852" cy="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34376" y="1364353"/>
            <a:ext cx="8902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5486416" y="5417104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6760900" y="5431663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4330034" y="5418015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081E25D3-CA2A-45F5-9E1A-C95205EE09AC}"/>
              </a:ext>
            </a:extLst>
          </p:cNvPr>
          <p:cNvSpPr/>
          <p:nvPr/>
        </p:nvSpPr>
        <p:spPr>
          <a:xfrm>
            <a:off x="7483026" y="6078867"/>
            <a:ext cx="408622" cy="3874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4180536" y="5328704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5333262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6619207" y="5356000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9">
            <a:extLst>
              <a:ext uri="{FF2B5EF4-FFF2-40B4-BE49-F238E27FC236}">
                <a16:creationId xmlns:a16="http://schemas.microsoft.com/office/drawing/2014/main" id="{C30EB60D-A3B7-449E-B897-E938318C983D}"/>
              </a:ext>
            </a:extLst>
          </p:cNvPr>
          <p:cNvSpPr/>
          <p:nvPr/>
        </p:nvSpPr>
        <p:spPr>
          <a:xfrm>
            <a:off x="7329872" y="6004115"/>
            <a:ext cx="714930" cy="5369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99" y="1364353"/>
            <a:ext cx="5278700" cy="250321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09907" y="1792415"/>
            <a:ext cx="969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751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 animBg="1"/>
      <p:bldP spid="39" grpId="1" animBg="1"/>
      <p:bldP spid="47" grpId="0" animBg="1"/>
      <p:bldP spid="47" grpId="1" animBg="1"/>
      <p:bldP spid="61" grpId="0" animBg="1"/>
      <p:bldP spid="61" grpId="1" animBg="1"/>
      <p:bldP spid="63" grpId="0" animBg="1"/>
      <p:bldP spid="63" grpId="1" animBg="1"/>
      <p:bldP spid="64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1364776" y="1436296"/>
            <a:ext cx="1031770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Mai 7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Mai 38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ai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bao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nhiêu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tuổi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62313" y="1923606"/>
            <a:ext cx="1831474" cy="1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06558" y="2467885"/>
            <a:ext cx="60131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38  -  7 = </a:t>
            </a:r>
            <a:r>
              <a:rPr lang="en-US" sz="32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31 (tuổi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Đáp </a:t>
            </a:r>
            <a:r>
              <a:rPr lang="en-US" sz="32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31 tuổi</a:t>
            </a: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2273" y="1317695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341377" y="1923606"/>
            <a:ext cx="2363387" cy="1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23630" y="1907629"/>
            <a:ext cx="4531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8123" y="2479836"/>
            <a:ext cx="42803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Mai            : 7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       : 38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Mai: … </a:t>
            </a:r>
            <a:r>
              <a:rPr lang="en-US" sz="32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632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506941"/>
            <a:ext cx="2276695" cy="501187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753216" y="315718"/>
            <a:ext cx="1110668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5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10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khác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đựng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rác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mấy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1316" y="790610"/>
            <a:ext cx="4386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14698" y="3203353"/>
            <a:ext cx="5016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Số thùng đựng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số thùng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10 - 5 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(thùng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thùng</a:t>
            </a: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MH_Other_2">
            <a:extLst>
              <a:ext uri="{FF2B5EF4-FFF2-40B4-BE49-F238E27FC236}">
                <a16:creationId xmlns:a16="http://schemas.microsoft.com/office/drawing/2014/main" id="{59A90A8C-E3ED-4437-9D34-0570F46DF52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11" y="214668"/>
            <a:ext cx="655506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9221031" y="790609"/>
            <a:ext cx="250980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93270" y="1240888"/>
            <a:ext cx="8537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11" y="3172750"/>
            <a:ext cx="66169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: 5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: 10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endParaRPr lang="en-US" sz="2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đựng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2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thùng</a:t>
            </a:r>
            <a:r>
              <a:rPr lang="en-US" sz="2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9907" y="1254538"/>
            <a:ext cx="1451156" cy="6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8253" y="1692832"/>
            <a:ext cx="2634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52344" l="26794" r="70278">
                        <a14:foregroundMark x1="42094" y1="37630" x2="42753" y2="36458"/>
                        <a14:foregroundMark x1="43119" y1="38802" x2="43997" y2="41016"/>
                        <a14:foregroundMark x1="44363" y1="41146" x2="45681" y2="40234"/>
                        <a14:foregroundMark x1="44949" y1="39323" x2="44217" y2="37500"/>
                        <a14:foregroundMark x1="43997" y1="36849" x2="44876" y2="3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30038" r="29932" b="46828"/>
          <a:stretch/>
        </p:blipFill>
        <p:spPr bwMode="auto">
          <a:xfrm>
            <a:off x="3575107" y="1426949"/>
            <a:ext cx="5041785" cy="184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916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0822564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bài toán cho biết gì, hỏi gì.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1145930"/>
            <a:chOff x="1993494" y="1167015"/>
            <a:chExt cx="10505510" cy="114593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Tìm được phép tính thích hợp liên quan đến hơn, kém nhau bao nhiêu.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763" y="3720664"/>
            <a:ext cx="11370986" cy="722200"/>
            <a:chOff x="1993494" y="1167015"/>
            <a:chExt cx="8919504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602571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5" y="1235727"/>
              <a:ext cx="8093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4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32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6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dirty="0">
                <a:solidFill>
                  <a:srgbClr val="0000FF"/>
                </a:solidFill>
              </a:rPr>
              <a:t>A. 45 – 5 = 40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dirty="0">
                <a:solidFill>
                  <a:srgbClr val="0000FF"/>
                </a:solidFill>
              </a:rPr>
              <a:t>B. 2 + 43 = 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dirty="0">
                <a:solidFill>
                  <a:srgbClr val="0000FF"/>
                </a:solidFill>
              </a:rPr>
              <a:t>C. 43 + 2 = 45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dirty="0">
                <a:solidFill>
                  <a:srgbClr val="0000FF"/>
                </a:solidFill>
              </a:rPr>
              <a:t>D. 45 – 2 = 43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Cho các số 45, 2, 43. Lập phép trừ đúng là: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00FF"/>
                </a:solidFill>
              </a:rPr>
              <a:t>A. Số hạng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dirty="0" err="1">
                <a:solidFill>
                  <a:srgbClr val="0000FF"/>
                </a:solidFill>
              </a:rPr>
              <a:t>B.Số</a:t>
            </a:r>
            <a:r>
              <a:rPr lang="en-US" sz="3200" dirty="0">
                <a:solidFill>
                  <a:srgbClr val="0000FF"/>
                </a:solidFill>
              </a:rPr>
              <a:t> bị trừ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dirty="0">
                <a:solidFill>
                  <a:srgbClr val="0000FF"/>
                </a:solidFill>
              </a:rPr>
              <a:t>C. Số trừ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dirty="0">
                <a:solidFill>
                  <a:srgbClr val="0000FF"/>
                </a:solidFill>
              </a:rPr>
              <a:t>D. Hiệu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Trong phép tính 47 – 35 = 12; </a:t>
            </a:r>
          </a:p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35 gọi là: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4887629" y="4037428"/>
            <a:ext cx="4209475" cy="304917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66 - 6 =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</a:rPr>
              <a:t>A.60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5" grpId="1" animBg="1"/>
      <p:bldP spid="46" grpId="0" bldLvl="0" animBg="1"/>
      <p:bldP spid="46" grpId="1" animBg="1"/>
      <p:bldP spid="47" grpId="0" bldLvl="0" animBg="1"/>
      <p:bldP spid="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97015" y="695007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Số tròn chục ở giữa hai số 88 và 93 là: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A.89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B.90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C.91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D.92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49" grpId="1" animBg="1"/>
      <p:bldP spid="50" grpId="0" bldLvl="0" animBg="1"/>
      <p:bldP spid="50" grpId="1" animBg="1"/>
      <p:bldP spid="51" grpId="0" bldLvl="0" animBg="1"/>
      <p:bldP spid="51" grpId="1" animBg="1"/>
      <p:bldP spid="52" grpId="0" bldLvl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169" y="1135736"/>
            <a:ext cx="113781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Calibri Light" panose="020F0302020204030204"/>
                <a:cs typeface="+mj-lt"/>
              </a:rPr>
              <a:t>Bài 4: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66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Hơn, 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 nhau bao nhiêu</a:t>
            </a:r>
          </a:p>
          <a:p>
            <a:pPr algn="ctr">
              <a:defRPr/>
            </a:pP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1- trang 16)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0822564" cy="722200"/>
            <a:chOff x="1993494" y="1167015"/>
            <a:chExt cx="9379356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4" y="1235727"/>
              <a:ext cx="8553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 bài toán cho biết gì, hỏi gì.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3" y="2362161"/>
            <a:ext cx="11144250" cy="1145930"/>
            <a:chOff x="1993494" y="1167015"/>
            <a:chExt cx="10505510" cy="114593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Tìm được phép tính thích hợp liên quan đến hơn, kém nhau bao nhiêu.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763" y="3687210"/>
            <a:ext cx="11370986" cy="722200"/>
            <a:chOff x="1993494" y="1167015"/>
            <a:chExt cx="8919504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602571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5" y="1235727"/>
              <a:ext cx="8093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Biết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glow rad="127000">
              <a:schemeClr val="accent2">
                <a:lumMod val="40000"/>
                <a:lumOff val="60000"/>
              </a:schemeClr>
            </a:glow>
            <a:outerShdw blurRad="50800" dist="50800" dir="5400000" algn="ctr" rotWithShape="0">
              <a:schemeClr val="accent2">
                <a:lumMod val="40000"/>
                <a:lumOff val="60000"/>
              </a:schemeClr>
            </a:outerShdw>
          </a:effectLst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2325427"/>
            <a:ext cx="39624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Widescreen</PresentationFormat>
  <Paragraphs>129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字魂59号-创粗黑</vt:lpstr>
      <vt:lpstr>Calibri Light</vt:lpstr>
      <vt:lpstr>等线</vt:lpstr>
      <vt:lpstr>Arial</vt:lpstr>
      <vt:lpstr>Calibri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2022-09-11T16:15:37Z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