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9" r:id="rId2"/>
    <p:sldId id="292" r:id="rId3"/>
    <p:sldId id="288" r:id="rId4"/>
    <p:sldId id="290" r:id="rId5"/>
    <p:sldId id="291" r:id="rId6"/>
    <p:sldId id="277" r:id="rId7"/>
    <p:sldId id="279" r:id="rId8"/>
    <p:sldId id="280" r:id="rId9"/>
    <p:sldId id="281" r:id="rId10"/>
    <p:sldId id="282" r:id="rId11"/>
    <p:sldId id="293" r:id="rId12"/>
    <p:sldId id="294" r:id="rId13"/>
  </p:sldIdLst>
  <p:sldSz cx="12192000" cy="6858000"/>
  <p:notesSz cx="6858000" cy="9144000"/>
  <p:embeddedFontLst>
    <p:embeddedFont>
      <p:font typeface="等线" panose="02010600030101010101" pitchFamily="2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Open Sans Extrabold" panose="020B0906030804020204" pitchFamily="34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FF00FF"/>
    <a:srgbClr val="FF6600"/>
    <a:srgbClr val="00FF00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3594" autoAdjust="0"/>
  </p:normalViewPr>
  <p:slideViewPr>
    <p:cSldViewPr snapToGrid="0">
      <p:cViewPr varScale="1">
        <p:scale>
          <a:sx n="62" d="100"/>
          <a:sy n="62" d="100"/>
        </p:scale>
        <p:origin x="900" y="52"/>
      </p:cViewPr>
      <p:guideLst>
        <p:guide orient="horz" pos="38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7EC8-7650-4816-A28D-B72BEFBC82A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7390-2865-4C01-90EB-53EBCFF6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2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ấn</a:t>
            </a:r>
            <a:r>
              <a:rPr lang="en-US" baseline="0"/>
              <a:t> vào từng mảnh ghép để đến với bài 1, 2, 3, 4. 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Sau khi lật được 4 mảnh ghép, GV lồng ghép dạy KNS.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Ấn vào hình góc phải dưới màn hình để đến với sldie mục tiêu.</a:t>
            </a:r>
            <a:endParaRPr 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846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HS: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,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ý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(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kém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5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62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6.xml"/><Relationship Id="rId26" Type="http://schemas.openxmlformats.org/officeDocument/2006/relationships/image" Target="../media/image21.gif"/><Relationship Id="rId3" Type="http://schemas.microsoft.com/office/2007/relationships/media" Target="../media/media2.mp3"/><Relationship Id="rId21" Type="http://schemas.openxmlformats.org/officeDocument/2006/relationships/slide" Target="slide9.xml"/><Relationship Id="rId34" Type="http://schemas.openxmlformats.org/officeDocument/2006/relationships/image" Target="../media/image28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33" Type="http://schemas.openxmlformats.org/officeDocument/2006/relationships/image" Target="../media/image27.png"/><Relationship Id="rId2" Type="http://schemas.openxmlformats.org/officeDocument/2006/relationships/audio" Target="../media/media1.wma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microsoft.com/office/2007/relationships/media" Target="../media/media1.wma"/><Relationship Id="rId6" Type="http://schemas.openxmlformats.org/officeDocument/2006/relationships/audio" Target="../media/media3.wav"/><Relationship Id="rId11" Type="http://schemas.openxmlformats.org/officeDocument/2006/relationships/image" Target="../media/image9.png"/><Relationship Id="rId24" Type="http://schemas.openxmlformats.org/officeDocument/2006/relationships/image" Target="../media/image19.gif"/><Relationship Id="rId32" Type="http://schemas.openxmlformats.org/officeDocument/2006/relationships/image" Target="../media/image26.png"/><Relationship Id="rId5" Type="http://schemas.microsoft.com/office/2007/relationships/media" Target="../media/media3.wav"/><Relationship Id="rId15" Type="http://schemas.openxmlformats.org/officeDocument/2006/relationships/slide" Target="slide8.xml"/><Relationship Id="rId23" Type="http://schemas.openxmlformats.org/officeDocument/2006/relationships/image" Target="../media/image18.gif"/><Relationship Id="rId28" Type="http://schemas.openxmlformats.org/officeDocument/2006/relationships/slide" Target="slide7.xml"/><Relationship Id="rId36" Type="http://schemas.openxmlformats.org/officeDocument/2006/relationships/image" Target="../media/image29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2.gif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microsoft.com/office/2007/relationships/hdphoto" Target="../media/hdphoto2.wdp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4.wav"/><Relationship Id="rId7" Type="http://schemas.openxmlformats.org/officeDocument/2006/relationships/image" Target="../media/image36.png"/><Relationship Id="rId2" Type="http://schemas.microsoft.com/office/2007/relationships/media" Target="../media/media4.wav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" Target="slide3.xml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4" y="4261697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0859" y="2236661"/>
            <a:ext cx="63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8687" y="1611083"/>
            <a:ext cx="58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Mai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cái thuyền 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thuyền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414" y="1620871"/>
            <a:ext cx="5925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 startAt="2"/>
            </a:pP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cái thuyền Nam gấp được kém Mai là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thuyền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78627" y="219018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1626" y="2841349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649490"/>
            <a:ext cx="1993900" cy="12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giải bài toán về hơn, kém bao nhiêu.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362161"/>
            <a:ext cx="11144250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toán với số đo độ dài có đơn vị xăng-ti-mét.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764" y="3720664"/>
            <a:ext cx="11370985" cy="722200"/>
            <a:chOff x="1993495" y="1167015"/>
            <a:chExt cx="8919503" cy="72220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5" y="1167015"/>
              <a:ext cx="655438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5" y="1235727"/>
              <a:ext cx="80935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So sánh độ dài của vật với số đo xăng-ti-mét.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5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58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988938" y="902286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83" y="1953883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Nêu cách trình bày bài giải toán có lời văn?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221345" y="3001328"/>
            <a:ext cx="10210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Khi trình bày bài giải cần viết 3 bước:</a:t>
            </a:r>
          </a:p>
          <a:p>
            <a:pPr marL="457200" indent="-457200">
              <a:buFontTx/>
              <a:buChar char="-"/>
            </a:pPr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Bước 1: Câu lời giải</a:t>
            </a:r>
          </a:p>
          <a:p>
            <a:pPr marL="457200" indent="-457200">
              <a:buFontTx/>
              <a:buChar char="-"/>
            </a:pPr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Bước 2: Phép tính</a:t>
            </a:r>
          </a:p>
          <a:p>
            <a:pPr marL="457200" indent="-457200">
              <a:buFontTx/>
              <a:buChar char="-"/>
            </a:pPr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Bước 3: Đáp số 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744731" y="1163031"/>
            <a:ext cx="5140474" cy="511548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den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9948" y="3317142"/>
            <a:ext cx="2978230" cy="29850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25611" y="4283333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3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7" name="den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64654" y="3702910"/>
            <a:ext cx="2991971" cy="299197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364835" y="4468962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4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3" y="797316"/>
            <a:ext cx="2991971" cy="29919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6000244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08" y="750666"/>
            <a:ext cx="2991971" cy="2991971"/>
          </a:xfrm>
          <a:prstGeom prst="rect">
            <a:avLst/>
          </a:prstGeom>
        </p:spPr>
      </p:pic>
      <p:pic>
        <p:nvPicPr>
          <p:cNvPr id="141" name="mau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4708" y="3322320"/>
            <a:ext cx="2978230" cy="2978230"/>
          </a:xfrm>
          <a:prstGeom prst="rect">
            <a:avLst/>
          </a:prstGeom>
        </p:spPr>
      </p:pic>
      <p:pic>
        <p:nvPicPr>
          <p:cNvPr id="142" name="mau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5353" y="3710677"/>
            <a:ext cx="2991971" cy="2991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57" y="1462027"/>
            <a:ext cx="1168595" cy="1168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1453028"/>
            <a:ext cx="1061107" cy="1061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75" flipH="1" flipV="1">
            <a:off x="-87079" y="1624357"/>
            <a:ext cx="5582765" cy="16777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6" y="1825274"/>
            <a:ext cx="1127571" cy="1127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623" y="2472748"/>
            <a:ext cx="1084150" cy="2312527"/>
            <a:chOff x="176623" y="2472748"/>
            <a:chExt cx="1084150" cy="2312527"/>
          </a:xfrm>
        </p:grpSpPr>
        <p:pic>
          <p:nvPicPr>
            <p:cNvPr id="27" name="mau1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7193">
              <a:off x="238505" y="3763007"/>
              <a:ext cx="960386" cy="108415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83098" y="2472748"/>
              <a:ext cx="115635" cy="1424010"/>
              <a:chOff x="457202" y="2198684"/>
              <a:chExt cx="100328" cy="12403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71962" y="4169854"/>
              <a:ext cx="704039" cy="400110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Bức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422" y="2474380"/>
            <a:ext cx="1096024" cy="3019270"/>
            <a:chOff x="1143422" y="2474380"/>
            <a:chExt cx="1096024" cy="3019270"/>
          </a:xfrm>
        </p:grpSpPr>
        <p:pic>
          <p:nvPicPr>
            <p:cNvPr id="25" name="mau2">
              <a:hlinkClick r:id="rId28" action="ppaction://hlinksldjump"/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48">
              <a:off x="1143422" y="4395100"/>
              <a:ext cx="1096024" cy="109855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511787" y="2474380"/>
              <a:ext cx="115635" cy="1950414"/>
              <a:chOff x="457202" y="2198684"/>
              <a:chExt cx="100328" cy="121349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213447" y="4733130"/>
              <a:ext cx="92172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tranh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0903" y="2952845"/>
            <a:ext cx="1177597" cy="2100626"/>
            <a:chOff x="2180903" y="2952845"/>
            <a:chExt cx="1177597" cy="2100626"/>
          </a:xfrm>
        </p:grpSpPr>
        <p:pic>
          <p:nvPicPr>
            <p:cNvPr id="26" name="mau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1103">
              <a:off x="2182257" y="3877227"/>
              <a:ext cx="1174890" cy="1177597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714796" y="2952845"/>
              <a:ext cx="108000" cy="1080000"/>
              <a:chOff x="457202" y="2198684"/>
              <a:chExt cx="100328" cy="124036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87754" y="4214918"/>
              <a:ext cx="67210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bí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0681" y="2764234"/>
            <a:ext cx="1093461" cy="2778402"/>
            <a:chOff x="3370681" y="2764234"/>
            <a:chExt cx="1093461" cy="2778402"/>
          </a:xfrm>
        </p:grpSpPr>
        <p:pic>
          <p:nvPicPr>
            <p:cNvPr id="28" name="mau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51770">
              <a:off x="3370681" y="4449175"/>
              <a:ext cx="1093461" cy="1093461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4015847" y="2764234"/>
              <a:ext cx="115635" cy="1728000"/>
              <a:chOff x="457202" y="2198684"/>
              <a:chExt cx="100328" cy="121349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79438" y="4707767"/>
              <a:ext cx="666667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ẩn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29401" y="4251181"/>
            <a:ext cx="1036319" cy="110799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3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26363" y="4421881"/>
            <a:ext cx="614271" cy="1107996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4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27" y="94314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8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51" name="Horizontal Scroll 50"/>
          <p:cNvSpPr/>
          <p:nvPr/>
        </p:nvSpPr>
        <p:spPr>
          <a:xfrm>
            <a:off x="6956868" y="203264"/>
            <a:ext cx="2782207" cy="65682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192000" y="5690950"/>
            <a:ext cx="609600" cy="609600"/>
          </a:xfrm>
          <a:prstGeom prst="rect">
            <a:avLst/>
          </a:prstGeom>
        </p:spPr>
      </p:pic>
      <p:pic>
        <p:nvPicPr>
          <p:cNvPr id="1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4944375"/>
            <a:ext cx="609600" cy="609600"/>
          </a:xfrm>
          <a:prstGeom prst="rect">
            <a:avLst/>
          </a:prstGeom>
        </p:spPr>
      </p:pic>
      <p:pic>
        <p:nvPicPr>
          <p:cNvPr id="56" name="mau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68" y="1163031"/>
            <a:ext cx="2971383" cy="2978230"/>
          </a:xfrm>
          <a:prstGeom prst="rect">
            <a:avLst/>
          </a:prstGeom>
        </p:spPr>
      </p:pic>
      <p:pic>
        <p:nvPicPr>
          <p:cNvPr id="140" name="mau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78" y="1141507"/>
            <a:ext cx="2971383" cy="297823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6219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2" grpId="0" animBg="1"/>
      <p:bldP spid="55" grpId="0" animBg="1"/>
      <p:bldP spid="53" grpId="0" animBg="1"/>
      <p:bldP spid="54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169" y="1135736"/>
            <a:ext cx="113781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libri Light" panose="020F0302020204030204"/>
                <a:cs typeface="+mj-lt"/>
              </a:rPr>
              <a:t>Bài 4: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Hơn, 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 nhau bao nhiêu</a:t>
            </a:r>
          </a:p>
          <a:p>
            <a:pPr algn="ctr">
              <a:defRPr/>
            </a:pPr>
            <a:r>
              <a:rPr lang="en-US" sz="44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tiết 2 - trang 17</a:t>
            </a:r>
            <a:endParaRPr lang="en-US" sz="4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7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giải bài toán về hơn, kém bao nhiêu.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362161"/>
            <a:ext cx="11144250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toán với số đo độ dài có đơn vị xăng-ti-mét.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763" y="3720664"/>
            <a:ext cx="11370986" cy="722200"/>
            <a:chOff x="1993494" y="1167015"/>
            <a:chExt cx="8919504" cy="72220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5" y="1235727"/>
              <a:ext cx="80935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So sánh độ dài của vật với số đo xăng-ti-mét.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0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50" y="5710497"/>
            <a:ext cx="2047806" cy="12525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48558" y="479350"/>
            <a:ext cx="1786462" cy="597184"/>
            <a:chOff x="238537" y="208174"/>
            <a:chExt cx="1786462" cy="597184"/>
          </a:xfrm>
        </p:grpSpPr>
        <p:sp>
          <p:nvSpPr>
            <p:cNvPr id="9" name="Rounded Rectangle 8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68" y="1209496"/>
            <a:ext cx="1098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7622" y="2339289"/>
            <a:ext cx="4282110" cy="6626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622" y="3571741"/>
            <a:ext cx="2597427" cy="6626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7622" y="4804166"/>
            <a:ext cx="3697358" cy="6626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6335" y="19019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7887" y="1915246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18672" y="3083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50224" y="308322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3722" y="4328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35274" y="432887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4128" y="2322628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6cm -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4cm = 2cm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856" y="2855738"/>
            <a:ext cx="641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4723868" y="4580280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3A0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9269" y="3959502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7cm – 4cm =      cm</a:t>
            </a: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163440" y="401352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3997034" y="3947154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072" y="4640192"/>
            <a:ext cx="689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848504" y="5686748"/>
            <a:ext cx="3413420" cy="583105"/>
            <a:chOff x="1848504" y="5965841"/>
            <a:chExt cx="3413420" cy="583105"/>
          </a:xfrm>
        </p:grpSpPr>
        <p:sp>
          <p:nvSpPr>
            <p:cNvPr id="39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4546994" y="600055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1848504" y="596584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2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3175994" y="6011980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59229" y="5772735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-    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=      cm</a:t>
            </a:r>
          </a:p>
        </p:txBody>
      </p:sp>
      <p:sp>
        <p:nvSpPr>
          <p:cNvPr id="38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713400" y="5783217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1968795" y="5757302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3329148" y="5768674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81116" y="1700404"/>
            <a:ext cx="16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26491" y="334483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6994" y="5135483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1" grpId="0"/>
      <p:bldP spid="34" grpId="0" animBg="1"/>
      <p:bldP spid="34" grpId="1" animBg="1"/>
      <p:bldP spid="35" grpId="0"/>
      <p:bldP spid="36" grpId="0"/>
      <p:bldP spid="37" grpId="0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8" y="5654546"/>
            <a:ext cx="1964871" cy="120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634" y="403878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 nhất?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66" y="1270652"/>
            <a:ext cx="5611092" cy="2105892"/>
            <a:chOff x="3066666" y="1136072"/>
            <a:chExt cx="5611092" cy="21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13" b="62240" l="28331" r="72255">
                          <a14:foregroundMark x1="31625" y1="39063" x2="65227" y2="39193"/>
                          <a14:foregroundMark x1="32650" y1="41797" x2="65813" y2="41667"/>
                          <a14:foregroundMark x1="55490" y1="53776" x2="69619" y2="53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4" t="32751" r="28351" b="38461"/>
            <a:stretch/>
          </p:blipFill>
          <p:spPr bwMode="auto">
            <a:xfrm>
              <a:off x="3066666" y="1136072"/>
              <a:ext cx="5611092" cy="210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88642" y="1149926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25cm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151075">
              <a:off x="4211006" y="18842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20cm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624" y="211505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10cm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546059" y="37643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326719" y="2244913"/>
            <a:ext cx="2890405" cy="118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11229" y="3523413"/>
            <a:ext cx="1845377" cy="584775"/>
            <a:chOff x="169293" y="220583"/>
            <a:chExt cx="1845377" cy="584775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293" y="220583"/>
              <a:ext cx="1845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b)        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835" y="4342416"/>
            <a:ext cx="704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mực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4543421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191390" y="52447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5325100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222654" y="450003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481446" y="5243358"/>
            <a:ext cx="4308772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25cm – 10cm = 15cm)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559762" y="4537582"/>
            <a:ext cx="3897934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20cm = 5cm)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8005" y="974798"/>
            <a:ext cx="1927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52106" y="506435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96501" y="5769378"/>
            <a:ext cx="18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0" y="5707806"/>
            <a:ext cx="1898560" cy="11613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70499" y="1183549"/>
            <a:ext cx="3415252" cy="2651760"/>
            <a:chOff x="-514743" y="1086679"/>
            <a:chExt cx="3415252" cy="2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7220" r="37325"/>
            <a:stretch/>
          </p:blipFill>
          <p:spPr>
            <a:xfrm>
              <a:off x="-514743" y="1086679"/>
              <a:ext cx="3410343" cy="25603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6000" l="5892" r="37542">
                          <a14:foregroundMark x1="24747" y1="16143" x2="24579" y2="17143"/>
                          <a14:foregroundMark x1="22559" y1="16000" x2="22727" y2="17857"/>
                          <a14:foregroundMark x1="24411" y1="16000" x2="24411" y2="18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42" b="66570"/>
            <a:stretch/>
          </p:blipFill>
          <p:spPr>
            <a:xfrm>
              <a:off x="932952" y="1219199"/>
              <a:ext cx="1967557" cy="20116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38952" y="259368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7377" y="23192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85923" y="1158495"/>
            <a:ext cx="3470854" cy="2648420"/>
            <a:chOff x="1837456" y="958234"/>
            <a:chExt cx="3470854" cy="26484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1222" r="37325"/>
            <a:stretch/>
          </p:blipFill>
          <p:spPr>
            <a:xfrm>
              <a:off x="1837456" y="958234"/>
              <a:ext cx="3470854" cy="26484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0" t="37657" r="26545" b="24686"/>
            <a:stretch/>
          </p:blipFill>
          <p:spPr>
            <a:xfrm>
              <a:off x="3319772" y="1377586"/>
              <a:ext cx="1902718" cy="21945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47910" y="1119191"/>
            <a:ext cx="3817349" cy="2491396"/>
            <a:chOff x="5448824" y="944330"/>
            <a:chExt cx="3817349" cy="24913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48824" y="958234"/>
              <a:ext cx="3817349" cy="2477492"/>
              <a:chOff x="5579123" y="2844558"/>
              <a:chExt cx="3356757" cy="249542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39" t="24590" r="37325" b="54075"/>
              <a:stretch/>
            </p:blipFill>
            <p:spPr>
              <a:xfrm>
                <a:off x="5579123" y="2844558"/>
                <a:ext cx="3052459" cy="6599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4" t="34899" r="32370" b="5757"/>
              <a:stretch/>
            </p:blipFill>
            <p:spPr>
              <a:xfrm>
                <a:off x="5883421" y="3504489"/>
                <a:ext cx="3052459" cy="183549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7094473" y="944330"/>
              <a:ext cx="1618707" cy="2450592"/>
              <a:chOff x="4693919" y="3610219"/>
              <a:chExt cx="1618707" cy="2377440"/>
            </a:xfrm>
          </p:grpSpPr>
          <p:sp>
            <p:nvSpPr>
              <p:cNvPr id="15" name="Right Triangle 14"/>
              <p:cNvSpPr/>
              <p:nvPr/>
            </p:nvSpPr>
            <p:spPr>
              <a:xfrm flipV="1">
                <a:off x="5163530" y="3752708"/>
                <a:ext cx="640080" cy="400192"/>
              </a:xfrm>
              <a:prstGeom prst="rtTriangl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36857" l="40236" r="734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86" r="29505" b="62319"/>
              <a:stretch/>
            </p:blipFill>
            <p:spPr>
              <a:xfrm>
                <a:off x="4693919" y="3610219"/>
                <a:ext cx="1618707" cy="237744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3169614" y="116410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54973" y="132238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65539" y="83679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4761" y="3916974"/>
            <a:ext cx="499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10812" y="4569392"/>
            <a:ext cx="1837362" cy="584775"/>
            <a:chOff x="169293" y="162527"/>
            <a:chExt cx="1837362" cy="584775"/>
          </a:xfrm>
        </p:grpSpPr>
        <p:sp>
          <p:nvSpPr>
            <p:cNvPr id="36" name="Rounded Rectangle 35"/>
            <p:cNvSpPr/>
            <p:nvPr/>
          </p:nvSpPr>
          <p:spPr>
            <a:xfrm>
              <a:off x="888021" y="162527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8913" y="22058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293" y="206069"/>
              <a:ext cx="1837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b)          ?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22283" y="5227770"/>
            <a:ext cx="7046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      cm.</a:t>
            </a:r>
          </a:p>
        </p:txBody>
      </p:sp>
      <p:sp>
        <p:nvSpPr>
          <p:cNvPr id="30" name="Oval 29"/>
          <p:cNvSpPr/>
          <p:nvPr/>
        </p:nvSpPr>
        <p:spPr>
          <a:xfrm>
            <a:off x="3607236" y="2425758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>
          <a:xfrm>
            <a:off x="6414079" y="2740306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9049060" y="2150657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9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69458" y="5356205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30006" y="591240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83160" y="599443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18196" y="5295092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4362" y="3970807"/>
            <a:ext cx="3710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 cao nhất.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9" grpId="0" animBg="1"/>
      <p:bldP spid="49" grpId="1" animBg="1"/>
      <p:bldP spid="51" grpId="0"/>
      <p:bldP spid="52" grpId="0" animBg="1"/>
      <p:bldP spid="52" grpId="1" animBg="1"/>
      <p:bldP spid="5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43" b="70052" l="35725" r="60981">
                        <a14:foregroundMark x1="58199" y1="57161" x2="59883" y2="60807"/>
                        <a14:foregroundMark x1="58272" y1="57813" x2="55930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46875" r="38379" b="30253"/>
          <a:stretch/>
        </p:blipFill>
        <p:spPr bwMode="auto">
          <a:xfrm>
            <a:off x="3442696" y="1468245"/>
            <a:ext cx="5219514" cy="25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2287" y="591738"/>
            <a:ext cx="1045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3579" y="739913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579" y="4409813"/>
            <a:ext cx="8669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kém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3029" y="5107559"/>
            <a:ext cx="63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25257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8259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2287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6739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4255" y="5833273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|1.3|0.8|1.1|0.9|0.9|0.9|0.8|0.9|0.8|0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584</Words>
  <Application>Microsoft Office PowerPoint</Application>
  <PresentationFormat>Màn hình rộng</PresentationFormat>
  <Paragraphs>113</Paragraphs>
  <Slides>12</Slides>
  <Notes>8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等线</vt:lpstr>
      <vt:lpstr>Arial</vt:lpstr>
      <vt:lpstr>Open Sans Extrabold</vt:lpstr>
      <vt:lpstr>Times New Roman</vt:lpstr>
      <vt:lpstr>Calibri Light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10</cp:lastModifiedBy>
  <cp:revision>190</cp:revision>
  <dcterms:created xsi:type="dcterms:W3CDTF">2018-10-29T09:59:25Z</dcterms:created>
  <dcterms:modified xsi:type="dcterms:W3CDTF">2022-09-16T03:52:53Z</dcterms:modified>
</cp:coreProperties>
</file>