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9" r:id="rId2"/>
    <p:sldMasterId id="2147483761" r:id="rId3"/>
  </p:sldMasterIdLst>
  <p:notesMasterIdLst>
    <p:notesMasterId r:id="rId14"/>
  </p:notesMasterIdLst>
  <p:sldIdLst>
    <p:sldId id="785" r:id="rId4"/>
    <p:sldId id="764" r:id="rId5"/>
    <p:sldId id="782" r:id="rId6"/>
    <p:sldId id="315" r:id="rId7"/>
    <p:sldId id="763" r:id="rId8"/>
    <p:sldId id="779" r:id="rId9"/>
    <p:sldId id="780" r:id="rId10"/>
    <p:sldId id="781" r:id="rId11"/>
    <p:sldId id="287" r:id="rId12"/>
    <p:sldId id="786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6" autoAdjust="0"/>
    <p:restoredTop sz="94660"/>
  </p:normalViewPr>
  <p:slideViewPr>
    <p:cSldViewPr>
      <p:cViewPr varScale="1">
        <p:scale>
          <a:sx n="62" d="100"/>
          <a:sy n="62" d="100"/>
        </p:scale>
        <p:origin x="84" y="19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42AC2-B94D-484D-92A5-26B1A25489AD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CE116-1AB8-49B0-8159-7FAFB243F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43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32631-1918-4025-8413-13A2157E7AEF}" type="datetime1">
              <a:rPr lang="en-US"/>
              <a:pPr>
                <a:defRPr/>
              </a:pPr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7D989-4ADB-447C-9929-F5AF32C2F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80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A2F1C-90B6-4A88-A573-D5E64971A746}" type="datetime1">
              <a:rPr lang="en-US"/>
              <a:pPr>
                <a:defRPr/>
              </a:pPr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F5DFB-80AB-40E2-9778-2DD8ECFC2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30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4AFCE-F41A-460D-A8FA-7D1E6A88EB32}" type="datetime1">
              <a:rPr lang="en-US"/>
              <a:pPr>
                <a:defRPr/>
              </a:pPr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C1A39-C0A5-4C7A-B9DD-82D437A64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51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5B783-F406-4014-BC4D-4957B761F8E1}" type="datetime1">
              <a:rPr lang="en-US"/>
              <a:pPr>
                <a:defRPr/>
              </a:pPr>
              <a:t>4/5/2024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6F774-A6E2-4700-8C49-8F30AF4DC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82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75287-7C1D-47C1-84CE-AEDF1ED7B7A8}" type="datetime1">
              <a:rPr lang="en-US"/>
              <a:pPr>
                <a:defRPr/>
              </a:pPr>
              <a:t>4/5/2024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6A5A9-2489-40B3-B896-711B7E7E0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3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CFF1B-AE14-4D21-9C09-6E989FDF44CD}" type="datetime1">
              <a:rPr lang="en-US"/>
              <a:pPr>
                <a:defRPr/>
              </a:pPr>
              <a:t>4/5/2024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8B6EC-F3A3-4F9A-8406-6F2C20AEB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46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828ED-97AF-41FC-B581-0FE91296F4EB}" type="datetime1">
              <a:rPr lang="en-US"/>
              <a:pPr>
                <a:defRPr/>
              </a:pPr>
              <a:t>4/5/2024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430CF-C4EB-44F3-B7A4-87FE61961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88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63C98-4EEB-4290-ACB2-E199DA1DF1CD}" type="datetime1">
              <a:rPr lang="en-US"/>
              <a:pPr>
                <a:defRPr/>
              </a:pPr>
              <a:t>4/5/2024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8C821-E95B-43BF-8FE1-E2039A1A2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64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E8A7D-0D4B-46F2-ACFA-A26A82898041}" type="datetime1">
              <a:rPr lang="en-US"/>
              <a:pPr>
                <a:defRPr/>
              </a:pPr>
              <a:t>4/5/2024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C5277-7827-452D-8147-380B1BFA9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78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B0723-633D-4124-AE4D-B7DF61B928DA}" type="datetime1">
              <a:rPr lang="en-US"/>
              <a:pPr>
                <a:defRPr/>
              </a:pPr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036B-9E33-4BAA-8494-F449A7EC4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30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1EBD6-BF8A-4017-93C0-AFF47F6D0BEB}" type="datetime1">
              <a:rPr lang="en-US"/>
              <a:pPr>
                <a:defRPr/>
              </a:pPr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C7DC6-4937-42BF-B50F-B5ACB2894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77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A8C35-F07B-4E3D-8D2C-B90EB84977E0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339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F3BE2-2475-41E6-A82B-4B6DC60BDA9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49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95841-C3DD-46C2-97F1-F2C1F394CF0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62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9B715-356E-4D2A-AF41-20FA26F4FAB3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544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8A07C-C2A8-4579-9EC6-C1A2BC1B440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353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7EA16-1203-4957-BA54-DE580F8AFCF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710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8CC162-CE4F-457A-8CB5-15DD91BEC38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831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BCBF0-C91D-4F35-AA97-9D38B69D99C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37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4C6A9-E66F-4E9A-91C9-CF84EB9E78D1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229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8F065-C9AE-4D86-AC73-B1B98500A4A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0465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B54DF-D756-4BC9-BF8F-F260D9C9C1E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8444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D0F96-AC31-46B3-B29D-9E86BD9F0A9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83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E1D4-7182-4F96-83BA-B2269FED8232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3E1D4-7182-4F96-83BA-B2269FED8232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75CF3-459A-4B0B-B2F8-C8AEFC543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137AF59C-4A67-4666-814C-E12DB9D2B08B}" type="datetime1">
              <a:rPr lang="en-US"/>
              <a:pPr>
                <a:defRPr/>
              </a:pPr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Trường Tiểu Học Gia Hoà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7A58A9B-28E6-4294-AB84-16E0EA4DD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4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D4CA54-2055-4444-8702-E9DF77B635E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65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6567" y="-27709"/>
            <a:ext cx="12192000" cy="6828230"/>
            <a:chOff x="0" y="0"/>
            <a:chExt cx="5760" cy="4358"/>
          </a:xfrm>
        </p:grpSpPr>
        <p:pic>
          <p:nvPicPr>
            <p:cNvPr id="5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WordArt 20"/>
          <p:cNvSpPr>
            <a:spLocks noChangeArrowheads="1" noChangeShapeType="1" noTextEdit="1"/>
          </p:cNvSpPr>
          <p:nvPr/>
        </p:nvSpPr>
        <p:spPr bwMode="auto">
          <a:xfrm>
            <a:off x="3352269" y="1447800"/>
            <a:ext cx="5794376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" name="WordArt 20"/>
          <p:cNvSpPr>
            <a:spLocks noChangeArrowheads="1" noChangeShapeType="1" noTextEdit="1"/>
          </p:cNvSpPr>
          <p:nvPr/>
        </p:nvSpPr>
        <p:spPr bwMode="auto">
          <a:xfrm>
            <a:off x="5323415" y="4981910"/>
            <a:ext cx="1852083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</a:t>
            </a:r>
            <a:r>
              <a:rPr lang="en-US" sz="1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Trang</a:t>
            </a:r>
            <a:r>
              <a:rPr lang="en-US" sz="1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154)</a:t>
            </a:r>
          </a:p>
        </p:txBody>
      </p:sp>
      <p:sp>
        <p:nvSpPr>
          <p:cNvPr id="15" name="WordArt 20"/>
          <p:cNvSpPr>
            <a:spLocks noChangeArrowheads="1" noChangeShapeType="1" noTextEdit="1"/>
          </p:cNvSpPr>
          <p:nvPr/>
        </p:nvSpPr>
        <p:spPr bwMode="auto">
          <a:xfrm>
            <a:off x="1118657" y="2514600"/>
            <a:ext cx="102616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về đo diện tích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11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xvx">
            <a:extLst>
              <a:ext uri="{FF2B5EF4-FFF2-40B4-BE49-F238E27FC236}">
                <a16:creationId xmlns:a16="http://schemas.microsoft.com/office/drawing/2014/main" id="{607944B3-7370-408D-898A-A5E7EF2F0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91034D-5939-44AB-BF3F-FE214941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30A700-AE0C-4A90-A893-D402EB08F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2000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8">
            <a:extLst>
              <a:ext uri="{FF2B5EF4-FFF2-40B4-BE49-F238E27FC236}">
                <a16:creationId xmlns:a16="http://schemas.microsoft.com/office/drawing/2014/main" id="{8B90E06A-02EF-4A99-BCA2-4BFF1A4B7657}"/>
              </a:ext>
            </a:extLst>
          </p:cNvPr>
          <p:cNvGrpSpPr>
            <a:grpSpLocks/>
          </p:cNvGrpSpPr>
          <p:nvPr/>
        </p:nvGrpSpPr>
        <p:grpSpPr bwMode="auto">
          <a:xfrm>
            <a:off x="0" y="-1"/>
            <a:ext cx="12192000" cy="6857999"/>
            <a:chOff x="0" y="0"/>
            <a:chExt cx="5760" cy="4358"/>
          </a:xfrm>
        </p:grpSpPr>
        <p:pic>
          <p:nvPicPr>
            <p:cNvPr id="8" name="Picture 9" descr="flower[1][1][1][1]">
              <a:extLst>
                <a:ext uri="{FF2B5EF4-FFF2-40B4-BE49-F238E27FC236}">
                  <a16:creationId xmlns:a16="http://schemas.microsoft.com/office/drawing/2014/main" id="{9729544E-54FB-4222-BB26-D405340041C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" descr="flower[1][1][1][1]">
              <a:extLst>
                <a:ext uri="{FF2B5EF4-FFF2-40B4-BE49-F238E27FC236}">
                  <a16:creationId xmlns:a16="http://schemas.microsoft.com/office/drawing/2014/main" id="{912306FB-AC06-4D16-928A-952BDF5456F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 descr="flower[1][1][1][1]">
              <a:extLst>
                <a:ext uri="{FF2B5EF4-FFF2-40B4-BE49-F238E27FC236}">
                  <a16:creationId xmlns:a16="http://schemas.microsoft.com/office/drawing/2014/main" id="{A5EDDAF0-A46C-45A0-A943-596AA073442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467E019-87B2-436D-8D32-9FB624B8129E}"/>
              </a:ext>
            </a:extLst>
          </p:cNvPr>
          <p:cNvSpPr/>
          <p:nvPr/>
        </p:nvSpPr>
        <p:spPr>
          <a:xfrm rot="20890374">
            <a:off x="3505200" y="2469072"/>
            <a:ext cx="720806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kern="10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Chào</a:t>
            </a:r>
            <a:r>
              <a:rPr lang="en-US" sz="8000" b="1" kern="1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kern="10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tạm</a:t>
            </a:r>
            <a:r>
              <a:rPr lang="en-US" sz="8000" b="1" kern="1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kern="10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biệt</a:t>
            </a:r>
            <a:r>
              <a:rPr lang="en-US" sz="8000" b="1" kern="1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!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468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3"/>
          <p:cNvPicPr>
            <a:picLocks noGrp="1" noChangeAspect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172950" cy="6891338"/>
          </a:xfrm>
          <a:noFill/>
        </p:spPr>
      </p:pic>
      <p:sp>
        <p:nvSpPr>
          <p:cNvPr id="87045" name="WordArt 20"/>
          <p:cNvSpPr>
            <a:spLocks noChangeArrowheads="1" noChangeShapeType="1" noTextEdit="1"/>
          </p:cNvSpPr>
          <p:nvPr/>
        </p:nvSpPr>
        <p:spPr bwMode="auto">
          <a:xfrm>
            <a:off x="3886200" y="2286000"/>
            <a:ext cx="60960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1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00"/>
    </mc:Choice>
    <mc:Fallback xmlns="">
      <p:transition spd="slow" advTm="2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3818" y="916733"/>
            <a:ext cx="62484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6000" b="1">
                <a:solidFill>
                  <a:srgbClr val="FF0000"/>
                </a:solidFill>
                <a:latin typeface="Times New Roman" pitchFamily="18" charset="0"/>
              </a:rPr>
              <a:t>KHỞI ĐỘNG</a:t>
            </a:r>
            <a:endParaRPr lang="en-US" altLang="en-US" sz="6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202F84-BA1E-4CB6-807C-BE019B6EBAF6}"/>
              </a:ext>
            </a:extLst>
          </p:cNvPr>
          <p:cNvSpPr txBox="1"/>
          <p:nvPr/>
        </p:nvSpPr>
        <p:spPr>
          <a:xfrm>
            <a:off x="2286000" y="2104073"/>
            <a:ext cx="6477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</a:rPr>
              <a:t>Viết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</a:rPr>
              <a:t>thích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</a:rPr>
              <a:t>hợp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</a:rPr>
              <a:t>vào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</a:rPr>
              <a:t>chỗ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</a:rPr>
              <a:t>chấm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</a:rPr>
              <a:t>: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75221D-DF25-4D08-82B6-D9725F9ADA9E}"/>
              </a:ext>
            </a:extLst>
          </p:cNvPr>
          <p:cNvSpPr txBox="1"/>
          <p:nvPr/>
        </p:nvSpPr>
        <p:spPr>
          <a:xfrm>
            <a:off x="3311165" y="2843480"/>
            <a:ext cx="6477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</a:rPr>
              <a:t>20 km 16 m = ……        km</a:t>
            </a:r>
          </a:p>
          <a:p>
            <a:pPr defTabSz="457200"/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</a:rPr>
              <a:t>32dam 8 m  =  …….     m</a:t>
            </a:r>
          </a:p>
          <a:p>
            <a:pPr defTabSz="457200"/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</a:rPr>
              <a:t>5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</a:rPr>
              <a:t>tạ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</a:rPr>
              <a:t> 25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</a:rPr>
              <a:t>yến</a:t>
            </a:r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</a:rPr>
              <a:t>  = ………   kg</a:t>
            </a:r>
          </a:p>
          <a:p>
            <a:pPr defTabSz="457200"/>
            <a:r>
              <a:rPr lang="en-US" sz="3200" b="1" dirty="0">
                <a:solidFill>
                  <a:srgbClr val="800000"/>
                </a:solidFill>
                <a:latin typeface="Times New Roman" pitchFamily="18" charset="0"/>
              </a:rPr>
              <a:t>     2022 kg  = ……..     </a:t>
            </a:r>
            <a:r>
              <a:rPr lang="en-US" sz="3200" b="1" dirty="0" err="1">
                <a:solidFill>
                  <a:srgbClr val="800000"/>
                </a:solidFill>
                <a:latin typeface="Times New Roman" pitchFamily="18" charset="0"/>
              </a:rPr>
              <a:t>tấn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FC188B-2B23-4E75-8652-D1882678EC3F}"/>
              </a:ext>
            </a:extLst>
          </p:cNvPr>
          <p:cNvSpPr txBox="1"/>
          <p:nvPr/>
        </p:nvSpPr>
        <p:spPr>
          <a:xfrm>
            <a:off x="5990734" y="2843480"/>
            <a:ext cx="15530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sz="3200" b="1" dirty="0">
                <a:solidFill>
                  <a:srgbClr val="FF0000"/>
                </a:solidFill>
                <a:latin typeface="Calibri"/>
              </a:rPr>
              <a:t>20,016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EFF7AD-7E71-4158-BFA2-383959C8B7B5}"/>
              </a:ext>
            </a:extLst>
          </p:cNvPr>
          <p:cNvSpPr txBox="1"/>
          <p:nvPr/>
        </p:nvSpPr>
        <p:spPr>
          <a:xfrm>
            <a:off x="6057901" y="3335010"/>
            <a:ext cx="15530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sz="3200" b="1" dirty="0">
                <a:solidFill>
                  <a:srgbClr val="FF0000"/>
                </a:solidFill>
                <a:latin typeface="Calibri"/>
              </a:rPr>
              <a:t>328 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16FB47-A5EF-44BE-9A0B-ECDBC08C7488}"/>
              </a:ext>
            </a:extLst>
          </p:cNvPr>
          <p:cNvSpPr txBox="1"/>
          <p:nvPr/>
        </p:nvSpPr>
        <p:spPr>
          <a:xfrm>
            <a:off x="5867400" y="3836550"/>
            <a:ext cx="1676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sz="3200" b="1">
                <a:solidFill>
                  <a:srgbClr val="FF0000"/>
                </a:solidFill>
                <a:latin typeface="Calibri"/>
              </a:rPr>
              <a:t>5250</a:t>
            </a:r>
            <a:endParaRPr lang="en-US" sz="32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36927C-CE6B-4816-BE0D-7C572C690D39}"/>
              </a:ext>
            </a:extLst>
          </p:cNvPr>
          <p:cNvSpPr txBox="1"/>
          <p:nvPr/>
        </p:nvSpPr>
        <p:spPr>
          <a:xfrm>
            <a:off x="5800236" y="4328080"/>
            <a:ext cx="16818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sz="3200" b="1" dirty="0">
                <a:solidFill>
                  <a:srgbClr val="FF0000"/>
                </a:solidFill>
                <a:latin typeface="Calibri"/>
              </a:rPr>
              <a:t>2,022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76400" y="5105400"/>
            <a:ext cx="899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km       hm    dam      m     dm     cm</a:t>
            </a:r>
            <a:r>
              <a:rPr lang="en-US" b="1" baseline="30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mm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81200" y="5906363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r>
              <a:rPr lang="en-US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740115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Group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8580091"/>
              </p:ext>
            </p:extLst>
          </p:nvPr>
        </p:nvGraphicFramePr>
        <p:xfrm>
          <a:off x="152400" y="1198245"/>
          <a:ext cx="11730990" cy="3321050"/>
        </p:xfrm>
        <a:graphic>
          <a:graphicData uri="http://schemas.openxmlformats.org/drawingml/2006/table">
            <a:tbl>
              <a:tblPr/>
              <a:tblGrid>
                <a:gridCol w="1675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5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1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4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9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982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292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76" name="Text Box 32"/>
          <p:cNvSpPr txBox="1"/>
          <p:nvPr/>
        </p:nvSpPr>
        <p:spPr>
          <a:xfrm>
            <a:off x="5157470" y="1251585"/>
            <a:ext cx="21443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 vuông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77" name="Text Box 33"/>
          <p:cNvSpPr txBox="1"/>
          <p:nvPr/>
        </p:nvSpPr>
        <p:spPr>
          <a:xfrm>
            <a:off x="1128395" y="1194435"/>
            <a:ext cx="36518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hơn mét vuông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78" name="Text Box 34"/>
          <p:cNvSpPr txBox="1"/>
          <p:nvPr/>
        </p:nvSpPr>
        <p:spPr>
          <a:xfrm>
            <a:off x="7945120" y="1186815"/>
            <a:ext cx="33826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hơn mét vuông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79" name="Text Box 35"/>
          <p:cNvSpPr txBox="1"/>
          <p:nvPr/>
        </p:nvSpPr>
        <p:spPr>
          <a:xfrm>
            <a:off x="5661025" y="1745615"/>
            <a:ext cx="796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0" name="Text Box 36"/>
          <p:cNvSpPr txBox="1"/>
          <p:nvPr/>
        </p:nvSpPr>
        <p:spPr>
          <a:xfrm>
            <a:off x="367030" y="1715770"/>
            <a:ext cx="10591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1" name="Text Box 37"/>
          <p:cNvSpPr txBox="1"/>
          <p:nvPr/>
        </p:nvSpPr>
        <p:spPr>
          <a:xfrm>
            <a:off x="7232015" y="1721485"/>
            <a:ext cx="10591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2" name="Text Box 38"/>
          <p:cNvSpPr txBox="1"/>
          <p:nvPr/>
        </p:nvSpPr>
        <p:spPr>
          <a:xfrm>
            <a:off x="8947150" y="1768475"/>
            <a:ext cx="10026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3" name="Text Box 39"/>
          <p:cNvSpPr txBox="1"/>
          <p:nvPr/>
        </p:nvSpPr>
        <p:spPr>
          <a:xfrm>
            <a:off x="10692765" y="1760220"/>
            <a:ext cx="1190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4" name="Text Box 40"/>
          <p:cNvSpPr txBox="1"/>
          <p:nvPr/>
        </p:nvSpPr>
        <p:spPr>
          <a:xfrm>
            <a:off x="3681730" y="1757045"/>
            <a:ext cx="12954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5" name="Text Box 41"/>
          <p:cNvSpPr txBox="1"/>
          <p:nvPr/>
        </p:nvSpPr>
        <p:spPr>
          <a:xfrm>
            <a:off x="2111375" y="1783080"/>
            <a:ext cx="10604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6" name="Text Box 42"/>
          <p:cNvSpPr txBox="1"/>
          <p:nvPr/>
        </p:nvSpPr>
        <p:spPr>
          <a:xfrm>
            <a:off x="41910" y="2392680"/>
            <a:ext cx="201041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1km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hm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7" name="Text Box 43"/>
          <p:cNvSpPr txBox="1"/>
          <p:nvPr/>
        </p:nvSpPr>
        <p:spPr>
          <a:xfrm>
            <a:off x="272369" y="257245"/>
            <a:ext cx="10913201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1.a) Viết số thích hợp vào chỗ chấm:</a:t>
            </a:r>
          </a:p>
        </p:txBody>
      </p:sp>
      <p:sp>
        <p:nvSpPr>
          <p:cNvPr id="6188" name="Text Box 44"/>
          <p:cNvSpPr txBox="1"/>
          <p:nvPr/>
        </p:nvSpPr>
        <p:spPr>
          <a:xfrm>
            <a:off x="1602740" y="2378710"/>
            <a:ext cx="20726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1hm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100dam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89" name="Text Box 45"/>
          <p:cNvSpPr txBox="1"/>
          <p:nvPr/>
        </p:nvSpPr>
        <p:spPr>
          <a:xfrm>
            <a:off x="3414395" y="2428240"/>
            <a:ext cx="18008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1dam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0" name="Text Box 46"/>
          <p:cNvSpPr txBox="1"/>
          <p:nvPr/>
        </p:nvSpPr>
        <p:spPr>
          <a:xfrm>
            <a:off x="4970145" y="2444115"/>
            <a:ext cx="196913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dm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1" name="Text Box 47"/>
          <p:cNvSpPr txBox="1"/>
          <p:nvPr/>
        </p:nvSpPr>
        <p:spPr>
          <a:xfrm>
            <a:off x="6903085" y="2458402"/>
            <a:ext cx="18008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1dm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cm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2" name="Text Box 48"/>
          <p:cNvSpPr txBox="1"/>
          <p:nvPr/>
        </p:nvSpPr>
        <p:spPr>
          <a:xfrm>
            <a:off x="8329295" y="2479040"/>
            <a:ext cx="21062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1cm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mm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3" name="Text Box 49"/>
          <p:cNvSpPr txBox="1"/>
          <p:nvPr/>
        </p:nvSpPr>
        <p:spPr>
          <a:xfrm>
            <a:off x="10253980" y="2479040"/>
            <a:ext cx="18008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1mm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400" b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194" name="Object 50"/>
          <p:cNvGraphicFramePr>
            <a:graphicFrameLocks noChangeAspect="1"/>
          </p:cNvGraphicFramePr>
          <p:nvPr/>
        </p:nvGraphicFramePr>
        <p:xfrm>
          <a:off x="10692765" y="3274060"/>
          <a:ext cx="70040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79400" imgH="419100" progId="Equation.3">
                  <p:embed/>
                </p:oleObj>
              </mc:Choice>
              <mc:Fallback>
                <p:oleObj r:id="rId3" imgW="279400" imgH="419100" progId="Equation.3">
                  <p:embed/>
                  <p:pic>
                    <p:nvPicPr>
                      <p:cNvPr id="6194" name="Object 50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10692765" y="3274060"/>
                        <a:ext cx="700405" cy="76771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95" name="Text Box 51"/>
          <p:cNvSpPr txBox="1"/>
          <p:nvPr/>
        </p:nvSpPr>
        <p:spPr>
          <a:xfrm>
            <a:off x="10212070" y="3442335"/>
            <a:ext cx="19151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400" b="1" dirty="0">
              <a:latin typeface="Arial" panose="020B0604020202020204" pitchFamily="34" charset="0"/>
            </a:endParaRPr>
          </a:p>
        </p:txBody>
      </p:sp>
      <p:sp>
        <p:nvSpPr>
          <p:cNvPr id="6196" name="Text Box 52"/>
          <p:cNvSpPr txBox="1"/>
          <p:nvPr/>
        </p:nvSpPr>
        <p:spPr>
          <a:xfrm>
            <a:off x="8578215" y="3463925"/>
            <a:ext cx="18268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dm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7" name="Text Box 53"/>
          <p:cNvSpPr txBox="1"/>
          <p:nvPr/>
        </p:nvSpPr>
        <p:spPr>
          <a:xfrm>
            <a:off x="6795135" y="3435667"/>
            <a:ext cx="196405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2400" b="1" dirty="0">
              <a:latin typeface="Arial" panose="020B0604020202020204" pitchFamily="34" charset="0"/>
            </a:endParaRPr>
          </a:p>
        </p:txBody>
      </p:sp>
      <p:sp>
        <p:nvSpPr>
          <p:cNvPr id="6198" name="Text Box 54"/>
          <p:cNvSpPr txBox="1"/>
          <p:nvPr/>
        </p:nvSpPr>
        <p:spPr>
          <a:xfrm>
            <a:off x="5107305" y="3439160"/>
            <a:ext cx="20345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 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400" b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99" name="Text Box 55"/>
          <p:cNvSpPr txBox="1"/>
          <p:nvPr/>
        </p:nvSpPr>
        <p:spPr>
          <a:xfrm>
            <a:off x="3443605" y="3459480"/>
            <a:ext cx="186817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hm</a:t>
            </a:r>
            <a:r>
              <a:rPr sz="2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3200" b="1" dirty="0">
              <a:latin typeface="Arial" panose="020B0604020202020204" pitchFamily="34" charset="0"/>
            </a:endParaRPr>
          </a:p>
        </p:txBody>
      </p:sp>
      <p:sp>
        <p:nvSpPr>
          <p:cNvPr id="6200" name="Text Box 56"/>
          <p:cNvSpPr txBox="1"/>
          <p:nvPr/>
        </p:nvSpPr>
        <p:spPr>
          <a:xfrm>
            <a:off x="1772285" y="3403600"/>
            <a:ext cx="18694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2400" b="1" dirty="0">
                <a:latin typeface="Arial" panose="020B0604020202020204" pitchFamily="34" charset="0"/>
              </a:rPr>
              <a:t>  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2400" b="1" dirty="0">
              <a:latin typeface="Arial" panose="020B0604020202020204" pitchFamily="34" charset="0"/>
            </a:endParaRPr>
          </a:p>
        </p:txBody>
      </p:sp>
      <p:graphicFrame>
        <p:nvGraphicFramePr>
          <p:cNvPr id="6201" name="Object 57"/>
          <p:cNvGraphicFramePr>
            <a:graphicFrameLocks noChangeAspect="1"/>
          </p:cNvGraphicFramePr>
          <p:nvPr/>
        </p:nvGraphicFramePr>
        <p:xfrm>
          <a:off x="8947150" y="3251835"/>
          <a:ext cx="6991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79400" imgH="419100" progId="Equation.3">
                  <p:embed/>
                </p:oleObj>
              </mc:Choice>
              <mc:Fallback>
                <p:oleObj r:id="rId5" imgW="279400" imgH="419100" progId="Equation.3">
                  <p:embed/>
                  <p:pic>
                    <p:nvPicPr>
                      <p:cNvPr id="6201" name="Object 5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47150" y="3251835"/>
                        <a:ext cx="6991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2" name="Object 58"/>
          <p:cNvGraphicFramePr>
            <a:graphicFrameLocks noChangeAspect="1"/>
          </p:cNvGraphicFramePr>
          <p:nvPr/>
        </p:nvGraphicFramePr>
        <p:xfrm>
          <a:off x="7429500" y="3211195"/>
          <a:ext cx="6229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79400" imgH="419100" progId="Equation.3">
                  <p:embed/>
                </p:oleObj>
              </mc:Choice>
              <mc:Fallback>
                <p:oleObj r:id="rId7" imgW="279400" imgH="419100" progId="Equation.3">
                  <p:embed/>
                  <p:pic>
                    <p:nvPicPr>
                      <p:cNvPr id="6202" name="Object 5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29500" y="3211195"/>
                        <a:ext cx="6229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3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403002"/>
              </p:ext>
            </p:extLst>
          </p:nvPr>
        </p:nvGraphicFramePr>
        <p:xfrm>
          <a:off x="5497195" y="3228340"/>
          <a:ext cx="70040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79400" imgH="419100" progId="Equation.3">
                  <p:embed/>
                </p:oleObj>
              </mc:Choice>
              <mc:Fallback>
                <p:oleObj r:id="rId8" imgW="279400" imgH="419100" progId="Equation.3">
                  <p:embed/>
                  <p:pic>
                    <p:nvPicPr>
                      <p:cNvPr id="6203" name="Object 5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97195" y="3228340"/>
                        <a:ext cx="70040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4" name="Object 60"/>
          <p:cNvGraphicFramePr>
            <a:graphicFrameLocks noChangeAspect="1"/>
          </p:cNvGraphicFramePr>
          <p:nvPr/>
        </p:nvGraphicFramePr>
        <p:xfrm>
          <a:off x="3865245" y="3251835"/>
          <a:ext cx="6991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279400" imgH="419100" progId="Equation.3">
                  <p:embed/>
                </p:oleObj>
              </mc:Choice>
              <mc:Fallback>
                <p:oleObj r:id="rId9" imgW="279400" imgH="419100" progId="Equation.3">
                  <p:embed/>
                  <p:pic>
                    <p:nvPicPr>
                      <p:cNvPr id="6204" name="Object 6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65245" y="3251835"/>
                        <a:ext cx="6991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5" name="Object 61"/>
          <p:cNvGraphicFramePr>
            <a:graphicFrameLocks noChangeAspect="1"/>
          </p:cNvGraphicFramePr>
          <p:nvPr/>
        </p:nvGraphicFramePr>
        <p:xfrm>
          <a:off x="2186305" y="3193415"/>
          <a:ext cx="6991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279400" imgH="419100" progId="Equation.3">
                  <p:embed/>
                </p:oleObj>
              </mc:Choice>
              <mc:Fallback>
                <p:oleObj r:id="rId10" imgW="279400" imgH="419100" progId="Equation.3">
                  <p:embed/>
                  <p:pic>
                    <p:nvPicPr>
                      <p:cNvPr id="6205" name="Object 6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86305" y="3193415"/>
                        <a:ext cx="6991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06" name="Text Box 62"/>
          <p:cNvSpPr txBox="1"/>
          <p:nvPr/>
        </p:nvSpPr>
        <p:spPr>
          <a:xfrm>
            <a:off x="152400" y="4766548"/>
            <a:ext cx="120326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đơn vị đo diện tích gấp 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lần đơn vị bé hơn tiếp liền.</a:t>
            </a:r>
            <a:endParaRPr sz="3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07" name="Text Box 63"/>
          <p:cNvSpPr txBox="1"/>
          <p:nvPr/>
        </p:nvSpPr>
        <p:spPr>
          <a:xfrm>
            <a:off x="662622" y="5749290"/>
            <a:ext cx="120326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Mỗi đơn vị đo diện tích bằng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đơn vị lớn hơn tiếp liền.</a:t>
            </a:r>
            <a:endParaRPr sz="3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7"/>
          <p:cNvGrpSpPr/>
          <p:nvPr/>
        </p:nvGrpSpPr>
        <p:grpSpPr bwMode="auto">
          <a:xfrm>
            <a:off x="6106160" y="5597366"/>
            <a:ext cx="833120" cy="1056005"/>
            <a:chOff x="-912" y="2649"/>
            <a:chExt cx="768" cy="665"/>
          </a:xfrm>
        </p:grpSpPr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-768" y="2649"/>
              <a:ext cx="384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>
              <a:off x="-912" y="2985"/>
              <a:ext cx="768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Font typeface="Wingdings 2" panose="05020102010507070707" pitchFamily="18" charset="2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100</a:t>
              </a:r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>
              <a:off x="-816" y="2976"/>
              <a:ext cx="5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Decagon 1">
            <a:extLst>
              <a:ext uri="{FF2B5EF4-FFF2-40B4-BE49-F238E27FC236}">
                <a16:creationId xmlns:a16="http://schemas.microsoft.com/office/drawing/2014/main" id="{65A653FE-C59E-49FF-8D62-86141154D39B}"/>
              </a:ext>
            </a:extLst>
          </p:cNvPr>
          <p:cNvSpPr/>
          <p:nvPr/>
        </p:nvSpPr>
        <p:spPr>
          <a:xfrm>
            <a:off x="9241767" y="32102"/>
            <a:ext cx="1416095" cy="1285805"/>
          </a:xfrm>
          <a:prstGeom prst="dec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900" dirty="0" err="1">
                <a:latin typeface="+mj-lt"/>
              </a:rPr>
              <a:t>Làm</a:t>
            </a:r>
            <a:r>
              <a:rPr lang="vi-VN" sz="1900" dirty="0">
                <a:latin typeface="+mj-lt"/>
              </a:rPr>
              <a:t> </a:t>
            </a:r>
            <a:r>
              <a:rPr lang="vi-VN" sz="1900" dirty="0" err="1">
                <a:latin typeface="+mj-lt"/>
              </a:rPr>
              <a:t>Vào</a:t>
            </a:r>
            <a:r>
              <a:rPr lang="vi-VN" sz="1900" dirty="0">
                <a:latin typeface="+mj-lt"/>
              </a:rPr>
              <a:t> </a:t>
            </a:r>
            <a:r>
              <a:rPr lang="vi-VN" sz="1900" dirty="0" err="1">
                <a:latin typeface="+mj-lt"/>
              </a:rPr>
              <a:t>Sách</a:t>
            </a:r>
            <a:endParaRPr lang="en-US" sz="19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193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35579">
        <p14:honeycomb/>
      </p:transition>
    </mc:Choice>
    <mc:Fallback xmlns="">
      <p:transition spd="slow" advTm="1355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6" grpId="0"/>
      <p:bldP spid="6188" grpId="0"/>
      <p:bldP spid="6189" grpId="0"/>
      <p:bldP spid="6190" grpId="0"/>
      <p:bldP spid="6191" grpId="0"/>
      <p:bldP spid="6192" grpId="0"/>
      <p:bldP spid="6193" grpId="0"/>
      <p:bldP spid="6195" grpId="0"/>
      <p:bldP spid="6196" grpId="0"/>
      <p:bldP spid="6197" grpId="0"/>
      <p:bldP spid="6198" grpId="0"/>
      <p:bldP spid="6199" grpId="0"/>
      <p:bldP spid="6200" grpId="0"/>
      <p:bldP spid="6206" grpId="0"/>
      <p:bldP spid="62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9352F6B-EA7C-41BE-97A7-8AE3A24A4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4648201"/>
            <a:ext cx="2438400" cy="2005500"/>
          </a:xfrm>
          <a:prstGeom prst="rect">
            <a:avLst/>
          </a:prstGeom>
        </p:spPr>
      </p:pic>
      <p:pic>
        <p:nvPicPr>
          <p:cNvPr id="19" name="5">
            <a:extLst>
              <a:ext uri="{FF2B5EF4-FFF2-40B4-BE49-F238E27FC236}">
                <a16:creationId xmlns:a16="http://schemas.microsoft.com/office/drawing/2014/main" id="{764EA1C4-55B6-4507-831A-366E43B473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52400" y="3513064"/>
            <a:ext cx="3962401" cy="33230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9AB771-3DD4-47CB-A9D6-8E1D6F300E41}"/>
              </a:ext>
            </a:extLst>
          </p:cNvPr>
          <p:cNvSpPr/>
          <p:nvPr/>
        </p:nvSpPr>
        <p:spPr>
          <a:xfrm>
            <a:off x="0" y="1219200"/>
            <a:ext cx="1242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Khi đo ruộng đất ng</a:t>
            </a:r>
            <a:r>
              <a:rPr lang="vi-VN" sz="3600" b="1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ời ta còn dùng đ</a:t>
            </a:r>
            <a:r>
              <a:rPr lang="vi-VN" sz="3600" b="1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n vị đo héc - ta (ha)</a:t>
            </a:r>
          </a:p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                               1ha = 10000 m</a:t>
            </a:r>
            <a:r>
              <a:rPr lang="en-US" sz="4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506800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25131" y="430232"/>
            <a:ext cx="71081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2. Viết số thích hợp vào chỗ chấm :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135062" y="1157287"/>
            <a:ext cx="810189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……..dm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………….cm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……………..mm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1ha  = ………….m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altLang="en-US" sz="30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1km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……….ha =……………. 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altLang="en-US" sz="30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522537" y="1139825"/>
            <a:ext cx="8242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473575" y="1139825"/>
            <a:ext cx="12506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10000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629400" y="1139825"/>
            <a:ext cx="16770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1000000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728912" y="2057400"/>
            <a:ext cx="8242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267200" y="2057400"/>
            <a:ext cx="16770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1000000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638425" y="1611313"/>
            <a:ext cx="12506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10000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227136" y="2722563"/>
            <a:ext cx="55689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1m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………dam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1m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……….  hm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…….. ..  ha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1m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.......………..km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1ha  = ……….km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4ha  = ….……km</a:t>
            </a:r>
            <a:r>
              <a:rPr lang="en-US" altLang="en-US" sz="3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altLang="en-US" sz="30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7" name="Text Box 39"/>
          <p:cNvSpPr txBox="1">
            <a:spLocks noChangeArrowheads="1"/>
          </p:cNvSpPr>
          <p:nvPr/>
        </p:nvSpPr>
        <p:spPr bwMode="auto">
          <a:xfrm>
            <a:off x="2728912" y="2722563"/>
            <a:ext cx="10953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0,01</a:t>
            </a:r>
          </a:p>
        </p:txBody>
      </p:sp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2615758" y="3463309"/>
            <a:ext cx="14620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0,0001</a:t>
            </a:r>
          </a:p>
        </p:txBody>
      </p:sp>
      <p:sp>
        <p:nvSpPr>
          <p:cNvPr id="42" name="Text Box 39"/>
          <p:cNvSpPr txBox="1">
            <a:spLocks noChangeArrowheads="1"/>
          </p:cNvSpPr>
          <p:nvPr/>
        </p:nvSpPr>
        <p:spPr bwMode="auto">
          <a:xfrm>
            <a:off x="4706716" y="3484379"/>
            <a:ext cx="14605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0,0001</a:t>
            </a:r>
          </a:p>
        </p:txBody>
      </p:sp>
      <p:sp>
        <p:nvSpPr>
          <p:cNvPr id="43" name="Text Box 39"/>
          <p:cNvSpPr txBox="1">
            <a:spLocks noChangeArrowheads="1"/>
          </p:cNvSpPr>
          <p:nvPr/>
        </p:nvSpPr>
        <p:spPr bwMode="auto">
          <a:xfrm>
            <a:off x="2599409" y="4372749"/>
            <a:ext cx="19431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0,000001</a:t>
            </a:r>
          </a:p>
        </p:txBody>
      </p:sp>
      <p:sp>
        <p:nvSpPr>
          <p:cNvPr id="44" name="Text Box 39"/>
          <p:cNvSpPr txBox="1">
            <a:spLocks noChangeArrowheads="1"/>
          </p:cNvSpPr>
          <p:nvPr/>
        </p:nvSpPr>
        <p:spPr bwMode="auto">
          <a:xfrm>
            <a:off x="2638425" y="5163483"/>
            <a:ext cx="19431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0,01</a:t>
            </a:r>
          </a:p>
        </p:txBody>
      </p:sp>
      <p:sp>
        <p:nvSpPr>
          <p:cNvPr id="45" name="Text Box 39"/>
          <p:cNvSpPr txBox="1">
            <a:spLocks noChangeArrowheads="1"/>
          </p:cNvSpPr>
          <p:nvPr/>
        </p:nvSpPr>
        <p:spPr bwMode="auto">
          <a:xfrm>
            <a:off x="2638425" y="5927492"/>
            <a:ext cx="19431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0,04</a:t>
            </a:r>
          </a:p>
        </p:txBody>
      </p:sp>
    </p:spTree>
    <p:extLst>
      <p:ext uri="{BB962C8B-B14F-4D97-AF65-F5344CB8AC3E}">
        <p14:creationId xmlns:p14="http://schemas.microsoft.com/office/powerpoint/2010/main" val="272872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  <p:bldP spid="3079" grpId="0"/>
      <p:bldP spid="3081" grpId="0"/>
      <p:bldP spid="3082" grpId="0"/>
      <p:bldP spid="3083" grpId="0"/>
      <p:bldP spid="3084" grpId="0"/>
      <p:bldP spid="30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7"/>
          <p:cNvSpPr txBox="1">
            <a:spLocks noChangeArrowheads="1"/>
          </p:cNvSpPr>
          <p:nvPr/>
        </p:nvSpPr>
        <p:spPr bwMode="auto">
          <a:xfrm>
            <a:off x="609600" y="529253"/>
            <a:ext cx="10972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3: Viết </a:t>
            </a:r>
            <a:r>
              <a:rPr lang="en-US" altLang="en-US" sz="36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 số </a:t>
            </a:r>
            <a:r>
              <a:rPr lang="en-US" altLang="en-US" sz="36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 sau dưới dạng số đo có đơn vị là héc-ta: </a:t>
            </a:r>
            <a:r>
              <a:rPr lang="en-US" altLang="en-US" sz="36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8869" name="Text Box 85"/>
          <p:cNvSpPr txBox="1">
            <a:spLocks noChangeArrowheads="1"/>
          </p:cNvSpPr>
          <p:nvPr/>
        </p:nvSpPr>
        <p:spPr bwMode="auto">
          <a:xfrm>
            <a:off x="838200" y="2371635"/>
            <a:ext cx="1028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a/ </a:t>
            </a:r>
            <a:r>
              <a:rPr lang="en-US" alt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65000m</a:t>
            </a:r>
            <a:r>
              <a:rPr lang="en-US" altLang="en-US" sz="3600" b="1" baseline="30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alt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           846000 m</a:t>
            </a:r>
            <a:r>
              <a:rPr lang="en-US" altLang="en-US" sz="3600" b="1" baseline="30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 </a:t>
            </a:r>
            <a:r>
              <a:rPr lang="en-US" alt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             </a:t>
            </a:r>
            <a:r>
              <a:rPr lang="vi-VN" alt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5000 m</a:t>
            </a:r>
            <a:r>
              <a:rPr lang="vi-VN" altLang="en-US" sz="3600" b="1" baseline="30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endParaRPr lang="en-US" altLang="en-US" sz="360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8873" name="Text Box 89"/>
          <p:cNvSpPr txBox="1">
            <a:spLocks noChangeArrowheads="1"/>
          </p:cNvSpPr>
          <p:nvPr/>
        </p:nvSpPr>
        <p:spPr bwMode="auto">
          <a:xfrm>
            <a:off x="838200" y="3675828"/>
            <a:ext cx="990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b/ </a:t>
            </a:r>
            <a:r>
              <a:rPr lang="en-US" altLang="en-US" sz="36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6km</a:t>
            </a:r>
            <a:r>
              <a:rPr lang="en-US" altLang="en-US" sz="36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altLang="en-US" sz="36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;          	</a:t>
            </a:r>
            <a:r>
              <a:rPr lang="vi-VN" altLang="en-US" sz="36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9,2 km</a:t>
            </a:r>
            <a:r>
              <a:rPr lang="vi-VN" altLang="en-US" sz="36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altLang="en-US" sz="36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</a:t>
            </a:r>
            <a:r>
              <a:rPr lang="en-US" altLang="en-US" sz="36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;             	 </a:t>
            </a:r>
            <a:r>
              <a:rPr lang="vi-VN" altLang="en-US" sz="36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0,3km</a:t>
            </a:r>
            <a:r>
              <a:rPr lang="vi-VN" altLang="en-US" sz="36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endParaRPr lang="en-US" altLang="en-US" sz="3600" b="1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221" name="Rectangle 97"/>
          <p:cNvSpPr>
            <a:spLocks noChangeArrowheads="1"/>
          </p:cNvSpPr>
          <p:nvPr/>
        </p:nvSpPr>
        <p:spPr bwMode="auto">
          <a:xfrm>
            <a:off x="3810000" y="2971800"/>
            <a:ext cx="4572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36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36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030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8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69" grpId="0" build="allAtOnce"/>
      <p:bldP spid="1188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7"/>
          <p:cNvSpPr txBox="1">
            <a:spLocks noChangeArrowheads="1"/>
          </p:cNvSpPr>
          <p:nvPr/>
        </p:nvSpPr>
        <p:spPr bwMode="auto">
          <a:xfrm>
            <a:off x="762000" y="929558"/>
            <a:ext cx="103632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héc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-ta: </a:t>
            </a:r>
            <a:r>
              <a:rPr lang="en-US" alt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8869" name="Text Box 85"/>
          <p:cNvSpPr txBox="1">
            <a:spLocks noChangeArrowheads="1"/>
          </p:cNvSpPr>
          <p:nvPr/>
        </p:nvSpPr>
        <p:spPr bwMode="auto">
          <a:xfrm>
            <a:off x="762000" y="2667000"/>
            <a:ext cx="64008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a/ </a:t>
            </a: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65000m</a:t>
            </a:r>
            <a:r>
              <a:rPr lang="en-US" altLang="en-US" sz="30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=………ha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846000 m</a:t>
            </a:r>
            <a:r>
              <a:rPr lang="en-US" altLang="en-US" sz="30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=…...... ha</a:t>
            </a:r>
            <a:endParaRPr lang="vi-VN" altLang="en-US" sz="3000" b="1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vi-VN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5000 m</a:t>
            </a:r>
            <a:r>
              <a:rPr lang="vi-VN" altLang="en-US" sz="30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</a:t>
            </a:r>
            <a:r>
              <a:rPr lang="vi-VN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vi-VN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...........   ha</a:t>
            </a:r>
            <a:r>
              <a:rPr lang="en-US" altLang="en-US" sz="300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</a:t>
            </a:r>
          </a:p>
        </p:txBody>
      </p:sp>
      <p:sp>
        <p:nvSpPr>
          <p:cNvPr id="118873" name="Text Box 89"/>
          <p:cNvSpPr txBox="1">
            <a:spLocks noChangeArrowheads="1"/>
          </p:cNvSpPr>
          <p:nvPr/>
        </p:nvSpPr>
        <p:spPr bwMode="auto">
          <a:xfrm>
            <a:off x="6819901" y="2700861"/>
            <a:ext cx="647700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b/ </a:t>
            </a: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6km</a:t>
            </a:r>
            <a:r>
              <a:rPr lang="en-US" altLang="en-US" sz="30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=………ha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vi-VN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9,2 km</a:t>
            </a:r>
            <a:r>
              <a:rPr lang="vi-VN" altLang="en-US" sz="30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vi-VN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=............ </a:t>
            </a:r>
            <a:r>
              <a:rPr lang="en-US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</a:t>
            </a:r>
            <a:r>
              <a:rPr lang="vi-VN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</a:t>
            </a:r>
            <a:endParaRPr lang="en-US" altLang="en-US" sz="3000" b="1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vi-VN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0,3km</a:t>
            </a:r>
            <a:r>
              <a:rPr lang="vi-VN" altLang="en-US" sz="3000" b="1" baseline="30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 </a:t>
            </a:r>
            <a:r>
              <a:rPr lang="vi-VN" altLang="en-US" sz="30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=............ha</a:t>
            </a:r>
            <a:endParaRPr lang="en-US" altLang="en-US" sz="3000" b="1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8876" name="Rectangle 92"/>
          <p:cNvSpPr>
            <a:spLocks noChangeArrowheads="1"/>
          </p:cNvSpPr>
          <p:nvPr/>
        </p:nvSpPr>
        <p:spPr bwMode="auto">
          <a:xfrm>
            <a:off x="8622418" y="2841593"/>
            <a:ext cx="12073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0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600</a:t>
            </a:r>
            <a:r>
              <a:rPr lang="en-US" alt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118879" name="Rectangle 95"/>
          <p:cNvSpPr>
            <a:spLocks noChangeArrowheads="1"/>
          </p:cNvSpPr>
          <p:nvPr/>
        </p:nvSpPr>
        <p:spPr bwMode="auto">
          <a:xfrm>
            <a:off x="3362845" y="2765393"/>
            <a:ext cx="8146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6,5 </a:t>
            </a:r>
          </a:p>
        </p:txBody>
      </p:sp>
      <p:sp>
        <p:nvSpPr>
          <p:cNvPr id="10247" name="Rectangle 97"/>
          <p:cNvSpPr>
            <a:spLocks noChangeArrowheads="1"/>
          </p:cNvSpPr>
          <p:nvPr/>
        </p:nvSpPr>
        <p:spPr bwMode="auto">
          <a:xfrm>
            <a:off x="4343400" y="3624191"/>
            <a:ext cx="45720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3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3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8885" name="Text Box 101"/>
          <p:cNvSpPr txBox="1">
            <a:spLocks noChangeArrowheads="1"/>
          </p:cNvSpPr>
          <p:nvPr/>
        </p:nvSpPr>
        <p:spPr bwMode="auto">
          <a:xfrm>
            <a:off x="3248891" y="3508774"/>
            <a:ext cx="1143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84,6</a:t>
            </a:r>
            <a:endParaRPr lang="vi-VN" altLang="en-US" sz="3000" b="1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8886" name="Text Box 102"/>
          <p:cNvSpPr txBox="1">
            <a:spLocks noChangeArrowheads="1"/>
          </p:cNvSpPr>
          <p:nvPr/>
        </p:nvSpPr>
        <p:spPr bwMode="auto">
          <a:xfrm>
            <a:off x="3112383" y="4178222"/>
            <a:ext cx="762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0.5</a:t>
            </a:r>
            <a:endParaRPr lang="vi-VN" altLang="en-US" sz="3000" b="1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8887" name="Text Box 103"/>
          <p:cNvSpPr txBox="1">
            <a:spLocks noChangeArrowheads="1"/>
          </p:cNvSpPr>
          <p:nvPr/>
        </p:nvSpPr>
        <p:spPr bwMode="auto">
          <a:xfrm>
            <a:off x="8915400" y="3508774"/>
            <a:ext cx="1143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920</a:t>
            </a:r>
            <a:endParaRPr lang="vi-VN" altLang="en-US" sz="3000" b="1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8888" name="Text Box 104"/>
          <p:cNvSpPr txBox="1">
            <a:spLocks noChangeArrowheads="1"/>
          </p:cNvSpPr>
          <p:nvPr/>
        </p:nvSpPr>
        <p:spPr bwMode="auto">
          <a:xfrm>
            <a:off x="9003417" y="4178222"/>
            <a:ext cx="762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30</a:t>
            </a:r>
            <a:endParaRPr lang="vi-VN" altLang="en-US" sz="3000" b="1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05000" y="5602140"/>
            <a:ext cx="1001695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r>
              <a:rPr 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Km</a:t>
            </a:r>
            <a:r>
              <a:rPr lang="en-US" sz="3000" b="1" baseline="30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hm</a:t>
            </a:r>
            <a:r>
              <a:rPr lang="en-US" sz="3000" b="1" baseline="30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dam</a:t>
            </a:r>
            <a:r>
              <a:rPr lang="en-US" sz="3000" b="1" baseline="30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m</a:t>
            </a:r>
            <a:r>
              <a:rPr lang="en-US" sz="3000" b="1" baseline="30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dm</a:t>
            </a:r>
            <a:r>
              <a:rPr lang="en-US" sz="3000" b="1" baseline="30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cm</a:t>
            </a:r>
            <a:r>
              <a:rPr lang="en-US" sz="3000" b="1" baseline="30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         </a:t>
            </a:r>
            <a:r>
              <a:rPr 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</a:t>
            </a:r>
            <a:r>
              <a:rPr lang="en-US" sz="3000" b="1" baseline="30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</a:t>
            </a:r>
            <a:r>
              <a:rPr lang="en-US" sz="3000" b="1" baseline="300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endParaRPr lang="en-US" sz="3000" b="1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053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8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8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8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8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8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8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8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8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8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8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8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8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1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8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8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8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8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69" grpId="0" build="allAtOnce"/>
      <p:bldP spid="118873" grpId="0"/>
      <p:bldP spid="118876" grpId="0"/>
      <p:bldP spid="118879" grpId="0"/>
      <p:bldP spid="118885" grpId="0"/>
      <p:bldP spid="118886" grpId="0"/>
      <p:bldP spid="118887" grpId="0"/>
      <p:bldP spid="11888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Picture1xvx">
            <a:extLst>
              <a:ext uri="{FF2B5EF4-FFF2-40B4-BE49-F238E27FC236}">
                <a16:creationId xmlns:a16="http://schemas.microsoft.com/office/drawing/2014/main" id="{B922B031-3D0F-4365-AC76-7B5298AF4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8">
            <a:extLst>
              <a:ext uri="{FF2B5EF4-FFF2-40B4-BE49-F238E27FC236}">
                <a16:creationId xmlns:a16="http://schemas.microsoft.com/office/drawing/2014/main" id="{FECF42A8-FA22-41FB-A9C2-3A84480A12C0}"/>
              </a:ext>
            </a:extLst>
          </p:cNvPr>
          <p:cNvGrpSpPr>
            <a:grpSpLocks/>
          </p:cNvGrpSpPr>
          <p:nvPr/>
        </p:nvGrpSpPr>
        <p:grpSpPr bwMode="auto">
          <a:xfrm>
            <a:off x="46567" y="-27709"/>
            <a:ext cx="12192000" cy="6828230"/>
            <a:chOff x="0" y="0"/>
            <a:chExt cx="5760" cy="4358"/>
          </a:xfrm>
        </p:grpSpPr>
        <p:pic>
          <p:nvPicPr>
            <p:cNvPr id="35" name="Picture 9" descr="flower[1][1][1][1]">
              <a:extLst>
                <a:ext uri="{FF2B5EF4-FFF2-40B4-BE49-F238E27FC236}">
                  <a16:creationId xmlns:a16="http://schemas.microsoft.com/office/drawing/2014/main" id="{243869F1-C607-4399-8874-C2D9849501F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10" descr="flower[1][1][1][1]">
              <a:extLst>
                <a:ext uri="{FF2B5EF4-FFF2-40B4-BE49-F238E27FC236}">
                  <a16:creationId xmlns:a16="http://schemas.microsoft.com/office/drawing/2014/main" id="{4A8DFAF6-B06E-4AB4-8E5E-3419C13E4E5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1" descr="flower[1][1][1][1]">
              <a:extLst>
                <a:ext uri="{FF2B5EF4-FFF2-40B4-BE49-F238E27FC236}">
                  <a16:creationId xmlns:a16="http://schemas.microsoft.com/office/drawing/2014/main" id="{DBA8F553-144B-46A5-B58B-9CEE321E9F0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3EC13488-5BB8-412B-8B04-0D08DCA64DFC}"/>
              </a:ext>
            </a:extLst>
          </p:cNvPr>
          <p:cNvSpPr/>
          <p:nvPr/>
        </p:nvSpPr>
        <p:spPr>
          <a:xfrm>
            <a:off x="2491965" y="-2"/>
            <a:ext cx="720806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7200" b="1" kern="10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Dặn</a:t>
            </a:r>
            <a:r>
              <a:rPr lang="vi-VN" sz="7200" b="1" kern="1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7200" b="1" kern="10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dò</a:t>
            </a:r>
            <a:endParaRPr lang="en-US" sz="7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0AD8226-31CF-4306-8B20-7FD716657011}"/>
              </a:ext>
            </a:extLst>
          </p:cNvPr>
          <p:cNvSpPr/>
          <p:nvPr/>
        </p:nvSpPr>
        <p:spPr>
          <a:xfrm>
            <a:off x="787401" y="1833142"/>
            <a:ext cx="111252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4800" kern="10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Dặn</a:t>
            </a:r>
            <a:r>
              <a:rPr lang="vi-VN" sz="4800" kern="1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4800" kern="10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dò</a:t>
            </a:r>
            <a:r>
              <a:rPr lang="vi-VN" sz="4800" kern="1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:</a:t>
            </a:r>
          </a:p>
          <a:p>
            <a:pPr marL="457200" indent="-457200">
              <a:buFontTx/>
              <a:buChar char="-"/>
            </a:pPr>
            <a:r>
              <a:rPr lang="vi-VN" sz="4800" kern="10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vi-VN" sz="4800" kern="1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con </a:t>
            </a:r>
            <a:r>
              <a:rPr lang="vi-VN" sz="4800" kern="10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vi-VN" sz="4800" kern="1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sinh </a:t>
            </a:r>
            <a:r>
              <a:rPr lang="vi-VN" sz="4800" kern="10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vi-VN" sz="4800" kern="1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4800" kern="10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thuộc</a:t>
            </a:r>
            <a:r>
              <a:rPr lang="vi-VN" sz="4800" kern="1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4800" kern="10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lại</a:t>
            </a:r>
            <a:r>
              <a:rPr lang="vi-VN" sz="4800" kern="1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4800" kern="10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bảng</a:t>
            </a:r>
            <a:r>
              <a:rPr lang="vi-VN" sz="4800" kern="1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đơn </a:t>
            </a:r>
            <a:r>
              <a:rPr lang="vi-VN" sz="4800" kern="10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vị</a:t>
            </a:r>
            <a:r>
              <a:rPr lang="vi-VN" sz="4800" kern="1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đo </a:t>
            </a:r>
            <a:r>
              <a:rPr lang="vi-VN" sz="4800" kern="10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diện</a:t>
            </a:r>
            <a:r>
              <a:rPr lang="vi-VN" sz="4800" kern="1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4800" kern="10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tích</a:t>
            </a:r>
            <a:r>
              <a:rPr lang="vi-VN" sz="4800" kern="1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4800" kern="10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vi-VN" sz="4800" kern="1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4800" kern="10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vi-VN" sz="4800" kern="1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mai </a:t>
            </a:r>
            <a:r>
              <a:rPr lang="vi-VN" sz="4800" kern="10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kiểm</a:t>
            </a:r>
            <a:r>
              <a:rPr lang="vi-VN" sz="4800" kern="1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tra.</a:t>
            </a:r>
          </a:p>
          <a:p>
            <a:pPr marL="457200" indent="-457200">
              <a:buFontTx/>
              <a:buChar char="-"/>
            </a:pPr>
            <a:r>
              <a:rPr lang="vi-VN" sz="4800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vi-VN" sz="480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480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480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“Ôn </a:t>
            </a:r>
            <a:r>
              <a:rPr lang="vi-VN" sz="4800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480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480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đo </a:t>
            </a:r>
            <a:r>
              <a:rPr lang="vi-VN" sz="4800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480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4800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800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69650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09933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2.9|1|2.7|1.1|3.6|1.6|13.3|5.8|9.3|7.9|2.3|4.3|3.4|2.6|3.7|13.7|5.8|5.4|3.8|4.1|4.3|1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9|12.2|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2137</TotalTime>
  <Words>416</Words>
  <Application>Microsoft Office PowerPoint</Application>
  <PresentationFormat>Widescreen</PresentationFormat>
  <Paragraphs>102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Cambria</vt:lpstr>
      <vt:lpstr>Times New Roman</vt:lpstr>
      <vt:lpstr>Office Theme</vt:lpstr>
      <vt:lpstr>2_Office Theme</vt:lpstr>
      <vt:lpstr>1_Office Theme</vt:lpstr>
      <vt:lpstr>Equation.3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Tìm bộ phận câu trả lời cho câu hỏi “Bằng gì ?”</dc:title>
  <dc:creator>My computer</dc:creator>
  <cp:lastModifiedBy>Windows 10</cp:lastModifiedBy>
  <cp:revision>264</cp:revision>
  <dcterms:created xsi:type="dcterms:W3CDTF">2016-04-03T12:24:49Z</dcterms:created>
  <dcterms:modified xsi:type="dcterms:W3CDTF">2024-04-05T10:48:01Z</dcterms:modified>
</cp:coreProperties>
</file>