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7"/>
  </p:notesMasterIdLst>
  <p:sldIdLst>
    <p:sldId id="11088447" r:id="rId3"/>
    <p:sldId id="11088452" r:id="rId4"/>
    <p:sldId id="11088457" r:id="rId5"/>
    <p:sldId id="11088453" r:id="rId6"/>
    <p:sldId id="11088438" r:id="rId7"/>
    <p:sldId id="11088439" r:id="rId8"/>
    <p:sldId id="11088448" r:id="rId9"/>
    <p:sldId id="11088445" r:id="rId10"/>
    <p:sldId id="11088456" r:id="rId11"/>
    <p:sldId id="11088449" r:id="rId12"/>
    <p:sldId id="11088454" r:id="rId13"/>
    <p:sldId id="11088455" r:id="rId14"/>
    <p:sldId id="11088451" r:id="rId15"/>
    <p:sldId id="110884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DA5F6-D186-4BB8-B95E-E69657580D6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6D71D-0CB8-4ED2-8CC7-1EA968CD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6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822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536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5549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60742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3050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334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57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517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0337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398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547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719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E2AADF-63ED-46E9-BD4D-D98A3F57310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724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7DC5B-CD46-431C-B4E0-5DB51260B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4E9DB3-F4F9-4088-BE61-98B6376B7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BBDD-C136-4B3C-9FA3-D0AAB5C6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81916-A545-4E3A-98DE-5BA757DC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39E12-50DA-4FBA-9883-019B8D582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336E03-D0DF-4DCA-AF35-7F8A1C5648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03553" y="-12782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CE626A4-721A-4E05-80D5-75E2E3DF86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30" y="-263734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0C98DE-3BC5-4D5F-A02A-F1A32A5F1E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20768914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D159DF-D6AE-44A5-8D59-6A2DD74DD0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6946" y="-2926613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0497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D86C5-C461-4FB7-B939-AE129F00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5C921-B61B-447F-957D-706E1181E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CF10B-C08D-4DF4-807F-BB0B6F17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33FA1-68A0-486A-B7F5-61ED0F596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D3B31-B029-4AEC-A19D-38CAC4CA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4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18239-1BEA-4EAF-8944-2588AEEC9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868EE-E67E-49DC-8796-3AEEE4AAF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DE7A3-B8D4-4111-9F91-6D7F18A3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79D77-F7EE-466C-8A07-B31F06519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DBABE-F1CF-46BF-86D2-E6ABF986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65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空白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  <p:sp>
        <p:nvSpPr>
          <p:cNvPr id="19" name="Google Shape;19;p13"/>
          <p:cNvSpPr/>
          <p:nvPr/>
        </p:nvSpPr>
        <p:spPr>
          <a:xfrm>
            <a:off x="-12700" y="8890"/>
            <a:ext cx="12215495" cy="6839585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743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两栏内容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679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比较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2"/>
          </p:nvPr>
        </p:nvSpPr>
        <p:spPr>
          <a:xfrm>
            <a:off x="1186774" y="2665379"/>
            <a:ext cx="4873574" cy="352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3"/>
          </p:nvPr>
        </p:nvSpPr>
        <p:spPr>
          <a:xfrm>
            <a:off x="6256938" y="1778438"/>
            <a:ext cx="489757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4"/>
          </p:nvPr>
        </p:nvSpPr>
        <p:spPr>
          <a:xfrm>
            <a:off x="6256938" y="2665379"/>
            <a:ext cx="4897576" cy="352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551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仅标题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134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图片与标题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>
            <a:spLocks noGrp="1"/>
          </p:cNvSpPr>
          <p:nvPr>
            <p:ph type="pic" idx="2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4165349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220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竖版" type="vertTitleAndTx">
  <p:cSld name="竖版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190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" type="objOnly">
  <p:cSld name="内容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10515600" cy="581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83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0B797-7D95-4861-8E05-45977176E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BDBFF-D767-4F1B-AFC3-360CE9024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60FFD-2A71-4878-8C89-0E8B9EFE64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F8945-47D1-4377-834C-A42951ED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F7E7D-4E3A-4703-BA1D-FE25D983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CBFE7D-4481-4D12-AA1A-A009A70B9A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03553" y="-12782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9EC9F6-33F0-4504-A419-773C2CED54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30" y="-263734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F83B5E-05E5-487E-BE61-C331116D5E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20768914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346E020-9B01-40C5-BA28-CEFF82838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6946" y="-2926613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9387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57655-97DA-43C5-A933-CCBB58726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E41CC-CE09-4D30-8B09-622FBD9F3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8DA9D-CAB5-4707-8787-95551FD1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02276-F758-4978-A92A-7F0C039F7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030D2-CC1A-4F13-AC11-D0AFEEDE7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D39983-C7FF-42C9-ACE8-390B8415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03553" y="-12782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C6E1CE-2177-4937-B693-6511C800E9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30" y="-263734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2EBE30-2471-4A87-8421-225B8B82CE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20768914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B0DCD7-BBB5-46FB-ACDA-75A222210F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6946" y="-2926613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3311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8F3D5-C67B-4958-9D00-2DF3BA7AF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6470A-311A-4751-9E10-68D4A048A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5D3E3-82E1-49C3-A3B0-EB4E5A3AF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A89A2-9BC2-4D6C-BB59-04252C13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16A68-F96E-46E6-A4FC-8E3944B6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A86D1-9958-41BD-89DF-B0EEAE4B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F78F9D-5695-4176-9860-610E33FBA6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03553" y="-12782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68D350-2719-4986-A6D8-FDA3063F2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30" y="-263734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68030B-2281-4C59-8E63-5825BFEFA0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20768914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0EB83D-92D7-4265-945F-FDF077964E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6946" y="-2926613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5712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8D46E-1861-424C-BCD1-CB5F645E1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87E50-495C-4D09-B8A6-A806EF62C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743F0-DA56-4070-AB26-8277DB846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307002-DE91-4AE9-85AE-C9235E668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5FBBAD-907D-4F4D-BD18-B0E123446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995981-2947-49B6-95AD-91F94B06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A57CC-9FB5-46F4-B879-65D821D8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9049F7-4F73-4CEB-8077-39077101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AEC805-EE71-4385-8FF9-85AF33D6DB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03553" y="-12782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1DF7AC7-6FA5-4D0F-8E10-391F926548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30" y="-263734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E804538-8E60-440E-BD38-2BAEB162D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20768914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7D63BD6-FF77-4F4D-9AFD-AAE95602C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6946" y="-2926613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5803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C0861-FFC6-4EC8-80B2-7462DF05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B8549-BD97-4498-B92A-EE722B36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8ECFB4-681A-4669-981F-4868CC5A1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F0950B-B411-4064-9EBE-AAA62709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BC86E8-BB96-4ECA-80E3-E8D4E38CB5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03553" y="-12782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6F3DC1-CB24-4651-A29A-A4536FC19A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30" y="-263734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FC07ED-1BDD-4E4A-ADEB-1F50D1C660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20768914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08E411-548B-4B65-B332-8152446A85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6946" y="-2926613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426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C0D3C-18F0-421A-8C29-8C31D734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532CC7-5D57-453B-AE7E-692F3A71E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2709C-2740-4289-87B1-1454DC1DA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8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43DB-26F7-47DE-931C-EEFDE1BBB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FF36-FC48-4D90-B5AA-50AA258EB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60CD6-5C80-4B37-8017-FAA492382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68723-3034-4032-A3CB-78B64113F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43A6F-4C3D-4ACB-85B2-D844E6DD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726CB-5BEE-432C-8E4A-C771B16C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6F2A92-E3AA-44AF-A3B0-83741084B4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03553" y="-12782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52293BD-04EA-4606-A65A-030C28401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30" y="-26373486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F654B26-E987-48BC-B196-15B90FF2F0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20768914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10BD6F-E8D1-416E-ADDE-A4BEE07520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6946" y="-2926613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2693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C290-2475-4D54-9F28-378592F5D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942E5-31CB-49B1-9CCA-226871807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D296B-2B3F-491D-9231-2C939BDC1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C58B0-2336-4CC8-AE39-2CB92281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46736-3AB9-4581-9537-BFDC64F0758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71FB3-6F06-4B58-A460-E9B1A943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96E3F-B482-4459-A4A1-7993153A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F4E55-171D-44B6-8D2C-72306260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3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340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vi-V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288623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BFE0DDE-6C8A-4065-A9B2-5AC886D662B7}"/>
              </a:ext>
            </a:extLst>
          </p:cNvPr>
          <p:cNvSpPr txBox="1"/>
          <p:nvPr/>
        </p:nvSpPr>
        <p:spPr>
          <a:xfrm>
            <a:off x="6503685" y="459778"/>
            <a:ext cx="185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NTH-Dinomiko" panose="02000500000000000000" pitchFamily="2" charset="0"/>
                <a:ea typeface="+mn-ea"/>
                <a:cs typeface="+mn-cs"/>
              </a:rPr>
              <a:t>TUẦN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NTH-Dinomiko" panose="02000500000000000000" pitchFamily="2" charset="0"/>
                <a:ea typeface="+mn-ea"/>
                <a:cs typeface="+mn-cs"/>
              </a:rPr>
              <a:t>  12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LNTH-Dinomiko" panose="02000500000000000000" pitchFamily="2" charset="0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798DFF-D95A-48AA-B509-4A84F79A1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743" y="1218918"/>
            <a:ext cx="3121423" cy="118272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C3D0B91-86BF-4778-80B5-3FF0D21AB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516" y="2804400"/>
            <a:ext cx="7065876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97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E5C445D-8BE5-4D88-9252-EC864718B8FA}"/>
              </a:ext>
            </a:extLst>
          </p:cNvPr>
          <p:cNvSpPr/>
          <p:nvPr/>
        </p:nvSpPr>
        <p:spPr>
          <a:xfrm>
            <a:off x="3627120" y="388252"/>
            <a:ext cx="5791200" cy="646332"/>
          </a:xfrm>
          <a:prstGeom prst="roundRect">
            <a:avLst/>
          </a:prstGeom>
          <a:solidFill>
            <a:srgbClr val="FFCCCC"/>
          </a:solidFill>
          <a:ln>
            <a:solidFill>
              <a:srgbClr val="FF0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giới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thiệu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sự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vật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1822"/>
              </a:solidFill>
              <a:effectLst/>
              <a:uLnTx/>
              <a:uFillTx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0A26B52-55CB-4C0C-92E0-15ADC3E59526}"/>
              </a:ext>
            </a:extLst>
          </p:cNvPr>
          <p:cNvSpPr/>
          <p:nvPr/>
        </p:nvSpPr>
        <p:spPr>
          <a:xfrm>
            <a:off x="1744557" y="1525494"/>
            <a:ext cx="9200726" cy="116248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Tháp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Pô-na-ga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địa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du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lịch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nổi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Trang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0E2C7A-8E80-4142-B9D7-5C77F144BF4E}"/>
              </a:ext>
            </a:extLst>
          </p:cNvPr>
          <p:cNvSpPr txBox="1"/>
          <p:nvPr/>
        </p:nvSpPr>
        <p:spPr>
          <a:xfrm>
            <a:off x="1950721" y="3137586"/>
            <a:ext cx="9718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i="1" dirty="0">
                <a:effectLst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Câu giới thiệu sự vật là câu b vì có từ “là”</a:t>
            </a:r>
            <a:endParaRPr lang="en-US" sz="3200" b="1" dirty="0">
              <a:effectLst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73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E5C445D-8BE5-4D88-9252-EC864718B8FA}"/>
              </a:ext>
            </a:extLst>
          </p:cNvPr>
          <p:cNvSpPr/>
          <p:nvPr/>
        </p:nvSpPr>
        <p:spPr>
          <a:xfrm>
            <a:off x="3068320" y="388252"/>
            <a:ext cx="6278880" cy="646332"/>
          </a:xfrm>
          <a:prstGeom prst="roundRect">
            <a:avLst/>
          </a:prstGeom>
          <a:solidFill>
            <a:srgbClr val="FFCCCC"/>
          </a:solidFill>
          <a:ln>
            <a:solidFill>
              <a:srgbClr val="FF0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nêu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hoạt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động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1822"/>
              </a:solidFill>
              <a:effectLst/>
              <a:uLnTx/>
              <a:uFillTx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0E2C7A-8E80-4142-B9D7-5C77F144BF4E}"/>
              </a:ext>
            </a:extLst>
          </p:cNvPr>
          <p:cNvSpPr txBox="1"/>
          <p:nvPr/>
        </p:nvSpPr>
        <p:spPr>
          <a:xfrm>
            <a:off x="1607397" y="3137586"/>
            <a:ext cx="100619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vi-VN" sz="3200" b="1" i="1" dirty="0">
                <a:solidFill>
                  <a:prstClr val="black"/>
                </a:solidFill>
                <a:latin typeface="+mj-lt"/>
                <a:ea typeface="Arial-Rounded" panose="020B0500000000000000" pitchFamily="34" charset="0"/>
                <a:cs typeface="Arial-Rounded" panose="020B0500000000000000" pitchFamily="34" charset="0"/>
              </a:rPr>
              <a:t>Câu nêu hoạt động là câu c vì có từ chỉ hoạt động “đưa đón”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BAAA97D-41C9-4F09-A59C-43482C5B41AE}"/>
              </a:ext>
            </a:extLst>
          </p:cNvPr>
          <p:cNvSpPr/>
          <p:nvPr/>
        </p:nvSpPr>
        <p:spPr>
          <a:xfrm>
            <a:off x="1607397" y="1576516"/>
            <a:ext cx="9200726" cy="10592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vi-VN" sz="3200" b="1" dirty="0">
                <a:solidFill>
                  <a:srgbClr val="FF0000"/>
                </a:solidFill>
                <a:latin typeface="+mj-lt"/>
                <a:ea typeface="Arial-Rounded" panose="020B0500000000000000" pitchFamily="34" charset="0"/>
                <a:cs typeface="Arial-Rounded" panose="020B0500000000000000" pitchFamily="34" charset="0"/>
              </a:rPr>
              <a:t>c. Ông ngoại đưa đón Dương đi học mỗi khi bố mẹ bận rộn.</a:t>
            </a:r>
          </a:p>
        </p:txBody>
      </p:sp>
    </p:spTree>
    <p:extLst>
      <p:ext uri="{BB962C8B-B14F-4D97-AF65-F5344CB8AC3E}">
        <p14:creationId xmlns:p14="http://schemas.microsoft.com/office/powerpoint/2010/main" val="397257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E5C445D-8BE5-4D88-9252-EC864718B8FA}"/>
              </a:ext>
            </a:extLst>
          </p:cNvPr>
          <p:cNvSpPr/>
          <p:nvPr/>
        </p:nvSpPr>
        <p:spPr>
          <a:xfrm>
            <a:off x="3068320" y="388252"/>
            <a:ext cx="6278880" cy="646332"/>
          </a:xfrm>
          <a:prstGeom prst="roundRect">
            <a:avLst/>
          </a:prstGeom>
          <a:solidFill>
            <a:srgbClr val="FFCCCC"/>
          </a:solidFill>
          <a:ln>
            <a:solidFill>
              <a:srgbClr val="FF0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nêu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đặc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1822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điểm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1822"/>
              </a:solidFill>
              <a:effectLst/>
              <a:uLnTx/>
              <a:uFillTx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0E2C7A-8E80-4142-B9D7-5C77F144BF4E}"/>
              </a:ext>
            </a:extLst>
          </p:cNvPr>
          <p:cNvSpPr txBox="1"/>
          <p:nvPr/>
        </p:nvSpPr>
        <p:spPr>
          <a:xfrm>
            <a:off x="1607397" y="3137586"/>
            <a:ext cx="100619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vi-VN" sz="3200" b="1" i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Câu nêu đặc điểm là câu d vì có từ chỉ đặc điểm “già” và “mạnh mẽ”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EFAB21D-07FA-4D43-916A-5938F300D44C}"/>
              </a:ext>
            </a:extLst>
          </p:cNvPr>
          <p:cNvSpPr/>
          <p:nvPr/>
        </p:nvSpPr>
        <p:spPr>
          <a:xfrm>
            <a:off x="1902171" y="1856654"/>
            <a:ext cx="9200726" cy="95484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vi-VN" sz="3200" b="1" dirty="0">
                <a:solidFill>
                  <a:srgbClr val="FF0000"/>
                </a:solidFill>
                <a:latin typeface="+mj-lt"/>
                <a:ea typeface="Arial-Rounded" panose="020B0500000000000000" pitchFamily="34" charset="0"/>
                <a:cs typeface="Arial-Rounded" panose="020B0500000000000000" pitchFamily="34" charset="0"/>
              </a:rPr>
              <a:t>d. Mỗi một ngày trôi qua, ông đang già đi, còn nó mạnh mẽ hơn.</a:t>
            </a:r>
          </a:p>
        </p:txBody>
      </p:sp>
    </p:spTree>
    <p:extLst>
      <p:ext uri="{BB962C8B-B14F-4D97-AF65-F5344CB8AC3E}">
        <p14:creationId xmlns:p14="http://schemas.microsoft.com/office/powerpoint/2010/main" val="51533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 10">
            <a:extLst>
              <a:ext uri="{FF2B5EF4-FFF2-40B4-BE49-F238E27FC236}">
                <a16:creationId xmlns:a16="http://schemas.microsoft.com/office/drawing/2014/main" id="{D8E2322C-5BB0-4DE6-BF14-6008F9BCBACD}"/>
              </a:ext>
            </a:extLst>
          </p:cNvPr>
          <p:cNvSpPr/>
          <p:nvPr/>
        </p:nvSpPr>
        <p:spPr>
          <a:xfrm>
            <a:off x="508812" y="1852216"/>
            <a:ext cx="2981324" cy="1990725"/>
          </a:xfrm>
          <a:prstGeom prst="cloud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Nội</a:t>
            </a:r>
            <a:r>
              <a:rPr lang="en-US" sz="36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dung </a:t>
            </a:r>
            <a:r>
              <a:rPr lang="en-US" sz="36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học</a:t>
            </a:r>
            <a:endParaRPr lang="en-US" sz="3600" b="1" dirty="0">
              <a:solidFill>
                <a:srgbClr val="FF000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F6CD0551-58C5-4A2C-BEE9-2BC1FA79A72B}"/>
              </a:ext>
            </a:extLst>
          </p:cNvPr>
          <p:cNvSpPr/>
          <p:nvPr/>
        </p:nvSpPr>
        <p:spPr>
          <a:xfrm>
            <a:off x="3552050" y="1504553"/>
            <a:ext cx="438149" cy="2757488"/>
          </a:xfrm>
          <a:prstGeom prst="leftBrace">
            <a:avLst>
              <a:gd name="adj1" fmla="val 21586"/>
              <a:gd name="adj2" fmla="val 49549"/>
            </a:avLst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9F01E0-096E-4364-BA12-F7F4D17F6237}"/>
              </a:ext>
            </a:extLst>
          </p:cNvPr>
          <p:cNvSpPr/>
          <p:nvPr/>
        </p:nvSpPr>
        <p:spPr>
          <a:xfrm>
            <a:off x="3990197" y="947341"/>
            <a:ext cx="2247903" cy="13144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Từ</a:t>
            </a:r>
            <a:r>
              <a:rPr lang="en-US" sz="36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ngữ</a:t>
            </a:r>
            <a:endParaRPr lang="en-US" sz="3600" b="1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17F3D3-EE41-460E-A607-35F27E20AC96}"/>
              </a:ext>
            </a:extLst>
          </p:cNvPr>
          <p:cNvSpPr/>
          <p:nvPr/>
        </p:nvSpPr>
        <p:spPr>
          <a:xfrm>
            <a:off x="3990197" y="3842941"/>
            <a:ext cx="2362203" cy="103107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</a:t>
            </a:r>
            <a:endParaRPr lang="en-US" sz="3600" b="1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698CD6-6A74-4EE8-8D08-F820CCCD9268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238100" y="959584"/>
            <a:ext cx="1224280" cy="644982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E190B1BB-2E04-4CA8-94ED-4057F96DE293}"/>
              </a:ext>
            </a:extLst>
          </p:cNvPr>
          <p:cNvSpPr/>
          <p:nvPr/>
        </p:nvSpPr>
        <p:spPr>
          <a:xfrm>
            <a:off x="7462380" y="414614"/>
            <a:ext cx="3531365" cy="10899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Từ</a:t>
            </a:r>
            <a:r>
              <a:rPr lang="en-US" sz="36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chỉ</a:t>
            </a:r>
            <a:r>
              <a:rPr lang="en-US" sz="36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hoạt</a:t>
            </a:r>
            <a:r>
              <a:rPr lang="en-US" sz="36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endParaRPr lang="en-US" sz="3600" b="1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35B5FA9-4F77-405D-AAC2-97735157FCEC}"/>
              </a:ext>
            </a:extLst>
          </p:cNvPr>
          <p:cNvCxnSpPr>
            <a:cxnSpLocks/>
          </p:cNvCxnSpPr>
          <p:nvPr/>
        </p:nvCxnSpPr>
        <p:spPr>
          <a:xfrm>
            <a:off x="6361922" y="4373331"/>
            <a:ext cx="415827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DB2F5BA-A9B5-4ACA-8AB7-5F4FBE86E12C}"/>
              </a:ext>
            </a:extLst>
          </p:cNvPr>
          <p:cNvSpPr/>
          <p:nvPr/>
        </p:nvSpPr>
        <p:spPr>
          <a:xfrm>
            <a:off x="6777750" y="3861340"/>
            <a:ext cx="1737360" cy="106691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</a:t>
            </a:r>
            <a:r>
              <a:rPr lang="en-US" sz="36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kể</a:t>
            </a:r>
            <a:endParaRPr lang="en-US" sz="3600" b="1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FB25577-F6BD-4B3A-A6B6-577FFBFEE428}"/>
              </a:ext>
            </a:extLst>
          </p:cNvPr>
          <p:cNvCxnSpPr>
            <a:cxnSpLocks/>
          </p:cNvCxnSpPr>
          <p:nvPr/>
        </p:nvCxnSpPr>
        <p:spPr>
          <a:xfrm>
            <a:off x="6287680" y="1670746"/>
            <a:ext cx="1273861" cy="549845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4711B66E-97FD-442B-A9F7-E6A2487B8584}"/>
              </a:ext>
            </a:extLst>
          </p:cNvPr>
          <p:cNvSpPr/>
          <p:nvPr/>
        </p:nvSpPr>
        <p:spPr>
          <a:xfrm>
            <a:off x="7561541" y="1675621"/>
            <a:ext cx="3531365" cy="10899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Từ</a:t>
            </a:r>
            <a:r>
              <a:rPr lang="en-US" sz="36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chỉ</a:t>
            </a:r>
            <a:r>
              <a:rPr lang="en-US" sz="36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đặc</a:t>
            </a:r>
            <a:r>
              <a:rPr lang="en-US" sz="3600" b="1" dirty="0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điểm</a:t>
            </a:r>
            <a:endParaRPr lang="en-US" sz="3600" b="1" dirty="0">
              <a:solidFill>
                <a:schemeClr val="tx1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105418A-7037-450F-AA1F-848D2DD668B7}"/>
              </a:ext>
            </a:extLst>
          </p:cNvPr>
          <p:cNvCxnSpPr>
            <a:cxnSpLocks/>
            <a:stCxn id="23" idx="3"/>
          </p:cNvCxnSpPr>
          <p:nvPr/>
        </p:nvCxnSpPr>
        <p:spPr>
          <a:xfrm flipV="1">
            <a:off x="8515110" y="3441128"/>
            <a:ext cx="425349" cy="953670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2CCBA307-E18F-4274-8C51-A9D7970BF1CC}"/>
              </a:ext>
            </a:extLst>
          </p:cNvPr>
          <p:cNvSpPr/>
          <p:nvPr/>
        </p:nvSpPr>
        <p:spPr>
          <a:xfrm>
            <a:off x="8940459" y="3047616"/>
            <a:ext cx="3016249" cy="7870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28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giới</a:t>
            </a:r>
            <a:r>
              <a:rPr lang="en-US" sz="28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thiệu</a:t>
            </a:r>
            <a:r>
              <a:rPr lang="en-US" sz="28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sự</a:t>
            </a:r>
            <a:r>
              <a:rPr lang="en-US" sz="28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vật</a:t>
            </a:r>
            <a:endParaRPr lang="en-US" sz="2800" b="1" dirty="0">
              <a:solidFill>
                <a:srgbClr val="FF000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54F0090-C34E-45D4-815F-CCE219372A39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8515110" y="4394798"/>
            <a:ext cx="477313" cy="93151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1471E33-5029-4307-8451-C6EB22DC9BFB}"/>
              </a:ext>
            </a:extLst>
          </p:cNvPr>
          <p:cNvSpPr/>
          <p:nvPr/>
        </p:nvSpPr>
        <p:spPr>
          <a:xfrm>
            <a:off x="8992423" y="4094437"/>
            <a:ext cx="3016249" cy="7870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2800" b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 nêu hoạt động</a:t>
            </a:r>
            <a:endParaRPr lang="en-US" sz="2800" b="1" dirty="0" err="1">
              <a:solidFill>
                <a:srgbClr val="FF000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D1969D2-1106-4091-B0AE-FAF4F3F089B5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8515110" y="4394798"/>
            <a:ext cx="477313" cy="1273688"/>
          </a:xfrm>
          <a:prstGeom prst="lin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AEBCFE5-D052-477A-A493-F457C6598130}"/>
              </a:ext>
            </a:extLst>
          </p:cNvPr>
          <p:cNvSpPr/>
          <p:nvPr/>
        </p:nvSpPr>
        <p:spPr>
          <a:xfrm>
            <a:off x="8992423" y="5274974"/>
            <a:ext cx="3016249" cy="7870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2800" b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 nêu đặc điểm</a:t>
            </a:r>
            <a:endParaRPr lang="en-US" sz="2800" b="1" dirty="0" err="1">
              <a:solidFill>
                <a:srgbClr val="FF000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7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1" grpId="0" animBg="1"/>
      <p:bldP spid="23" grpId="0" animBg="1"/>
      <p:bldP spid="25" grpId="0" animBg="1"/>
      <p:bldP spid="27" grpId="0" animBg="1"/>
      <p:bldP spid="30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0E2C7A-8E80-4142-B9D7-5C77F144BF4E}"/>
              </a:ext>
            </a:extLst>
          </p:cNvPr>
          <p:cNvSpPr txBox="1"/>
          <p:nvPr/>
        </p:nvSpPr>
        <p:spPr>
          <a:xfrm>
            <a:off x="598488" y="1403713"/>
            <a:ext cx="10061990" cy="289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200000"/>
              </a:lnSpc>
              <a:buFontTx/>
              <a:buChar char="-"/>
            </a:pP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Gọi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nêu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lại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nội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dung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học</a:t>
            </a: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200000"/>
              </a:lnSpc>
              <a:buFontTx/>
              <a:buChar char="-"/>
            </a:pP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Qua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này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đạt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cầu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?</a:t>
            </a:r>
          </a:p>
          <a:p>
            <a:pPr marL="457200" lvl="0" indent="-457200">
              <a:lnSpc>
                <a:spcPct val="200000"/>
              </a:lnSpc>
              <a:buFontTx/>
              <a:buChar char="-"/>
            </a:pP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Giáo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viên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dặn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bị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sau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14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2F9738BD-B849-48BD-82FA-29B4B9C4B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42611" flipH="1">
            <a:off x="8703397" y="-340530"/>
            <a:ext cx="3165928" cy="157602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5747547-76A4-446D-8139-F1B1164BA2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016" y="661431"/>
            <a:ext cx="1162453" cy="84948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5705DBD-1D7E-4434-9A7E-640671586D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3224" y="1732725"/>
            <a:ext cx="2670279" cy="20179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2D9CBF-1238-9B69-09F3-E6F5EC4417B6}"/>
              </a:ext>
            </a:extLst>
          </p:cNvPr>
          <p:cNvSpPr txBox="1"/>
          <p:nvPr/>
        </p:nvSpPr>
        <p:spPr>
          <a:xfrm>
            <a:off x="5912581" y="3549211"/>
            <a:ext cx="5534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0000"/>
                </a:solidFill>
                <a:latin typeface="LNTH-Dinomiko" panose="02000500000000000000" pitchFamily="2" charset="0"/>
              </a:rPr>
              <a:t>HS HÁT BÀI ÔNG BÀ HIỀN LẮM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LNTH-Dinomiko" panose="02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45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2F9738BD-B849-48BD-82FA-29B4B9C4B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42611" flipH="1">
            <a:off x="8703397" y="-340530"/>
            <a:ext cx="3165928" cy="157602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5747547-76A4-446D-8139-F1B1164BA2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016" y="661431"/>
            <a:ext cx="1162453" cy="84948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BFE0DDE-6C8A-4065-A9B2-5AC886D662B7}"/>
              </a:ext>
            </a:extLst>
          </p:cNvPr>
          <p:cNvSpPr txBox="1"/>
          <p:nvPr/>
        </p:nvSpPr>
        <p:spPr>
          <a:xfrm>
            <a:off x="6510287" y="2112305"/>
            <a:ext cx="2888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NTH-Dinomiko" panose="02000500000000000000" pitchFamily="2" charset="0"/>
                <a:ea typeface="+mn-ea"/>
                <a:cs typeface="+mn-cs"/>
              </a:rPr>
              <a:t>KHÁM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NTH-Dinomiko" panose="02000500000000000000" pitchFamily="2" charset="0"/>
                <a:ea typeface="+mn-ea"/>
                <a:cs typeface="+mn-cs"/>
              </a:rPr>
              <a:t> PHÁ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LNTH-Dinomiko" panose="02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582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5">
            <a:extLst>
              <a:ext uri="{FF2B5EF4-FFF2-40B4-BE49-F238E27FC236}">
                <a16:creationId xmlns:a16="http://schemas.microsoft.com/office/drawing/2014/main" id="{BF571EF1-1EF1-4361-B160-594A7E8CF24F}"/>
              </a:ext>
            </a:extLst>
          </p:cNvPr>
          <p:cNvSpPr/>
          <p:nvPr/>
        </p:nvSpPr>
        <p:spPr>
          <a:xfrm>
            <a:off x="1944916" y="357614"/>
            <a:ext cx="8377644" cy="8717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spc="300" dirty="0">
                <a:solidFill>
                  <a:prstClr val="black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1. </a:t>
            </a:r>
            <a:r>
              <a:rPr lang="vi-VN" sz="2800" b="1" spc="300" dirty="0">
                <a:solidFill>
                  <a:prstClr val="black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Xếp các từ in đậm trong đoạn thơ dưới đây vào nhóm thích hợp.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B19DE08-1AA8-4518-B891-AEB0CEBEA10C}"/>
              </a:ext>
            </a:extLst>
          </p:cNvPr>
          <p:cNvSpPr/>
          <p:nvPr/>
        </p:nvSpPr>
        <p:spPr>
          <a:xfrm>
            <a:off x="1371600" y="1678849"/>
            <a:ext cx="3637280" cy="726681"/>
          </a:xfrm>
          <a:custGeom>
            <a:avLst/>
            <a:gdLst>
              <a:gd name="connsiteX0" fmla="*/ 0 w 3637280"/>
              <a:gd name="connsiteY0" fmla="*/ 121116 h 726681"/>
              <a:gd name="connsiteX1" fmla="*/ 121116 w 3637280"/>
              <a:gd name="connsiteY1" fmla="*/ 0 h 726681"/>
              <a:gd name="connsiteX2" fmla="*/ 585106 w 3637280"/>
              <a:gd name="connsiteY2" fmla="*/ 0 h 726681"/>
              <a:gd name="connsiteX3" fmla="*/ 1049096 w 3637280"/>
              <a:gd name="connsiteY3" fmla="*/ 0 h 726681"/>
              <a:gd name="connsiteX4" fmla="*/ 1580987 w 3637280"/>
              <a:gd name="connsiteY4" fmla="*/ 0 h 726681"/>
              <a:gd name="connsiteX5" fmla="*/ 2146828 w 3637280"/>
              <a:gd name="connsiteY5" fmla="*/ 0 h 726681"/>
              <a:gd name="connsiteX6" fmla="*/ 2678719 w 3637280"/>
              <a:gd name="connsiteY6" fmla="*/ 0 h 726681"/>
              <a:gd name="connsiteX7" fmla="*/ 3516164 w 3637280"/>
              <a:gd name="connsiteY7" fmla="*/ 0 h 726681"/>
              <a:gd name="connsiteX8" fmla="*/ 3637280 w 3637280"/>
              <a:gd name="connsiteY8" fmla="*/ 121116 h 726681"/>
              <a:gd name="connsiteX9" fmla="*/ 3637280 w 3637280"/>
              <a:gd name="connsiteY9" fmla="*/ 605565 h 726681"/>
              <a:gd name="connsiteX10" fmla="*/ 3516164 w 3637280"/>
              <a:gd name="connsiteY10" fmla="*/ 726681 h 726681"/>
              <a:gd name="connsiteX11" fmla="*/ 3018224 w 3637280"/>
              <a:gd name="connsiteY11" fmla="*/ 726681 h 726681"/>
              <a:gd name="connsiteX12" fmla="*/ 2418432 w 3637280"/>
              <a:gd name="connsiteY12" fmla="*/ 726681 h 726681"/>
              <a:gd name="connsiteX13" fmla="*/ 1886541 w 3637280"/>
              <a:gd name="connsiteY13" fmla="*/ 726681 h 726681"/>
              <a:gd name="connsiteX14" fmla="*/ 1252799 w 3637280"/>
              <a:gd name="connsiteY14" fmla="*/ 726681 h 726681"/>
              <a:gd name="connsiteX15" fmla="*/ 686957 w 3637280"/>
              <a:gd name="connsiteY15" fmla="*/ 726681 h 726681"/>
              <a:gd name="connsiteX16" fmla="*/ 121116 w 3637280"/>
              <a:gd name="connsiteY16" fmla="*/ 726681 h 726681"/>
              <a:gd name="connsiteX17" fmla="*/ 0 w 3637280"/>
              <a:gd name="connsiteY17" fmla="*/ 605565 h 726681"/>
              <a:gd name="connsiteX18" fmla="*/ 0 w 3637280"/>
              <a:gd name="connsiteY18" fmla="*/ 121116 h 726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37280" h="726681" fill="none" extrusionOk="0">
                <a:moveTo>
                  <a:pt x="0" y="121116"/>
                </a:moveTo>
                <a:cubicBezTo>
                  <a:pt x="-5857" y="56822"/>
                  <a:pt x="59724" y="565"/>
                  <a:pt x="121116" y="0"/>
                </a:cubicBezTo>
                <a:cubicBezTo>
                  <a:pt x="315602" y="-54079"/>
                  <a:pt x="380263" y="37908"/>
                  <a:pt x="585106" y="0"/>
                </a:cubicBezTo>
                <a:cubicBezTo>
                  <a:pt x="789949" y="-37908"/>
                  <a:pt x="890524" y="2962"/>
                  <a:pt x="1049096" y="0"/>
                </a:cubicBezTo>
                <a:cubicBezTo>
                  <a:pt x="1207668" y="-2962"/>
                  <a:pt x="1316227" y="29014"/>
                  <a:pt x="1580987" y="0"/>
                </a:cubicBezTo>
                <a:cubicBezTo>
                  <a:pt x="1845747" y="-29014"/>
                  <a:pt x="1891871" y="6281"/>
                  <a:pt x="2146828" y="0"/>
                </a:cubicBezTo>
                <a:cubicBezTo>
                  <a:pt x="2401785" y="-6281"/>
                  <a:pt x="2560883" y="22129"/>
                  <a:pt x="2678719" y="0"/>
                </a:cubicBezTo>
                <a:cubicBezTo>
                  <a:pt x="2796555" y="-22129"/>
                  <a:pt x="3259775" y="4486"/>
                  <a:pt x="3516164" y="0"/>
                </a:cubicBezTo>
                <a:cubicBezTo>
                  <a:pt x="3583067" y="-3328"/>
                  <a:pt x="3640947" y="41977"/>
                  <a:pt x="3637280" y="121116"/>
                </a:cubicBezTo>
                <a:cubicBezTo>
                  <a:pt x="3684580" y="266549"/>
                  <a:pt x="3591431" y="370333"/>
                  <a:pt x="3637280" y="605565"/>
                </a:cubicBezTo>
                <a:cubicBezTo>
                  <a:pt x="3647781" y="681798"/>
                  <a:pt x="3586602" y="744740"/>
                  <a:pt x="3516164" y="726681"/>
                </a:cubicBezTo>
                <a:cubicBezTo>
                  <a:pt x="3292408" y="737483"/>
                  <a:pt x="3263810" y="693436"/>
                  <a:pt x="3018224" y="726681"/>
                </a:cubicBezTo>
                <a:cubicBezTo>
                  <a:pt x="2772638" y="759926"/>
                  <a:pt x="2624933" y="691758"/>
                  <a:pt x="2418432" y="726681"/>
                </a:cubicBezTo>
                <a:cubicBezTo>
                  <a:pt x="2211931" y="761604"/>
                  <a:pt x="2005141" y="664159"/>
                  <a:pt x="1886541" y="726681"/>
                </a:cubicBezTo>
                <a:cubicBezTo>
                  <a:pt x="1767941" y="789203"/>
                  <a:pt x="1512556" y="726194"/>
                  <a:pt x="1252799" y="726681"/>
                </a:cubicBezTo>
                <a:cubicBezTo>
                  <a:pt x="993042" y="727168"/>
                  <a:pt x="959971" y="660682"/>
                  <a:pt x="686957" y="726681"/>
                </a:cubicBezTo>
                <a:cubicBezTo>
                  <a:pt x="413943" y="792680"/>
                  <a:pt x="333266" y="685822"/>
                  <a:pt x="121116" y="726681"/>
                </a:cubicBezTo>
                <a:cubicBezTo>
                  <a:pt x="70050" y="731959"/>
                  <a:pt x="660" y="667713"/>
                  <a:pt x="0" y="605565"/>
                </a:cubicBezTo>
                <a:cubicBezTo>
                  <a:pt x="-46445" y="435971"/>
                  <a:pt x="12849" y="348829"/>
                  <a:pt x="0" y="121116"/>
                </a:cubicBezTo>
                <a:close/>
              </a:path>
              <a:path w="3637280" h="726681" stroke="0" extrusionOk="0">
                <a:moveTo>
                  <a:pt x="0" y="121116"/>
                </a:moveTo>
                <a:cubicBezTo>
                  <a:pt x="-4613" y="67217"/>
                  <a:pt x="52456" y="13728"/>
                  <a:pt x="121116" y="0"/>
                </a:cubicBezTo>
                <a:cubicBezTo>
                  <a:pt x="312707" y="-7431"/>
                  <a:pt x="365981" y="32663"/>
                  <a:pt x="585106" y="0"/>
                </a:cubicBezTo>
                <a:cubicBezTo>
                  <a:pt x="804231" y="-32663"/>
                  <a:pt x="900174" y="46706"/>
                  <a:pt x="1083046" y="0"/>
                </a:cubicBezTo>
                <a:cubicBezTo>
                  <a:pt x="1265918" y="-46706"/>
                  <a:pt x="1422212" y="23102"/>
                  <a:pt x="1716789" y="0"/>
                </a:cubicBezTo>
                <a:cubicBezTo>
                  <a:pt x="2011366" y="-23102"/>
                  <a:pt x="2035112" y="19164"/>
                  <a:pt x="2282630" y="0"/>
                </a:cubicBezTo>
                <a:cubicBezTo>
                  <a:pt x="2530148" y="-19164"/>
                  <a:pt x="2747635" y="47910"/>
                  <a:pt x="2916372" y="0"/>
                </a:cubicBezTo>
                <a:cubicBezTo>
                  <a:pt x="3085109" y="-47910"/>
                  <a:pt x="3330228" y="5819"/>
                  <a:pt x="3516164" y="0"/>
                </a:cubicBezTo>
                <a:cubicBezTo>
                  <a:pt x="3588983" y="8573"/>
                  <a:pt x="3630891" y="45886"/>
                  <a:pt x="3637280" y="121116"/>
                </a:cubicBezTo>
                <a:cubicBezTo>
                  <a:pt x="3688016" y="317481"/>
                  <a:pt x="3590130" y="405322"/>
                  <a:pt x="3637280" y="605565"/>
                </a:cubicBezTo>
                <a:cubicBezTo>
                  <a:pt x="3644571" y="658916"/>
                  <a:pt x="3570808" y="721321"/>
                  <a:pt x="3516164" y="726681"/>
                </a:cubicBezTo>
                <a:cubicBezTo>
                  <a:pt x="3312685" y="742138"/>
                  <a:pt x="3172943" y="702315"/>
                  <a:pt x="3052174" y="726681"/>
                </a:cubicBezTo>
                <a:cubicBezTo>
                  <a:pt x="2931405" y="751047"/>
                  <a:pt x="2771952" y="669803"/>
                  <a:pt x="2520283" y="726681"/>
                </a:cubicBezTo>
                <a:cubicBezTo>
                  <a:pt x="2268614" y="783559"/>
                  <a:pt x="2134744" y="720288"/>
                  <a:pt x="1954442" y="726681"/>
                </a:cubicBezTo>
                <a:cubicBezTo>
                  <a:pt x="1774140" y="733074"/>
                  <a:pt x="1590683" y="710641"/>
                  <a:pt x="1490452" y="726681"/>
                </a:cubicBezTo>
                <a:cubicBezTo>
                  <a:pt x="1390221" y="742721"/>
                  <a:pt x="1185747" y="666526"/>
                  <a:pt x="958561" y="726681"/>
                </a:cubicBezTo>
                <a:cubicBezTo>
                  <a:pt x="731375" y="786836"/>
                  <a:pt x="425320" y="705874"/>
                  <a:pt x="121116" y="726681"/>
                </a:cubicBezTo>
                <a:cubicBezTo>
                  <a:pt x="62549" y="714146"/>
                  <a:pt x="5281" y="678352"/>
                  <a:pt x="0" y="605565"/>
                </a:cubicBezTo>
                <a:cubicBezTo>
                  <a:pt x="-1635" y="446525"/>
                  <a:pt x="8826" y="337452"/>
                  <a:pt x="0" y="121116"/>
                </a:cubicBezTo>
                <a:close/>
              </a:path>
            </a:pathLst>
          </a:custGeom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274782828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a. </a:t>
            </a:r>
            <a:r>
              <a:rPr lang="en-US" sz="2800" b="1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Từ</a:t>
            </a:r>
            <a:r>
              <a:rPr lang="en-US" sz="28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chỉ</a:t>
            </a:r>
            <a:r>
              <a:rPr lang="en-US" sz="28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hoạt</a:t>
            </a:r>
            <a:r>
              <a:rPr lang="en-US" sz="28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endParaRPr lang="en-US" sz="2800" b="1" dirty="0"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F71D5A1-530A-4EE9-8EEB-942DEC0FC31B}"/>
              </a:ext>
            </a:extLst>
          </p:cNvPr>
          <p:cNvSpPr/>
          <p:nvPr/>
        </p:nvSpPr>
        <p:spPr>
          <a:xfrm>
            <a:off x="7437120" y="1633369"/>
            <a:ext cx="3637280" cy="726681"/>
          </a:xfrm>
          <a:custGeom>
            <a:avLst/>
            <a:gdLst>
              <a:gd name="connsiteX0" fmla="*/ 0 w 3637280"/>
              <a:gd name="connsiteY0" fmla="*/ 121116 h 726681"/>
              <a:gd name="connsiteX1" fmla="*/ 121116 w 3637280"/>
              <a:gd name="connsiteY1" fmla="*/ 0 h 726681"/>
              <a:gd name="connsiteX2" fmla="*/ 585106 w 3637280"/>
              <a:gd name="connsiteY2" fmla="*/ 0 h 726681"/>
              <a:gd name="connsiteX3" fmla="*/ 1049096 w 3637280"/>
              <a:gd name="connsiteY3" fmla="*/ 0 h 726681"/>
              <a:gd name="connsiteX4" fmla="*/ 1580987 w 3637280"/>
              <a:gd name="connsiteY4" fmla="*/ 0 h 726681"/>
              <a:gd name="connsiteX5" fmla="*/ 2146828 w 3637280"/>
              <a:gd name="connsiteY5" fmla="*/ 0 h 726681"/>
              <a:gd name="connsiteX6" fmla="*/ 2678719 w 3637280"/>
              <a:gd name="connsiteY6" fmla="*/ 0 h 726681"/>
              <a:gd name="connsiteX7" fmla="*/ 3516164 w 3637280"/>
              <a:gd name="connsiteY7" fmla="*/ 0 h 726681"/>
              <a:gd name="connsiteX8" fmla="*/ 3637280 w 3637280"/>
              <a:gd name="connsiteY8" fmla="*/ 121116 h 726681"/>
              <a:gd name="connsiteX9" fmla="*/ 3637280 w 3637280"/>
              <a:gd name="connsiteY9" fmla="*/ 605565 h 726681"/>
              <a:gd name="connsiteX10" fmla="*/ 3516164 w 3637280"/>
              <a:gd name="connsiteY10" fmla="*/ 726681 h 726681"/>
              <a:gd name="connsiteX11" fmla="*/ 3018224 w 3637280"/>
              <a:gd name="connsiteY11" fmla="*/ 726681 h 726681"/>
              <a:gd name="connsiteX12" fmla="*/ 2418432 w 3637280"/>
              <a:gd name="connsiteY12" fmla="*/ 726681 h 726681"/>
              <a:gd name="connsiteX13" fmla="*/ 1886541 w 3637280"/>
              <a:gd name="connsiteY13" fmla="*/ 726681 h 726681"/>
              <a:gd name="connsiteX14" fmla="*/ 1252799 w 3637280"/>
              <a:gd name="connsiteY14" fmla="*/ 726681 h 726681"/>
              <a:gd name="connsiteX15" fmla="*/ 686957 w 3637280"/>
              <a:gd name="connsiteY15" fmla="*/ 726681 h 726681"/>
              <a:gd name="connsiteX16" fmla="*/ 121116 w 3637280"/>
              <a:gd name="connsiteY16" fmla="*/ 726681 h 726681"/>
              <a:gd name="connsiteX17" fmla="*/ 0 w 3637280"/>
              <a:gd name="connsiteY17" fmla="*/ 605565 h 726681"/>
              <a:gd name="connsiteX18" fmla="*/ 0 w 3637280"/>
              <a:gd name="connsiteY18" fmla="*/ 121116 h 726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37280" h="726681" fill="none" extrusionOk="0">
                <a:moveTo>
                  <a:pt x="0" y="121116"/>
                </a:moveTo>
                <a:cubicBezTo>
                  <a:pt x="-5857" y="56822"/>
                  <a:pt x="59724" y="565"/>
                  <a:pt x="121116" y="0"/>
                </a:cubicBezTo>
                <a:cubicBezTo>
                  <a:pt x="315602" y="-54079"/>
                  <a:pt x="380263" y="37908"/>
                  <a:pt x="585106" y="0"/>
                </a:cubicBezTo>
                <a:cubicBezTo>
                  <a:pt x="789949" y="-37908"/>
                  <a:pt x="890524" y="2962"/>
                  <a:pt x="1049096" y="0"/>
                </a:cubicBezTo>
                <a:cubicBezTo>
                  <a:pt x="1207668" y="-2962"/>
                  <a:pt x="1316227" y="29014"/>
                  <a:pt x="1580987" y="0"/>
                </a:cubicBezTo>
                <a:cubicBezTo>
                  <a:pt x="1845747" y="-29014"/>
                  <a:pt x="1891871" y="6281"/>
                  <a:pt x="2146828" y="0"/>
                </a:cubicBezTo>
                <a:cubicBezTo>
                  <a:pt x="2401785" y="-6281"/>
                  <a:pt x="2560883" y="22129"/>
                  <a:pt x="2678719" y="0"/>
                </a:cubicBezTo>
                <a:cubicBezTo>
                  <a:pt x="2796555" y="-22129"/>
                  <a:pt x="3259775" y="4486"/>
                  <a:pt x="3516164" y="0"/>
                </a:cubicBezTo>
                <a:cubicBezTo>
                  <a:pt x="3583067" y="-3328"/>
                  <a:pt x="3640947" y="41977"/>
                  <a:pt x="3637280" y="121116"/>
                </a:cubicBezTo>
                <a:cubicBezTo>
                  <a:pt x="3684580" y="266549"/>
                  <a:pt x="3591431" y="370333"/>
                  <a:pt x="3637280" y="605565"/>
                </a:cubicBezTo>
                <a:cubicBezTo>
                  <a:pt x="3647781" y="681798"/>
                  <a:pt x="3586602" y="744740"/>
                  <a:pt x="3516164" y="726681"/>
                </a:cubicBezTo>
                <a:cubicBezTo>
                  <a:pt x="3292408" y="737483"/>
                  <a:pt x="3263810" y="693436"/>
                  <a:pt x="3018224" y="726681"/>
                </a:cubicBezTo>
                <a:cubicBezTo>
                  <a:pt x="2772638" y="759926"/>
                  <a:pt x="2624933" y="691758"/>
                  <a:pt x="2418432" y="726681"/>
                </a:cubicBezTo>
                <a:cubicBezTo>
                  <a:pt x="2211931" y="761604"/>
                  <a:pt x="2005141" y="664159"/>
                  <a:pt x="1886541" y="726681"/>
                </a:cubicBezTo>
                <a:cubicBezTo>
                  <a:pt x="1767941" y="789203"/>
                  <a:pt x="1512556" y="726194"/>
                  <a:pt x="1252799" y="726681"/>
                </a:cubicBezTo>
                <a:cubicBezTo>
                  <a:pt x="993042" y="727168"/>
                  <a:pt x="959971" y="660682"/>
                  <a:pt x="686957" y="726681"/>
                </a:cubicBezTo>
                <a:cubicBezTo>
                  <a:pt x="413943" y="792680"/>
                  <a:pt x="333266" y="685822"/>
                  <a:pt x="121116" y="726681"/>
                </a:cubicBezTo>
                <a:cubicBezTo>
                  <a:pt x="70050" y="731959"/>
                  <a:pt x="660" y="667713"/>
                  <a:pt x="0" y="605565"/>
                </a:cubicBezTo>
                <a:cubicBezTo>
                  <a:pt x="-46445" y="435971"/>
                  <a:pt x="12849" y="348829"/>
                  <a:pt x="0" y="121116"/>
                </a:cubicBezTo>
                <a:close/>
              </a:path>
              <a:path w="3637280" h="726681" stroke="0" extrusionOk="0">
                <a:moveTo>
                  <a:pt x="0" y="121116"/>
                </a:moveTo>
                <a:cubicBezTo>
                  <a:pt x="-4613" y="67217"/>
                  <a:pt x="52456" y="13728"/>
                  <a:pt x="121116" y="0"/>
                </a:cubicBezTo>
                <a:cubicBezTo>
                  <a:pt x="312707" y="-7431"/>
                  <a:pt x="365981" y="32663"/>
                  <a:pt x="585106" y="0"/>
                </a:cubicBezTo>
                <a:cubicBezTo>
                  <a:pt x="804231" y="-32663"/>
                  <a:pt x="900174" y="46706"/>
                  <a:pt x="1083046" y="0"/>
                </a:cubicBezTo>
                <a:cubicBezTo>
                  <a:pt x="1265918" y="-46706"/>
                  <a:pt x="1422212" y="23102"/>
                  <a:pt x="1716789" y="0"/>
                </a:cubicBezTo>
                <a:cubicBezTo>
                  <a:pt x="2011366" y="-23102"/>
                  <a:pt x="2035112" y="19164"/>
                  <a:pt x="2282630" y="0"/>
                </a:cubicBezTo>
                <a:cubicBezTo>
                  <a:pt x="2530148" y="-19164"/>
                  <a:pt x="2747635" y="47910"/>
                  <a:pt x="2916372" y="0"/>
                </a:cubicBezTo>
                <a:cubicBezTo>
                  <a:pt x="3085109" y="-47910"/>
                  <a:pt x="3330228" y="5819"/>
                  <a:pt x="3516164" y="0"/>
                </a:cubicBezTo>
                <a:cubicBezTo>
                  <a:pt x="3588983" y="8573"/>
                  <a:pt x="3630891" y="45886"/>
                  <a:pt x="3637280" y="121116"/>
                </a:cubicBezTo>
                <a:cubicBezTo>
                  <a:pt x="3688016" y="317481"/>
                  <a:pt x="3590130" y="405322"/>
                  <a:pt x="3637280" y="605565"/>
                </a:cubicBezTo>
                <a:cubicBezTo>
                  <a:pt x="3644571" y="658916"/>
                  <a:pt x="3570808" y="721321"/>
                  <a:pt x="3516164" y="726681"/>
                </a:cubicBezTo>
                <a:cubicBezTo>
                  <a:pt x="3312685" y="742138"/>
                  <a:pt x="3172943" y="702315"/>
                  <a:pt x="3052174" y="726681"/>
                </a:cubicBezTo>
                <a:cubicBezTo>
                  <a:pt x="2931405" y="751047"/>
                  <a:pt x="2771952" y="669803"/>
                  <a:pt x="2520283" y="726681"/>
                </a:cubicBezTo>
                <a:cubicBezTo>
                  <a:pt x="2268614" y="783559"/>
                  <a:pt x="2134744" y="720288"/>
                  <a:pt x="1954442" y="726681"/>
                </a:cubicBezTo>
                <a:cubicBezTo>
                  <a:pt x="1774140" y="733074"/>
                  <a:pt x="1590683" y="710641"/>
                  <a:pt x="1490452" y="726681"/>
                </a:cubicBezTo>
                <a:cubicBezTo>
                  <a:pt x="1390221" y="742721"/>
                  <a:pt x="1185747" y="666526"/>
                  <a:pt x="958561" y="726681"/>
                </a:cubicBezTo>
                <a:cubicBezTo>
                  <a:pt x="731375" y="786836"/>
                  <a:pt x="425320" y="705874"/>
                  <a:pt x="121116" y="726681"/>
                </a:cubicBezTo>
                <a:cubicBezTo>
                  <a:pt x="62549" y="714146"/>
                  <a:pt x="5281" y="678352"/>
                  <a:pt x="0" y="605565"/>
                </a:cubicBezTo>
                <a:cubicBezTo>
                  <a:pt x="-1635" y="446525"/>
                  <a:pt x="8826" y="337452"/>
                  <a:pt x="0" y="121116"/>
                </a:cubicBezTo>
                <a:close/>
              </a:path>
            </a:pathLst>
          </a:custGeom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274782828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b. </a:t>
            </a:r>
            <a:r>
              <a:rPr lang="en-US" sz="2800" b="1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Từ</a:t>
            </a:r>
            <a:r>
              <a:rPr lang="en-US" sz="28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chỉ</a:t>
            </a:r>
            <a:r>
              <a:rPr lang="en-US" sz="28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đặc</a:t>
            </a:r>
            <a:r>
              <a:rPr lang="en-US" sz="2800" b="1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2800" b="1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điểm</a:t>
            </a:r>
            <a:endParaRPr lang="en-US" sz="2800" b="1" dirty="0"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660844-148C-4C7A-9C64-3D77A1F22E4F}"/>
              </a:ext>
            </a:extLst>
          </p:cNvPr>
          <p:cNvSpPr txBox="1"/>
          <p:nvPr/>
        </p:nvSpPr>
        <p:spPr>
          <a:xfrm>
            <a:off x="467360" y="2885440"/>
            <a:ext cx="54536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Ông </a:t>
            </a: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vác</a:t>
            </a:r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cây tre </a:t>
            </a: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dài</a:t>
            </a:r>
          </a:p>
          <a:p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Lưng của ông vẫn thẳng</a:t>
            </a:r>
          </a:p>
          <a:p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Ông </a:t>
            </a: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đẩy</a:t>
            </a:r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chiếc cối xay</a:t>
            </a:r>
          </a:p>
          <a:p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Cối </a:t>
            </a: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quay</a:t>
            </a:r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như chong chóng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1729EF-5273-4164-8C68-4564056029D9}"/>
              </a:ext>
            </a:extLst>
          </p:cNvPr>
          <p:cNvSpPr txBox="1"/>
          <p:nvPr/>
        </p:nvSpPr>
        <p:spPr>
          <a:xfrm>
            <a:off x="7000241" y="2794540"/>
            <a:ext cx="51917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Đường </a:t>
            </a: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dài </a:t>
            </a:r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và sông </a:t>
            </a: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rộng</a:t>
            </a:r>
          </a:p>
          <a:p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Ông vẫn luôn </a:t>
            </a: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 về</a:t>
            </a:r>
          </a:p>
          <a:p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Tay của ông </a:t>
            </a: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khỏe</a:t>
            </a:r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ghê</a:t>
            </a:r>
          </a:p>
          <a:p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Làm</a:t>
            </a:r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được bao nhiêu việc.</a:t>
            </a:r>
          </a:p>
          <a:p>
            <a:pPr algn="r"/>
            <a:r>
              <a:rPr lang="vi-VN" sz="3200" b="1" dirty="0">
                <a:solidFill>
                  <a:srgbClr val="7030A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(Hữu Thỉnh)</a:t>
            </a:r>
          </a:p>
        </p:txBody>
      </p:sp>
    </p:spTree>
    <p:extLst>
      <p:ext uri="{BB962C8B-B14F-4D97-AF65-F5344CB8AC3E}">
        <p14:creationId xmlns:p14="http://schemas.microsoft.com/office/powerpoint/2010/main" val="36636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 animBg="1"/>
      <p:bldP spid="19" grpId="0" animBg="1"/>
      <p:bldP spid="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6B86590-376A-44DB-9BB9-A81E3C4F166A}"/>
              </a:ext>
            </a:extLst>
          </p:cNvPr>
          <p:cNvSpPr txBox="1"/>
          <p:nvPr/>
        </p:nvSpPr>
        <p:spPr>
          <a:xfrm>
            <a:off x="3016250" y="608867"/>
            <a:ext cx="61574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A01FF"/>
                </a:solidFill>
                <a:effectLst/>
                <a:uLnTx/>
                <a:uFillTx/>
                <a:latin typeface="Nunito black" pitchFamily="2" charset="0"/>
              </a:rPr>
              <a:t>Chia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7A01FF"/>
                </a:solidFill>
                <a:effectLst/>
                <a:uLnTx/>
                <a:uFillTx/>
                <a:latin typeface="Nunito black" pitchFamily="2" charset="0"/>
              </a:rPr>
              <a:t>sẻ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A01FF"/>
                </a:solidFill>
                <a:effectLst/>
                <a:uLnTx/>
                <a:uFillTx/>
                <a:latin typeface="Nunito black" pitchFamily="2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7A01FF"/>
                </a:solidFill>
                <a:effectLst/>
                <a:uLnTx/>
                <a:uFillTx/>
                <a:latin typeface="Nunito black" pitchFamily="2" charset="0"/>
              </a:rPr>
              <a:t>trước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A01FF"/>
                </a:solidFill>
                <a:effectLst/>
                <a:uLnTx/>
                <a:uFillTx/>
                <a:latin typeface="Nunito black" pitchFamily="2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7A01FF"/>
                </a:solidFill>
                <a:effectLst/>
                <a:uLnTx/>
                <a:uFillTx/>
                <a:latin typeface="Nunito black" pitchFamily="2" charset="0"/>
              </a:rPr>
              <a:t>lớp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7A01FF"/>
              </a:solidFill>
              <a:effectLst/>
              <a:uLnTx/>
              <a:uFillTx/>
              <a:latin typeface="Nunito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08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EC6E1E27-20F8-4FA6-B995-83985DFAFE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407" y="130176"/>
            <a:ext cx="1132980" cy="116248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062FF1C-137E-4C83-8D2A-DCFC59D8FB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548" y="646330"/>
            <a:ext cx="1407452" cy="930185"/>
          </a:xfrm>
          <a:prstGeom prst="rect">
            <a:avLst/>
          </a:prstGeom>
        </p:spPr>
      </p:pic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D8ECA38-49B4-4303-B61B-89BB724121F4}"/>
              </a:ext>
            </a:extLst>
          </p:cNvPr>
          <p:cNvSpPr/>
          <p:nvPr/>
        </p:nvSpPr>
        <p:spPr>
          <a:xfrm>
            <a:off x="714948" y="5734870"/>
            <a:ext cx="4283289" cy="7866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E2BD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defRPr/>
            </a:pPr>
            <a:r>
              <a:rPr lang="en-US" sz="3400" b="1" dirty="0" err="1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Từ</a:t>
            </a:r>
            <a:r>
              <a:rPr lang="en-US" sz="3400" b="1" dirty="0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chỉ</a:t>
            </a:r>
            <a:r>
              <a:rPr lang="en-US" sz="3400" b="1" dirty="0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hoạt</a:t>
            </a:r>
            <a:r>
              <a:rPr lang="en-US" sz="3400" b="1" dirty="0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endParaRPr lang="en-US" sz="3400" b="1" dirty="0">
              <a:solidFill>
                <a:srgbClr val="0984FF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697983-1619-4004-B792-63FDDA8F0159}"/>
              </a:ext>
            </a:extLst>
          </p:cNvPr>
          <p:cNvSpPr/>
          <p:nvPr/>
        </p:nvSpPr>
        <p:spPr>
          <a:xfrm>
            <a:off x="7446454" y="5826291"/>
            <a:ext cx="4041820" cy="7866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E2BD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defRPr/>
            </a:pPr>
            <a:r>
              <a:rPr lang="en-US" sz="3400" b="1" dirty="0" err="1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Từ</a:t>
            </a:r>
            <a:r>
              <a:rPr lang="en-US" sz="3400" b="1" dirty="0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chỉ</a:t>
            </a:r>
            <a:r>
              <a:rPr lang="en-US" sz="3400" b="1" dirty="0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đặc</a:t>
            </a:r>
            <a:r>
              <a:rPr lang="en-US" sz="3400" b="1" dirty="0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400" b="1" dirty="0" err="1">
                <a:solidFill>
                  <a:srgbClr val="0984FF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điểm</a:t>
            </a:r>
            <a:endParaRPr lang="en-US" sz="3400" b="1" dirty="0">
              <a:solidFill>
                <a:srgbClr val="0984FF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67AC2FB-6337-4C09-8033-C50DEE372585}"/>
              </a:ext>
            </a:extLst>
          </p:cNvPr>
          <p:cNvGrpSpPr/>
          <p:nvPr/>
        </p:nvGrpSpPr>
        <p:grpSpPr>
          <a:xfrm>
            <a:off x="407335" y="129249"/>
            <a:ext cx="2193625" cy="1447266"/>
            <a:chOff x="407335" y="129249"/>
            <a:chExt cx="2594685" cy="1797236"/>
          </a:xfrm>
        </p:grpSpPr>
        <p:pic>
          <p:nvPicPr>
            <p:cNvPr id="5" name="Picture 4" descr="A blu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EF3AD68E-807E-4355-9689-C8D76DE0A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35" y="129249"/>
              <a:ext cx="2594685" cy="179723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B377A57-DF91-4A70-A9F6-D65CDC79124F}"/>
                </a:ext>
              </a:extLst>
            </p:cNvPr>
            <p:cNvSpPr txBox="1"/>
            <p:nvPr/>
          </p:nvSpPr>
          <p:spPr>
            <a:xfrm>
              <a:off x="741680" y="845544"/>
              <a:ext cx="1798320" cy="95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err="1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vác</a:t>
              </a:r>
              <a:endParaRPr lang="en-US" sz="4400" b="1" dirty="0">
                <a:solidFill>
                  <a:srgbClr val="FFFF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C1734BE-7A84-4D6C-B20C-10AFFB4FCF8C}"/>
              </a:ext>
            </a:extLst>
          </p:cNvPr>
          <p:cNvGrpSpPr/>
          <p:nvPr/>
        </p:nvGrpSpPr>
        <p:grpSpPr>
          <a:xfrm>
            <a:off x="2662855" y="130176"/>
            <a:ext cx="2193625" cy="1447266"/>
            <a:chOff x="407335" y="129249"/>
            <a:chExt cx="2594685" cy="1797236"/>
          </a:xfrm>
        </p:grpSpPr>
        <p:pic>
          <p:nvPicPr>
            <p:cNvPr id="31" name="Picture 30" descr="A blu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53A78039-882E-4E22-896D-1860511FA0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35" y="129249"/>
              <a:ext cx="2594685" cy="1797236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0691168-56D7-4050-96A3-5693EFD09B4A}"/>
                </a:ext>
              </a:extLst>
            </p:cNvPr>
            <p:cNvSpPr txBox="1"/>
            <p:nvPr/>
          </p:nvSpPr>
          <p:spPr>
            <a:xfrm>
              <a:off x="741680" y="845544"/>
              <a:ext cx="1798320" cy="95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err="1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dài</a:t>
              </a:r>
              <a:endParaRPr lang="en-US" sz="4400" b="1" dirty="0">
                <a:solidFill>
                  <a:srgbClr val="FFFF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3435C00-113C-48B7-88E8-3978F67C62BB}"/>
              </a:ext>
            </a:extLst>
          </p:cNvPr>
          <p:cNvGrpSpPr/>
          <p:nvPr/>
        </p:nvGrpSpPr>
        <p:grpSpPr>
          <a:xfrm>
            <a:off x="5202854" y="129249"/>
            <a:ext cx="2193625" cy="1447266"/>
            <a:chOff x="407335" y="129249"/>
            <a:chExt cx="2594685" cy="1797236"/>
          </a:xfrm>
        </p:grpSpPr>
        <p:pic>
          <p:nvPicPr>
            <p:cNvPr id="34" name="Picture 33" descr="A blu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914E1575-6B1F-444A-941D-E7935A480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35" y="129249"/>
              <a:ext cx="2594685" cy="1797236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C6B2C7A-7FC0-49CB-B3AB-A273D1A2A331}"/>
                </a:ext>
              </a:extLst>
            </p:cNvPr>
            <p:cNvSpPr txBox="1"/>
            <p:nvPr/>
          </p:nvSpPr>
          <p:spPr>
            <a:xfrm>
              <a:off x="741680" y="845544"/>
              <a:ext cx="1798320" cy="95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err="1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đẩy</a:t>
              </a:r>
              <a:endParaRPr lang="en-US" sz="4400" b="1" dirty="0">
                <a:solidFill>
                  <a:srgbClr val="FFFF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BBB133E-5324-4E73-BA03-E6A2F60C2EEB}"/>
              </a:ext>
            </a:extLst>
          </p:cNvPr>
          <p:cNvGrpSpPr/>
          <p:nvPr/>
        </p:nvGrpSpPr>
        <p:grpSpPr>
          <a:xfrm>
            <a:off x="7890281" y="129249"/>
            <a:ext cx="2193625" cy="1447266"/>
            <a:chOff x="407335" y="129249"/>
            <a:chExt cx="2594685" cy="1797236"/>
          </a:xfrm>
        </p:grpSpPr>
        <p:pic>
          <p:nvPicPr>
            <p:cNvPr id="37" name="Picture 36" descr="A blu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B34A5850-1189-4178-B6F0-5E2F9ADEB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35" y="129249"/>
              <a:ext cx="2594685" cy="1797236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37BE003-48DE-4E32-B8FC-0623536F5371}"/>
                </a:ext>
              </a:extLst>
            </p:cNvPr>
            <p:cNvSpPr txBox="1"/>
            <p:nvPr/>
          </p:nvSpPr>
          <p:spPr>
            <a:xfrm>
              <a:off x="741680" y="845544"/>
              <a:ext cx="1798320" cy="95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quay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80CD66-3595-4738-9A5D-256E6B4371B1}"/>
              </a:ext>
            </a:extLst>
          </p:cNvPr>
          <p:cNvGrpSpPr/>
          <p:nvPr/>
        </p:nvGrpSpPr>
        <p:grpSpPr>
          <a:xfrm>
            <a:off x="2103049" y="1600057"/>
            <a:ext cx="2193625" cy="1447266"/>
            <a:chOff x="407335" y="129249"/>
            <a:chExt cx="2594685" cy="1797236"/>
          </a:xfrm>
        </p:grpSpPr>
        <p:pic>
          <p:nvPicPr>
            <p:cNvPr id="43" name="Picture 42" descr="A blu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F8A64F15-5EE2-47D3-949E-4DBA4CF3A1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35" y="129249"/>
              <a:ext cx="2594685" cy="1797236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FC5B737-F6E6-4836-9C5F-A3E938DED9D5}"/>
                </a:ext>
              </a:extLst>
            </p:cNvPr>
            <p:cNvSpPr txBox="1"/>
            <p:nvPr/>
          </p:nvSpPr>
          <p:spPr>
            <a:xfrm>
              <a:off x="741680" y="845544"/>
              <a:ext cx="1798320" cy="95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err="1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rộng</a:t>
              </a:r>
              <a:endParaRPr lang="en-US" sz="4400" b="1" dirty="0">
                <a:solidFill>
                  <a:srgbClr val="FFFF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F84A863-44F4-4BCB-8A3E-0E4377BF54BB}"/>
              </a:ext>
            </a:extLst>
          </p:cNvPr>
          <p:cNvGrpSpPr/>
          <p:nvPr/>
        </p:nvGrpSpPr>
        <p:grpSpPr>
          <a:xfrm>
            <a:off x="4268217" y="1628295"/>
            <a:ext cx="2758924" cy="1447266"/>
            <a:chOff x="407335" y="129249"/>
            <a:chExt cx="2594685" cy="1797236"/>
          </a:xfrm>
        </p:grpSpPr>
        <p:pic>
          <p:nvPicPr>
            <p:cNvPr id="46" name="Picture 45" descr="A blu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B0CCC4C4-4577-49B3-A92C-E60D72B53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35" y="129249"/>
              <a:ext cx="2594685" cy="1797236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7B88898-FB44-4215-A5BF-8D8FF76DEDC9}"/>
                </a:ext>
              </a:extLst>
            </p:cNvPr>
            <p:cNvSpPr txBox="1"/>
            <p:nvPr/>
          </p:nvSpPr>
          <p:spPr>
            <a:xfrm>
              <a:off x="741680" y="845544"/>
              <a:ext cx="1798320" cy="95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err="1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đi</a:t>
              </a:r>
              <a:r>
                <a:rPr lang="en-US" sz="4400" b="1" dirty="0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 </a:t>
              </a:r>
              <a:r>
                <a:rPr lang="en-US" sz="4400" b="1" dirty="0" err="1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về</a:t>
              </a:r>
              <a:endParaRPr lang="en-US" sz="4400" b="1" dirty="0">
                <a:solidFill>
                  <a:srgbClr val="FFFF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9E136D8-BFD9-4860-8B67-BBE418B6F3F3}"/>
              </a:ext>
            </a:extLst>
          </p:cNvPr>
          <p:cNvGrpSpPr/>
          <p:nvPr/>
        </p:nvGrpSpPr>
        <p:grpSpPr>
          <a:xfrm>
            <a:off x="6870111" y="1576515"/>
            <a:ext cx="2758924" cy="1447266"/>
            <a:chOff x="407335" y="129249"/>
            <a:chExt cx="2594685" cy="1797236"/>
          </a:xfrm>
        </p:grpSpPr>
        <p:pic>
          <p:nvPicPr>
            <p:cNvPr id="49" name="Picture 48" descr="A blu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1B58D46F-748C-4AC5-8DED-A544E6F31C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35" y="129249"/>
              <a:ext cx="2594685" cy="1797236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89DD754-3047-4DA6-8350-88F1759FAA2B}"/>
                </a:ext>
              </a:extLst>
            </p:cNvPr>
            <p:cNvSpPr txBox="1"/>
            <p:nvPr/>
          </p:nvSpPr>
          <p:spPr>
            <a:xfrm>
              <a:off x="741680" y="845544"/>
              <a:ext cx="1798320" cy="95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err="1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khỏe</a:t>
              </a:r>
              <a:endParaRPr lang="en-US" sz="4400" b="1" dirty="0">
                <a:solidFill>
                  <a:srgbClr val="FFFF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0093F46-D173-4872-84F5-E55DAB03B8C1}"/>
              </a:ext>
            </a:extLst>
          </p:cNvPr>
          <p:cNvGrpSpPr/>
          <p:nvPr/>
        </p:nvGrpSpPr>
        <p:grpSpPr>
          <a:xfrm>
            <a:off x="9454508" y="1628295"/>
            <a:ext cx="2758924" cy="1447266"/>
            <a:chOff x="407335" y="129249"/>
            <a:chExt cx="2594685" cy="1797236"/>
          </a:xfrm>
        </p:grpSpPr>
        <p:pic>
          <p:nvPicPr>
            <p:cNvPr id="52" name="Picture 51" descr="A blue circle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3988AB63-6E56-4EE2-A12A-6A94B5903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35" y="129249"/>
              <a:ext cx="2594685" cy="1797236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8EC2B22-177C-40C6-805D-79D0A67A0943}"/>
                </a:ext>
              </a:extLst>
            </p:cNvPr>
            <p:cNvSpPr txBox="1"/>
            <p:nvPr/>
          </p:nvSpPr>
          <p:spPr>
            <a:xfrm>
              <a:off x="741680" y="845544"/>
              <a:ext cx="1798320" cy="95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err="1">
                  <a:solidFill>
                    <a:srgbClr val="FFFF00"/>
                  </a:solidFill>
                  <a:latin typeface="Arial-Rounded" panose="020B0500000000000000" pitchFamily="34" charset="0"/>
                  <a:ea typeface="Arial-Rounded" panose="020B0500000000000000" pitchFamily="34" charset="0"/>
                  <a:cs typeface="Arial-Rounded" panose="020B0500000000000000" pitchFamily="34" charset="0"/>
                </a:rPr>
                <a:t>làm</a:t>
              </a:r>
              <a:endParaRPr lang="en-US" sz="4400" b="1" dirty="0">
                <a:solidFill>
                  <a:srgbClr val="FFFF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831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.12013 L 2.70833E-6 0.12013 C -0.00117 0.13425 -0.00209 0.14861 -0.00339 0.16296 C -0.00495 0.18078 -0.00755 0.19838 -0.00834 0.2162 C -0.00951 0.23935 -0.00886 0.26273 -0.00912 0.28588 C -0.0069 0.32893 -0.00782 0.37268 -0.00248 0.41481 C 0.00117 0.44421 0.00976 0.47106 0.01745 0.49768 C 0.04622 0.59606 0.01185 0.48495 0.04336 0.56898 C 0.04778 0.58055 0.04909 0.58541 0.05495 0.5956 C 0.07057 0.62199 0.06028 0.603 0.0733 0.62083 C 0.07461 0.62245 0.07539 0.625 0.07669 0.62662 C 0.07929 0.63009 0.08229 0.63217 0.08502 0.63564 C 0.08789 0.63912 0.09036 0.64375 0.09336 0.64745 C 0.09492 0.6493 0.09674 0.65 0.0983 0.65185 C 0.10065 0.65439 0.10273 0.65787 0.10495 0.66064 C 0.11054 0.66736 0.1069 0.66111 0.10924 0.66527 " pathEditMode="relative" ptsTypes="AAAAAAAAAAAAAA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31 0.07986 L 0.04831 0.07986 C 0.18555 0.24907 -0.00729 0.01574 0.13243 0.17014 C 0.16563 0.20671 0.19753 0.24676 0.22995 0.28565 C 0.24284 0.30115 0.25573 0.31666 0.26823 0.3331 C 0.28464 0.3544 0.29909 0.38009 0.31654 0.39838 C 0.36472 0.44815 0.35065 0.43032 0.39662 0.49166 C 0.40235 0.4993 0.40821 0.50648 0.41328 0.51527 C 0.41745 0.52268 0.42175 0.52986 0.42578 0.5375 C 0.42904 0.54375 0.43542 0.55995 0.43737 0.56713 C 0.43868 0.57129 0.43881 0.57639 0.43998 0.58055 C 0.44297 0.5912 0.44987 0.61157 0.44987 0.61157 C 0.45026 0.61365 0.45026 0.61574 0.45078 0.61759 C 0.45196 0.62176 0.45365 0.62523 0.45495 0.6294 C 0.45534 0.63078 0.45547 0.6324 0.45573 0.63379 C 0.45664 0.63773 0.45834 0.64583 0.45834 0.64583 " pathEditMode="relative" ptsTypes="AAAAAAAAAAAAAAAA">
                                      <p:cBhvr>
                                        <p:cTn id="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0.08912 L -0.00586 0.08912 C -0.01719 0.11412 -0.0142 0.10972 -0.03594 0.13634 C -0.0431 0.14537 -0.05104 0.15277 -0.05756 0.16296 C -0.06328 0.17222 -0.06693 0.18495 -0.07253 0.19421 C -0.08203 0.20925 -0.09323 0.2206 -0.10261 0.23564 C -0.1086 0.24537 -0.11289 0.25787 -0.11836 0.26828 C -0.12175 0.27453 -0.12578 0.27963 -0.1293 0.28611 C -0.13633 0.29884 -0.14571 0.31782 -0.1517 0.33333 C -0.15743 0.34791 -0.16263 0.36342 -0.16836 0.37777 C -0.17709 0.39953 -0.19532 0.44351 -0.20677 0.46527 C -0.21836 0.48726 -0.22826 0.50324 -0.24258 0.51851 C -0.24935 0.52569 -0.25677 0.53032 -0.26341 0.53773 C -0.27331 0.54907 -0.28164 0.56435 -0.2918 0.57476 C -0.29844 0.58171 -0.30547 0.58773 -0.31172 0.5956 C -0.31446 0.59907 -0.31706 0.603 -0.32006 0.60601 C -0.32409 0.60995 -0.32839 0.61319 -0.33256 0.61643 C -0.36185 0.63842 -0.32279 0.60694 -0.35013 0.62824 C -0.35625 0.63287 -0.36172 0.6412 -0.36836 0.64305 C -0.37032 0.64351 -0.37227 0.64398 -0.37422 0.64444 C -0.40222 0.65 -0.36823 0.64259 -0.39011 0.64745 C -0.39141 0.64838 -0.39284 0.64976 -0.39427 0.65046 C -0.40104 0.65347 -0.40052 0.65324 -0.40417 0.65324 " pathEditMode="relative" ptsTypes="AAAAAAAAAAAAAAAAAAAAAAA">
                                      <p:cBhvr>
                                        <p:cTn id="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5 0.0905 L -0.0155 0.0905 C -0.03412 0.11412 -0.05065 0.14444 -0.07135 0.16157 C -0.10859 0.19213 -0.13425 0.20949 -0.1681 0.25486 C -0.19844 0.2956 -0.22617 0.34236 -0.2556 0.38518 C -0.2694 0.40555 -0.28398 0.42453 -0.29805 0.44444 C -0.30586 0.45555 -0.31237 0.4706 -0.32135 0.47847 C -0.33086 0.48703 -0.34089 0.49513 -0.34883 0.5081 C -0.35221 0.51365 -0.35625 0.51805 -0.35885 0.52453 C -0.36328 0.53495 -0.36497 0.54838 -0.36966 0.55856 C -0.38073 0.58217 -0.37578 0.56967 -0.38477 0.5956 C -0.38529 0.59907 -0.38581 0.60254 -0.38633 0.60601 C -0.38672 0.60787 -0.38685 0.60995 -0.38724 0.6118 C -0.38763 0.61435 -0.38828 0.61666 -0.3888 0.61921 C -0.38724 0.63657 -0.38893 0.62546 -0.3806 0.65023 " pathEditMode="relative" ptsTypes="AAAAAAAAAAAAAAA">
                                      <p:cBhvr>
                                        <p:cTn id="5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97 0.07893 L 0.03997 0.07893 C 0.11771 0.10764 0.11198 0.10717 0.2082 0.13217 C 0.23867 0.14005 0.26953 0.14444 0.29987 0.15278 C 0.33034 0.16134 0.36042 0.17268 0.39076 0.18241 C 0.40885 0.19537 0.42695 0.20764 0.44492 0.22106 C 0.46315 0.23472 0.4806 0.25162 0.49909 0.26389 C 0.5151 0.27477 0.53216 0.28009 0.54831 0.29074 C 0.61628 0.33565 0.55872 0.30995 0.60247 0.32778 C 0.60495 0.33171 0.60729 0.33588 0.6099 0.33958 C 0.61289 0.34375 0.61654 0.34653 0.61914 0.35139 C 0.62135 0.35555 0.62266 0.36111 0.62409 0.3662 C 0.6263 0.37384 0.62799 0.38194 0.62995 0.38981 C 0.63099 0.39444 0.63229 0.39861 0.6332 0.40324 C 0.63542 0.41296 0.63398 0.40856 0.6375 0.41667 " pathEditMode="relative" ptsTypes="AAAAAAAAAAAAAAA">
                                      <p:cBhvr>
                                        <p:cTn id="6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31 0.08542 L -0.02331 0.08542 C -0.02851 0.08889 -0.03372 0.0926 -0.03867 0.09676 C -0.04492 0.10162 -0.05911 0.11574 -0.06289 0.11991 C -0.07252 0.13079 -0.08177 0.14306 -0.09114 0.1544 C -0.10859 0.175 -0.11133 0.1757 -0.1306 0.20255 C -0.13333 0.20672 -0.13594 0.21065 -0.1388 0.21412 C -0.14765 0.22454 -0.16575 0.24468 -0.16575 0.24491 C -0.17383 0.2669 -0.16562 0.24237 -0.1707 0.2625 C -0.17226 0.26875 -0.17383 0.27199 -0.1763 0.27709 C -0.1763 0.27894 -0.17643 0.28056 -0.17682 0.28241 C -0.17721 0.28426 -0.17799 0.28588 -0.17825 0.28774 C -0.17877 0.29051 -0.17877 0.2963 -0.17877 0.29653 " pathEditMode="relative" rAng="0" ptsTypes="AAAAAAAAAAAAA">
                                      <p:cBhvr>
                                        <p:cTn id="6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73" y="1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19 0.08541 L -0.01419 0.08541 C -0.00078 0.10486 0.00964 0.12916 0.0263 0.14421 C 0.04076 0.15717 0.05573 0.16944 0.06979 0.1831 C 0.08008 0.19305 0.10235 0.22592 0.10769 0.23333 C 0.1112 0.23796 0.1155 0.24166 0.11823 0.24722 C 0.12084 0.25208 0.12344 0.25717 0.12617 0.26203 C 0.12891 0.26736 0.13216 0.27199 0.13477 0.27731 C 0.13568 0.27916 0.13607 0.28148 0.13672 0.28356 C 0.13867 0.29027 0.13659 0.28495 0.13959 0.29352 C 0.14024 0.29537 0.14076 0.29699 0.14154 0.29861 C 0.14258 0.30092 0.14427 0.30277 0.14545 0.30486 C 0.1474 0.30902 0.1487 0.31227 0.15039 0.31643 " pathEditMode="relative" rAng="0" ptsTypes="AAAAAAAAAAAAA">
                                      <p:cBhvr>
                                        <p:cTn id="6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29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0.09121 L -0.01458 0.09144 C -0.07682 0.10394 -0.19245 0.12848 -0.22838 0.14329 C -0.25625 0.15463 -0.28424 0.16528 -0.31172 0.17755 C -0.31927 0.18079 -0.32591 0.18635 -0.3332 0.18982 C -0.33763 0.19213 -0.34219 0.19237 -0.34648 0.19399 C -0.37956 0.20741 -0.32565 0.19028 -0.37916 0.20764 C -0.3901 0.21135 -0.40117 0.21412 -0.41198 0.21737 C -0.41966 0.21991 -0.42695 0.22385 -0.4345 0.22593 C -0.49857 0.24352 -0.47513 0.23334 -0.5414 0.24908 L -0.58815 0.26019 C -0.60377 0.26343 -0.61966 0.26528 -0.63502 0.26968 C -0.64713 0.27315 -0.65885 0.27917 -0.67057 0.28334 C -0.69023 0.29051 -0.66875 0.28033 -0.69414 0.29167 C -0.70703 0.29723 -0.71953 0.30463 -0.73255 0.30973 C -0.74193 0.3132 -0.75143 0.31621 -0.76068 0.32061 C -0.76614 0.32338 -0.77187 0.32639 -0.77747 0.32894 C -0.7806 0.3301 -0.78372 0.33033 -0.78685 0.33149 C -0.79036 0.33287 -0.79375 0.33449 -0.797 0.33612 " pathEditMode="relative" rAng="0" ptsTypes="AAAAAAAAAAAAAAAAAAA">
                                      <p:cBhvr>
                                        <p:cTn id="7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15" y="1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3C644D81-D74B-4F00-A47D-07DA4F720132}"/>
              </a:ext>
            </a:extLst>
          </p:cNvPr>
          <p:cNvSpPr txBox="1"/>
          <p:nvPr/>
        </p:nvSpPr>
        <p:spPr>
          <a:xfrm>
            <a:off x="1115612" y="122332"/>
            <a:ext cx="97381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2. </a:t>
            </a: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Tìm câu kể trong những câu dưới đây: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E137B45-5D47-41E3-83AF-EB70D3402F51}"/>
              </a:ext>
            </a:extLst>
          </p:cNvPr>
          <p:cNvSpPr/>
          <p:nvPr/>
        </p:nvSpPr>
        <p:spPr>
          <a:xfrm>
            <a:off x="3022201" y="890996"/>
            <a:ext cx="5794042" cy="8348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a.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Tháp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Bà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Pô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-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na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-ga ở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đâu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CB34149-6315-4EE8-9BC1-785D492BC46C}"/>
              </a:ext>
            </a:extLst>
          </p:cNvPr>
          <p:cNvSpPr/>
          <p:nvPr/>
        </p:nvSpPr>
        <p:spPr>
          <a:xfrm>
            <a:off x="1218062" y="2078141"/>
            <a:ext cx="9200726" cy="95484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b.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Tháp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Bà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Pô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-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na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-ga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địa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điểm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du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lịch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nổi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tiếng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ở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Nha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Trang.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2DC7470-CBDA-406B-82D0-731D1C5CD56C}"/>
              </a:ext>
            </a:extLst>
          </p:cNvPr>
          <p:cNvSpPr/>
          <p:nvPr/>
        </p:nvSpPr>
        <p:spPr>
          <a:xfrm>
            <a:off x="1309502" y="3310735"/>
            <a:ext cx="9200726" cy="95484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c. Ông ngoại đưa đón Dương đi học mỗi khi bố mẹ bận rộn.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0219745-729B-48ED-A620-1A1AFDEEFA4E}"/>
              </a:ext>
            </a:extLst>
          </p:cNvPr>
          <p:cNvSpPr/>
          <p:nvPr/>
        </p:nvSpPr>
        <p:spPr>
          <a:xfrm>
            <a:off x="1583822" y="4604384"/>
            <a:ext cx="9200726" cy="95484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vi-VN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d. Mỗi một ngày trôi qua, ông đang già đi, còn nó mạnh mẽ hơn.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7121F30-4D39-4A96-8404-097E48C530E5}"/>
              </a:ext>
            </a:extLst>
          </p:cNvPr>
          <p:cNvSpPr/>
          <p:nvPr/>
        </p:nvSpPr>
        <p:spPr>
          <a:xfrm>
            <a:off x="1583822" y="5772983"/>
            <a:ext cx="9200726" cy="9548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e.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Ông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ngoại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ơi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cháu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yêu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ông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nhiều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lắm</a:t>
            </a:r>
            <a:r>
              <a:rPr lang="en-US" sz="3200" b="1" dirty="0">
                <a:solidFill>
                  <a:srgbClr val="FF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!</a:t>
            </a:r>
            <a:endParaRPr lang="vi-VN" sz="3200" b="1" dirty="0">
              <a:solidFill>
                <a:srgbClr val="FF000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4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0" grpId="0" animBg="1"/>
      <p:bldP spid="21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61FA4464-E5F7-44BE-BD86-0888DA58626F}"/>
              </a:ext>
            </a:extLst>
          </p:cNvPr>
          <p:cNvSpPr txBox="1"/>
          <p:nvPr/>
        </p:nvSpPr>
        <p:spPr>
          <a:xfrm>
            <a:off x="2597603" y="1275938"/>
            <a:ext cx="5765347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800" b="1" dirty="0">
                <a:solidFill>
                  <a:srgbClr val="0070C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</a:t>
            </a:r>
            <a:r>
              <a:rPr lang="vi-VN" sz="3800" b="1" dirty="0">
                <a:solidFill>
                  <a:srgbClr val="0070C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ặc điểm câu kể:</a:t>
            </a:r>
            <a:endParaRPr lang="en-US" sz="3800" b="1" dirty="0">
              <a:solidFill>
                <a:srgbClr val="0070C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  <a:defRPr/>
            </a:pPr>
            <a:r>
              <a:rPr lang="vi-VN" sz="3800" b="1" dirty="0">
                <a:solidFill>
                  <a:srgbClr val="FF1822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Dấu </a:t>
            </a:r>
            <a:r>
              <a:rPr lang="vi-VN" sz="3600" b="1" dirty="0">
                <a:solidFill>
                  <a:srgbClr val="FF1822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kết thúc câu là dấu chấm;</a:t>
            </a:r>
            <a:endParaRPr lang="en-US" sz="3600" b="1" dirty="0">
              <a:solidFill>
                <a:srgbClr val="FF1822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  <a:defRPr/>
            </a:pPr>
            <a:r>
              <a:rPr lang="en-US" sz="3600" b="1" dirty="0">
                <a:solidFill>
                  <a:srgbClr val="FF1822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</a:t>
            </a:r>
            <a:r>
              <a:rPr lang="vi-VN" sz="3600" b="1" dirty="0">
                <a:solidFill>
                  <a:srgbClr val="FF1822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rong câu không chứa những từ để hỏi hoặc những từ bộc lộ cảm xúc.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1822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ỷ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3C644D81-D74B-4F00-A47D-07DA4F720132}"/>
              </a:ext>
            </a:extLst>
          </p:cNvPr>
          <p:cNvSpPr txBox="1"/>
          <p:nvPr/>
        </p:nvSpPr>
        <p:spPr>
          <a:xfrm>
            <a:off x="522613" y="122332"/>
            <a:ext cx="112629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3.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Sắp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xếp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các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kể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ở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bài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2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vào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nhóm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thích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1D6ED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hợp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1D6ED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E137B45-5D47-41E3-83AF-EB70D3402F51}"/>
              </a:ext>
            </a:extLst>
          </p:cNvPr>
          <p:cNvSpPr/>
          <p:nvPr/>
        </p:nvSpPr>
        <p:spPr>
          <a:xfrm>
            <a:off x="2483645" y="1740321"/>
            <a:ext cx="5794042" cy="8348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giới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thiệu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sự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vật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F8A347C-7A18-4FBD-9247-3A7A5B729E86}"/>
              </a:ext>
            </a:extLst>
          </p:cNvPr>
          <p:cNvSpPr/>
          <p:nvPr/>
        </p:nvSpPr>
        <p:spPr>
          <a:xfrm>
            <a:off x="3757776" y="2807385"/>
            <a:ext cx="5794042" cy="8348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nêu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hoạt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C70DDC1-38FB-496B-9F38-BC1611CBFABD}"/>
              </a:ext>
            </a:extLst>
          </p:cNvPr>
          <p:cNvSpPr/>
          <p:nvPr/>
        </p:nvSpPr>
        <p:spPr>
          <a:xfrm>
            <a:off x="4977586" y="4035878"/>
            <a:ext cx="5794042" cy="83480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nêu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đặc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điểm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59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437</Words>
  <Application>Microsoft Office PowerPoint</Application>
  <PresentationFormat>Widescreen</PresentationFormat>
  <Paragraphs>73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Arial-Rounded</vt:lpstr>
      <vt:lpstr>Calibri</vt:lpstr>
      <vt:lpstr>Calibri Light</vt:lpstr>
      <vt:lpstr>等线</vt:lpstr>
      <vt:lpstr>LNTH-Dinomiko</vt:lpstr>
      <vt:lpstr>Nunito black</vt:lpstr>
      <vt:lpstr>Times New Roman</vt:lpstr>
      <vt:lpstr>1_Office Theme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Administrator</cp:lastModifiedBy>
  <cp:revision>39</cp:revision>
  <dcterms:created xsi:type="dcterms:W3CDTF">2022-08-26T11:28:00Z</dcterms:created>
  <dcterms:modified xsi:type="dcterms:W3CDTF">2024-11-27T02:01:24Z</dcterms:modified>
</cp:coreProperties>
</file>