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325" r:id="rId3"/>
    <p:sldId id="326" r:id="rId4"/>
    <p:sldId id="327" r:id="rId5"/>
    <p:sldId id="262" r:id="rId6"/>
    <p:sldId id="269" r:id="rId7"/>
    <p:sldId id="328" r:id="rId8"/>
    <p:sldId id="329" r:id="rId9"/>
    <p:sldId id="270" r:id="rId10"/>
    <p:sldId id="390" r:id="rId11"/>
    <p:sldId id="330" r:id="rId12"/>
    <p:sldId id="386" r:id="rId13"/>
    <p:sldId id="272" r:id="rId14"/>
    <p:sldId id="387" r:id="rId15"/>
    <p:sldId id="388" r:id="rId16"/>
    <p:sldId id="274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C5A86-B078-4F62-A710-0138F2E022EF}" type="datetimeFigureOut">
              <a:rPr lang="en-US" smtClean="0"/>
              <a:t>21-Dec-24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C6B5A-DB48-43C0-9059-D062B7718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7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: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593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0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1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5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40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1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53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6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1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2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19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5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0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06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5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9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9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05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4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30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91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8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57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62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68E659D1-3753-49AF-BF7F-5A92E7C2676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3525" y="590550"/>
            <a:ext cx="1142702" cy="114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9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AFFEA6-B647-423D-A747-17E7B462EF1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827" y="546652"/>
            <a:ext cx="1208135" cy="120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805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jpg"/><Relationship Id="rId1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 descr="regf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260"/>
            <a:ext cx="12192635" cy="59988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0570" y="-1651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20925" y="-1905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22640" y="-1905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92995" y="-2159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27015" y="-2159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" name="图片 12" descr="未标题-1"/>
          <p:cNvPicPr>
            <a:picLocks noChangeAspect="1"/>
          </p:cNvPicPr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974036" y="356874"/>
            <a:ext cx="7404735" cy="5565140"/>
          </a:xfrm>
          <a:prstGeom prst="rect">
            <a:avLst/>
          </a:prstGeom>
        </p:spPr>
      </p:pic>
      <p:pic>
        <p:nvPicPr>
          <p:cNvPr id="16" name="图片 15" descr="未标题-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0525" y="347980"/>
            <a:ext cx="1642110" cy="2591435"/>
          </a:xfrm>
          <a:prstGeom prst="rect">
            <a:avLst/>
          </a:prstGeom>
        </p:spPr>
      </p:pic>
      <p:pic>
        <p:nvPicPr>
          <p:cNvPr id="18" name="图片 17" descr="未标题-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325" y="1005840"/>
            <a:ext cx="774700" cy="546100"/>
          </a:xfrm>
          <a:prstGeom prst="rect">
            <a:avLst/>
          </a:prstGeom>
        </p:spPr>
      </p:pic>
      <p:pic>
        <p:nvPicPr>
          <p:cNvPr id="19" name="图片 18" descr="未标题-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4740" y="4396105"/>
            <a:ext cx="787400" cy="63500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185970" y="1525445"/>
            <a:ext cx="1331420" cy="1331420"/>
            <a:chOff x="10757" y="5883"/>
            <a:chExt cx="2737" cy="2737"/>
          </a:xfrm>
        </p:grpSpPr>
        <p:sp>
          <p:nvSpPr>
            <p:cNvPr id="26" name="圆角矩形 25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+mj-lt"/>
                <a:ea typeface="字魂95号-手刻宋" panose="00000500000000000000" charset="-122"/>
                <a:cs typeface="+mn-cs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95号-手刻宋" panose="00000500000000000000" charset="-122"/>
                  <a:cs typeface="Times New Roman" panose="02020603050405020304" pitchFamily="18" charset="0"/>
                </a:rPr>
                <a:t>B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559475" y="1525445"/>
            <a:ext cx="1331420" cy="1331420"/>
            <a:chOff x="10757" y="5883"/>
            <a:chExt cx="2737" cy="2737"/>
          </a:xfrm>
        </p:grpSpPr>
        <p:sp>
          <p:nvSpPr>
            <p:cNvPr id="29" name="圆角矩形 28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+mj-lt"/>
                <a:ea typeface="字魂95号-手刻宋" panose="00000500000000000000" charset="-122"/>
                <a:cs typeface="+mn-cs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b="1" dirty="0">
                  <a:solidFill>
                    <a:srgbClr val="264E4E"/>
                  </a:solidFill>
                  <a:latin typeface="Times New Roman" panose="02020603050405020304" pitchFamily="18" charset="0"/>
                  <a:ea typeface="字魂95号-手刻宋" panose="00000500000000000000" charset="-122"/>
                  <a:cs typeface="Times New Roman" panose="02020603050405020304" pitchFamily="18" charset="0"/>
                </a:rPr>
                <a:t>à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87190" y="1551714"/>
            <a:ext cx="1282288" cy="1305152"/>
            <a:chOff x="10858" y="5937"/>
            <a:chExt cx="2636" cy="2683"/>
          </a:xfrm>
        </p:grpSpPr>
        <p:sp>
          <p:nvSpPr>
            <p:cNvPr id="32" name="圆角矩形 31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+mj-lt"/>
                <a:ea typeface="字魂95号-手刻宋" panose="00000500000000000000" charset="-122"/>
                <a:cs typeface="+mn-cs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10858" y="5937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+mj-lt"/>
                  <a:ea typeface="字魂95号-手刻宋" panose="00000500000000000000" charset="-122"/>
                  <a:cs typeface="+mn-cs"/>
                </a:rPr>
                <a:t>i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+mj-lt"/>
                <a:ea typeface="字魂95号-手刻宋" panose="00000500000000000000" charset="-122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335695" y="1525445"/>
            <a:ext cx="1331420" cy="1331420"/>
            <a:chOff x="10757" y="5883"/>
            <a:chExt cx="2737" cy="2737"/>
          </a:xfrm>
        </p:grpSpPr>
        <p:sp>
          <p:nvSpPr>
            <p:cNvPr id="35" name="圆角矩形 34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+mj-lt"/>
                <a:ea typeface="字魂95号-手刻宋" panose="00000500000000000000" charset="-122"/>
                <a:cs typeface="+mn-cs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95号-手刻宋" panose="00000500000000000000" charset="-122"/>
                  <a:cs typeface="Times New Roman" panose="02020603050405020304" pitchFamily="18" charset="0"/>
                </a:rPr>
                <a:t>5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图片 42" descr="sf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8830" y="5543550"/>
            <a:ext cx="3119755" cy="1873250"/>
          </a:xfrm>
          <a:prstGeom prst="rect">
            <a:avLst/>
          </a:prstGeom>
        </p:spPr>
      </p:pic>
      <p:pic>
        <p:nvPicPr>
          <p:cNvPr id="15" name="图片 14" descr="未标题-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0320" y="3434080"/>
            <a:ext cx="1588770" cy="2729865"/>
          </a:xfrm>
          <a:prstGeom prst="rect">
            <a:avLst/>
          </a:prstGeom>
        </p:spPr>
      </p:pic>
      <p:pic>
        <p:nvPicPr>
          <p:cNvPr id="45" name="图片 44" descr="sf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570" y="5429250"/>
            <a:ext cx="3119755" cy="1873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156" y="2420506"/>
            <a:ext cx="638174" cy="8727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56" y="2299992"/>
            <a:ext cx="538761" cy="6073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605" y="1681223"/>
            <a:ext cx="663575" cy="62873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35055" y="2795292"/>
            <a:ext cx="638175" cy="672858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12" y="4834255"/>
            <a:ext cx="498013" cy="486431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138" y="4834255"/>
            <a:ext cx="638175" cy="552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2C734A-66FD-4EDF-94F1-A00B81DC481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6375" y="3045646"/>
            <a:ext cx="7553599" cy="15668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C965D7-0561-4886-9100-25D8194FFCC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33276" y="4518999"/>
            <a:ext cx="2639797" cy="963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491916" y="-9525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7565" y="0"/>
            <a:ext cx="11594465" cy="6210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D40E7D-004B-4F1D-9CAB-600B3D14264A}"/>
              </a:ext>
            </a:extLst>
          </p:cNvPr>
          <p:cNvSpPr txBox="1"/>
          <p:nvPr/>
        </p:nvSpPr>
        <p:spPr>
          <a:xfrm>
            <a:off x="-433137" y="379601"/>
            <a:ext cx="12625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luận: Làm thế nào để giữ lời hứa?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99DEDD-CD82-4519-ADD0-E94E950F2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4716" y="1340488"/>
            <a:ext cx="3874169" cy="2793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AAB78F-D379-4264-8F8B-BEFEF46FA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102" y="1449425"/>
            <a:ext cx="3824003" cy="2684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B0CF29-12D2-495A-8624-357CF8554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562" y="4300537"/>
            <a:ext cx="5786438" cy="206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7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636294" y="-10813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291" y="1905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55159" y="1097182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7820" y="2079432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67" y="282177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907627" y="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473075"/>
            <a:ext cx="663575" cy="7346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62710" y="579755"/>
            <a:ext cx="1053084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defRPr/>
            </a:pP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Những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điều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em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nên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làm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để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giữ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đúng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lời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hứa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: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95号-手刻宋" panose="00000500000000000000" charset="-122"/>
              <a:cs typeface="Calibri" panose="020F0502020204030204" pitchFamily="34" charset="0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146211" y="608553"/>
            <a:ext cx="4492964" cy="3825659"/>
            <a:chOff x="4146211" y="608553"/>
            <a:chExt cx="3825659" cy="382565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211" y="608553"/>
              <a:ext cx="3825659" cy="3825659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4800600" y="1723681"/>
              <a:ext cx="2733675" cy="16090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Đã hứa là phải cố gắng thực hiện cho bằng được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2714" y="3246778"/>
            <a:ext cx="3825659" cy="3825659"/>
            <a:chOff x="362714" y="3246778"/>
            <a:chExt cx="3825659" cy="382565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14" y="3246778"/>
              <a:ext cx="3825659" cy="3825659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283478" y="4737184"/>
              <a:ext cx="2355072" cy="7817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4000" b="1" dirty="0">
                  <a:solidFill>
                    <a:srgbClr val="264E4E"/>
                  </a:solidFill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Đúng hẹn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458075" y="3102328"/>
            <a:ext cx="4991100" cy="3825659"/>
            <a:chOff x="7889759" y="3102328"/>
            <a:chExt cx="3825659" cy="38256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759" y="3102328"/>
              <a:ext cx="3825659" cy="3825659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8410575" y="4336872"/>
              <a:ext cx="3048000" cy="16090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b="1" dirty="0">
                  <a:solidFill>
                    <a:srgbClr val="264E4E"/>
                  </a:solidFill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C</a:t>
              </a: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hỉ hứa những điều trong khả năng của mình có thể thực hiện được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53" y="3506306"/>
            <a:ext cx="3923268" cy="30373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050501" y="120316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1521" y="572336"/>
            <a:ext cx="11594465" cy="6210300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473075"/>
            <a:ext cx="663575" cy="7346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62710" y="579755"/>
            <a:ext cx="985774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defRPr/>
            </a:pPr>
            <a:r>
              <a:rPr lang="vi-VN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  <a:sym typeface="+mn-ea"/>
              </a:rPr>
              <a:t>Những điều em nên tránh khi hứa với người khác: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95号-手刻宋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71491" y="2411696"/>
            <a:ext cx="4284224" cy="3970109"/>
            <a:chOff x="362714" y="3246778"/>
            <a:chExt cx="3825659" cy="382565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14" y="3246778"/>
              <a:ext cx="3825659" cy="3825659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283478" y="4737184"/>
              <a:ext cx="2355072" cy="7817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95号-手刻宋" panose="00000500000000000000" charset="-122"/>
                  <a:cs typeface="Times New Roman" panose="02020603050405020304" pitchFamily="18" charset="0"/>
                </a:rPr>
                <a:t>Sai hẹn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13078" y="853022"/>
            <a:ext cx="4991100" cy="3825659"/>
            <a:chOff x="7889759" y="3102328"/>
            <a:chExt cx="3825659" cy="38256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759" y="3102328"/>
              <a:ext cx="3825659" cy="3825659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8410575" y="4336872"/>
              <a:ext cx="3048000" cy="137762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3600" b="1" dirty="0">
                  <a:solidFill>
                    <a:srgbClr val="264E4E"/>
                  </a:solidFill>
                  <a:latin typeface="Times New Roman" panose="02020603050405020304" pitchFamily="18" charset="0"/>
                  <a:ea typeface="字魂95号-手刻宋" panose="00000500000000000000" charset="-122"/>
                  <a:cs typeface="Times New Roman" panose="02020603050405020304" pitchFamily="18" charset="0"/>
                </a:rPr>
                <a:t>H</a:t>
              </a:r>
              <a:r>
                <a:rPr kumimoji="0" lang="vi-VN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95号-手刻宋" panose="00000500000000000000" charset="-122"/>
                  <a:cs typeface="Times New Roman" panose="02020603050405020304" pitchFamily="18" charset="0"/>
                </a:rPr>
                <a:t>ứa suông mà không làm.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890" y="3959997"/>
            <a:ext cx="3923268" cy="303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2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201568" y="34089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473075"/>
            <a:ext cx="663575" cy="7346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62709" y="579755"/>
            <a:ext cx="958151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defRPr/>
            </a:pPr>
            <a:r>
              <a:rPr lang="vi-VN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  <a:sym typeface="+mn-ea"/>
              </a:rPr>
              <a:t>Những cách ứng xử khi không thực hiện được lời hứa: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95号-手刻宋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146211" y="608553"/>
            <a:ext cx="4492964" cy="3825659"/>
            <a:chOff x="4146211" y="608553"/>
            <a:chExt cx="3825659" cy="382565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211" y="608553"/>
              <a:ext cx="3825659" cy="3825659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4800600" y="1723681"/>
              <a:ext cx="2733675" cy="16090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b="1" dirty="0">
                  <a:solidFill>
                    <a:srgbClr val="264E4E"/>
                  </a:solidFill>
                  <a:latin typeface="Times New Roman" panose="02020603050405020304" pitchFamily="18" charset="0"/>
                  <a:ea typeface="字魂95号-手刻宋" panose="00000500000000000000" charset="-122"/>
                  <a:cs typeface="Times New Roman" panose="02020603050405020304" pitchFamily="18" charset="0"/>
                </a:rPr>
                <a:t>G</a:t>
              </a: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95号-手刻宋" panose="00000500000000000000" charset="-122"/>
                  <a:cs typeface="Times New Roman" panose="02020603050405020304" pitchFamily="18" charset="0"/>
                </a:rPr>
                <a:t>ặp trực tiếp xin lỗi và giải thích rõ lí do thất hứa…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171450" y="2971800"/>
            <a:ext cx="4359823" cy="4100637"/>
            <a:chOff x="362714" y="3246778"/>
            <a:chExt cx="3825659" cy="382565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14" y="3246778"/>
              <a:ext cx="3825659" cy="3825659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928918" y="4541686"/>
              <a:ext cx="2775197" cy="15011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Gọi điện x</a:t>
              </a: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95号-手刻宋" panose="00000500000000000000" charset="-122"/>
                  <a:cs typeface="Times New Roman" panose="02020603050405020304" pitchFamily="18" charset="0"/>
                </a:rPr>
                <a:t>in lỗi và giải thích lí do thất hứa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458075" y="3102328"/>
            <a:ext cx="4991100" cy="3825659"/>
            <a:chOff x="7889759" y="3102328"/>
            <a:chExt cx="3825659" cy="38256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759" y="3102328"/>
              <a:ext cx="3825659" cy="3825659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8410575" y="4336872"/>
              <a:ext cx="3048000" cy="16090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b="1" dirty="0">
                  <a:solidFill>
                    <a:srgbClr val="264E4E"/>
                  </a:solidFill>
                  <a:latin typeface="Times New Roman" panose="02020603050405020304" pitchFamily="18" charset="0"/>
                  <a:ea typeface="字魂95号-手刻宋" panose="00000500000000000000" charset="-122"/>
                  <a:cs typeface="Times New Roman" panose="02020603050405020304" pitchFamily="18" charset="0"/>
                </a:rPr>
                <a:t>N</a:t>
              </a: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95号-手刻宋" panose="00000500000000000000" charset="-122"/>
                  <a:cs typeface="Times New Roman" panose="02020603050405020304" pitchFamily="18" charset="0"/>
                </a:rPr>
                <a:t>hờ bố mẹ, người thân giải thích lí do với người được mình hứa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53" y="3506306"/>
            <a:ext cx="3923268" cy="303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710" y="3578860"/>
            <a:ext cx="5404485" cy="2945765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450" y="314325"/>
            <a:ext cx="1181100" cy="228600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85" y="2228850"/>
            <a:ext cx="2149475" cy="4295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7977AC-3721-4963-818B-BD327917B7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064" y="2305192"/>
            <a:ext cx="5377138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sp>
        <p:nvSpPr>
          <p:cNvPr id="12" name="Google Shape;501;p38">
            <a:extLst>
              <a:ext uri="{FF2B5EF4-FFF2-40B4-BE49-F238E27FC236}">
                <a16:creationId xmlns:a16="http://schemas.microsoft.com/office/drawing/2014/main" id="{838D056A-124D-43F3-B08D-53382B6D339C}"/>
              </a:ext>
            </a:extLst>
          </p:cNvPr>
          <p:cNvSpPr/>
          <p:nvPr/>
        </p:nvSpPr>
        <p:spPr>
          <a:xfrm>
            <a:off x="209551" y="1212579"/>
            <a:ext cx="10272976" cy="3397521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D8B90240-D842-428F-9467-3AAED7462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975" y="270739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C1C5C7-3772-49EA-A5BE-52374C85EA76}"/>
              </a:ext>
            </a:extLst>
          </p:cNvPr>
          <p:cNvSpPr txBox="1"/>
          <p:nvPr/>
        </p:nvSpPr>
        <p:spPr>
          <a:xfrm>
            <a:off x="1219200" y="1553230"/>
            <a:ext cx="81765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44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về những điều em đã hứa với người khác.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44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đó em đã thực hiện lời hứa của mình như thế nào?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473075"/>
            <a:ext cx="663575" cy="7346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135" flipH="1">
            <a:off x="9146955" y="4038848"/>
            <a:ext cx="3092524" cy="3092524"/>
          </a:xfrm>
          <a:prstGeom prst="rect">
            <a:avLst/>
          </a:prstGeom>
        </p:spPr>
      </p:pic>
      <p:sp>
        <p:nvSpPr>
          <p:cNvPr id="24" name="Google Shape;542;p39">
            <a:extLst>
              <a:ext uri="{FF2B5EF4-FFF2-40B4-BE49-F238E27FC236}">
                <a16:creationId xmlns:a16="http://schemas.microsoft.com/office/drawing/2014/main" id="{2C7FC5DB-1E9C-4DF3-8147-A44FA6CF3893}"/>
              </a:ext>
            </a:extLst>
          </p:cNvPr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A20FC66-E4A3-4098-A1A0-9B252B6A64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4576" y="1995195"/>
            <a:ext cx="6151397" cy="2353260"/>
          </a:xfrm>
          <a:prstGeom prst="rect">
            <a:avLst/>
          </a:prstGeom>
        </p:spPr>
      </p:pic>
      <p:pic>
        <p:nvPicPr>
          <p:cNvPr id="3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077A090F-9FE1-4DE1-BE51-761C67307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876095" y="2714397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3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473075"/>
            <a:ext cx="663575" cy="7346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135" flipH="1">
            <a:off x="9146955" y="4038848"/>
            <a:ext cx="3092524" cy="3092524"/>
          </a:xfrm>
          <a:prstGeom prst="rect">
            <a:avLst/>
          </a:prstGeom>
        </p:spPr>
      </p:pic>
      <p:sp>
        <p:nvSpPr>
          <p:cNvPr id="24" name="Google Shape;542;p39">
            <a:extLst>
              <a:ext uri="{FF2B5EF4-FFF2-40B4-BE49-F238E27FC236}">
                <a16:creationId xmlns:a16="http://schemas.microsoft.com/office/drawing/2014/main" id="{2C7FC5DB-1E9C-4DF3-8147-A44FA6CF3893}"/>
              </a:ext>
            </a:extLst>
          </p:cNvPr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077A090F-9FE1-4DE1-BE51-761C67307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876095" y="2714397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CC5B53-F250-4B53-892C-9A379F065E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9415" y="2525494"/>
            <a:ext cx="5499069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7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sp>
        <p:nvSpPr>
          <p:cNvPr id="18" name="Google Shape;501;p38">
            <a:extLst>
              <a:ext uri="{FF2B5EF4-FFF2-40B4-BE49-F238E27FC236}">
                <a16:creationId xmlns:a16="http://schemas.microsoft.com/office/drawing/2014/main" id="{2E8C9547-DD29-4C80-BBBF-4D5F37541985}"/>
              </a:ext>
            </a:extLst>
          </p:cNvPr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pic>
        <p:nvPicPr>
          <p:cNvPr id="19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B7B8EE80-C1A1-4C4F-B175-A57805C3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542DB4-D9B0-4FB4-9BC3-723CADE66A82}"/>
              </a:ext>
            </a:extLst>
          </p:cNvPr>
          <p:cNvSpPr txBox="1"/>
          <p:nvPr/>
        </p:nvSpPr>
        <p:spPr>
          <a:xfrm>
            <a:off x="2133600" y="2164080"/>
            <a:ext cx="727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sự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thiết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phải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hứa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D40E7D-004B-4F1D-9CAB-600B3D14264A}"/>
              </a:ext>
            </a:extLst>
          </p:cNvPr>
          <p:cNvSpPr txBox="1"/>
          <p:nvPr/>
        </p:nvSpPr>
        <p:spPr>
          <a:xfrm>
            <a:off x="1362075" y="266700"/>
            <a:ext cx="1012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trường hợp dưới đây và trả lời câu hỏi: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4BB08A-E0C1-45AD-9404-211B822155EC}"/>
              </a:ext>
            </a:extLst>
          </p:cNvPr>
          <p:cNvGrpSpPr/>
          <p:nvPr/>
        </p:nvGrpSpPr>
        <p:grpSpPr>
          <a:xfrm>
            <a:off x="381000" y="1128712"/>
            <a:ext cx="6524626" cy="2462213"/>
            <a:chOff x="2085974" y="1300162"/>
            <a:chExt cx="7824665" cy="30241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84A5F1-7EDD-4E4D-A725-D053F9DFB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5974" y="1300162"/>
              <a:ext cx="7824665" cy="30241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D56F4A-6366-40D6-968A-F36D4D03B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5512" y="1352549"/>
              <a:ext cx="4814888" cy="527279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1D740D7-B5D1-45A5-BAB9-CCFA78CA9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250" y="3795712"/>
            <a:ext cx="6305550" cy="2562225"/>
          </a:xfrm>
          <a:prstGeom prst="rect">
            <a:avLst/>
          </a:prstGeom>
        </p:spPr>
      </p:pic>
      <p:grpSp>
        <p:nvGrpSpPr>
          <p:cNvPr id="22" name="组合 2">
            <a:extLst>
              <a:ext uri="{FF2B5EF4-FFF2-40B4-BE49-F238E27FC236}">
                <a16:creationId xmlns:a16="http://schemas.microsoft.com/office/drawing/2014/main" id="{876EB677-6460-4DBB-9161-4E0F4E26837B}"/>
              </a:ext>
            </a:extLst>
          </p:cNvPr>
          <p:cNvGrpSpPr/>
          <p:nvPr/>
        </p:nvGrpSpPr>
        <p:grpSpPr>
          <a:xfrm>
            <a:off x="6929435" y="1254213"/>
            <a:ext cx="5329240" cy="2222682"/>
            <a:chOff x="870927" y="3787863"/>
            <a:chExt cx="2802512" cy="2222682"/>
          </a:xfrm>
        </p:grpSpPr>
        <p:pic>
          <p:nvPicPr>
            <p:cNvPr id="23" name="图片 21">
              <a:extLst>
                <a:ext uri="{FF2B5EF4-FFF2-40B4-BE49-F238E27FC236}">
                  <a16:creationId xmlns:a16="http://schemas.microsoft.com/office/drawing/2014/main" id="{52294C84-CE5A-459C-9625-2324D634C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927" y="3787863"/>
              <a:ext cx="2802512" cy="2222682"/>
            </a:xfrm>
            <a:prstGeom prst="rect">
              <a:avLst/>
            </a:prstGeom>
          </p:spPr>
        </p:pic>
        <p:sp>
          <p:nvSpPr>
            <p:cNvPr id="26" name="矩形 9">
              <a:extLst>
                <a:ext uri="{FF2B5EF4-FFF2-40B4-BE49-F238E27FC236}">
                  <a16:creationId xmlns:a16="http://schemas.microsoft.com/office/drawing/2014/main" id="{F852ABA0-7299-4C43-8817-93D57B23BFBD}"/>
                </a:ext>
              </a:extLst>
            </p:cNvPr>
            <p:cNvSpPr/>
            <p:nvPr/>
          </p:nvSpPr>
          <p:spPr>
            <a:xfrm>
              <a:off x="1021832" y="4413780"/>
              <a:ext cx="252568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95号-手刻宋" panose="00000500000000000000" charset="-122"/>
                  <a:cs typeface="Times New Roman" panose="02020603050405020304" pitchFamily="18" charset="0"/>
                </a:rPr>
                <a:t>Em có nhận xét gì về việc thực hiện lời hứa của Ly và Huy?</a:t>
              </a:r>
            </a:p>
            <a:p>
              <a:pPr marL="342900" marR="0" lvl="0" indent="-34290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95号-手刻宋" panose="00000500000000000000" charset="-122"/>
                  <a:cs typeface="Times New Roman" panose="02020603050405020304" pitchFamily="18" charset="0"/>
                </a:rPr>
                <a:t>Theo em, vì sao phải giữ lời hứa?</a:t>
              </a:r>
              <a:endPara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A877F8-F7AA-4E63-A2D6-886D3910E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0742956-108E-4290-825A-A922B60A8E57}"/>
              </a:ext>
            </a:extLst>
          </p:cNvPr>
          <p:cNvSpPr/>
          <p:nvPr/>
        </p:nvSpPr>
        <p:spPr>
          <a:xfrm>
            <a:off x="6134100" y="1613836"/>
            <a:ext cx="470662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 không thực hiện được lời hứa nhưng bạn đã giải thích rõ lí do và xin lỗi người mình đã hứa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F013E9-56B5-40A3-8B37-FB2DA2EA9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5087B1A-5FD1-4BA6-B943-4B84D2FD68A0}"/>
              </a:ext>
            </a:extLst>
          </p:cNvPr>
          <p:cNvGrpSpPr/>
          <p:nvPr/>
        </p:nvGrpSpPr>
        <p:grpSpPr>
          <a:xfrm>
            <a:off x="342900" y="1824038"/>
            <a:ext cx="5619750" cy="3071812"/>
            <a:chOff x="2085974" y="1300162"/>
            <a:chExt cx="7824665" cy="302418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C496B14-091E-43D3-9DBE-410A381CA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5974" y="1300162"/>
              <a:ext cx="7824665" cy="302418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EB6B4E-055F-4DE8-89D0-8925505E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95512" y="1352549"/>
              <a:ext cx="4814888" cy="5272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814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A877F8-F7AA-4E63-A2D6-886D3910E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0742956-108E-4290-825A-A922B60A8E57}"/>
              </a:ext>
            </a:extLst>
          </p:cNvPr>
          <p:cNvSpPr/>
          <p:nvPr/>
        </p:nvSpPr>
        <p:spPr>
          <a:xfrm>
            <a:off x="6455091" y="1990452"/>
            <a:ext cx="470662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Huy luôn hứa với mọi người nhưng không thực hiện lời hứa đó.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F013E9-56B5-40A3-8B37-FB2DA2EA9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20E5D8-1840-4F86-8900-6CCCF9BE3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5" y="1890713"/>
            <a:ext cx="5619750" cy="228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6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473075"/>
            <a:ext cx="663575" cy="7346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865822"/>
            <a:ext cx="5177155" cy="51771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65618" y="-511335"/>
            <a:ext cx="4737418" cy="87630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888071" y="3803632"/>
            <a:ext cx="2930691" cy="1234403"/>
            <a:chOff x="5888071" y="3803632"/>
            <a:chExt cx="2930691" cy="1234403"/>
          </a:xfrm>
        </p:grpSpPr>
        <p:sp>
          <p:nvSpPr>
            <p:cNvPr id="22" name="矩形 21"/>
            <p:cNvSpPr/>
            <p:nvPr/>
          </p:nvSpPr>
          <p:spPr>
            <a:xfrm>
              <a:off x="5888071" y="3803632"/>
              <a:ext cx="2245987" cy="2893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字魂95号-手刻宋" panose="00000500000000000000" charset="-122"/>
                <a:ea typeface="字魂95号-手刻宋" panose="00000500000000000000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572775" y="4748725"/>
              <a:ext cx="2245987" cy="2893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字魂95号-手刻宋" panose="00000500000000000000" charset="-122"/>
                <a:ea typeface="字魂95号-手刻宋" panose="00000500000000000000" charset="-122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FADA377-AD12-4319-ABDD-7F864131AC39}"/>
              </a:ext>
            </a:extLst>
          </p:cNvPr>
          <p:cNvSpPr txBox="1"/>
          <p:nvPr/>
        </p:nvSpPr>
        <p:spPr>
          <a:xfrm>
            <a:off x="4391025" y="2181225"/>
            <a:ext cx="68103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húng ta cần thực hiện điều mình đã nói, đã hứa hẹn với người khác..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giữ lời hứa là thể hiện sự tự trọng và tôn trọng người khác.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biết giữ lời hứa sẽ được người khác quý trọng, tin cậy và noi theo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578EB1-81AA-4B9D-A0DD-2EF135AB59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8644" y="633540"/>
            <a:ext cx="3932261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sp>
        <p:nvSpPr>
          <p:cNvPr id="18" name="Google Shape;501;p38">
            <a:extLst>
              <a:ext uri="{FF2B5EF4-FFF2-40B4-BE49-F238E27FC236}">
                <a16:creationId xmlns:a16="http://schemas.microsoft.com/office/drawing/2014/main" id="{2E8C9547-DD29-4C80-BBBF-4D5F37541985}"/>
              </a:ext>
            </a:extLst>
          </p:cNvPr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9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B7B8EE80-C1A1-4C4F-B175-A57805C3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542DB4-D9B0-4FB4-9BC3-723CADE66A82}"/>
              </a:ext>
            </a:extLst>
          </p:cNvPr>
          <p:cNvSpPr txBox="1"/>
          <p:nvPr/>
        </p:nvSpPr>
        <p:spPr>
          <a:xfrm>
            <a:off x="2133600" y="2164080"/>
            <a:ext cx="727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Thảo luận về các cách để giữ lời hứa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307</Words>
  <Application>Microsoft Office PowerPoint</Application>
  <PresentationFormat>Widescreen</PresentationFormat>
  <Paragraphs>29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Georgia</vt:lpstr>
      <vt:lpstr>Tahoma</vt:lpstr>
      <vt:lpstr>Times New Roman</vt:lpstr>
      <vt:lpstr>字魂95号-手刻宋</vt:lpstr>
      <vt:lpstr>Office 主题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新学期|新规划|新气象</dc:title>
  <dc:creator>Thao Tran</dc:creator>
  <cp:lastModifiedBy>Nguyen Thi Quynh Anh</cp:lastModifiedBy>
  <cp:revision>41</cp:revision>
  <dcterms:created xsi:type="dcterms:W3CDTF">2022-09-13T07:29:09Z</dcterms:created>
  <dcterms:modified xsi:type="dcterms:W3CDTF">2024-12-21T01:57:21Z</dcterms:modified>
</cp:coreProperties>
</file>