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424" r:id="rId3"/>
    <p:sldId id="362" r:id="rId4"/>
    <p:sldId id="256" r:id="rId5"/>
    <p:sldId id="381" r:id="rId6"/>
    <p:sldId id="437" r:id="rId7"/>
    <p:sldId id="387" r:id="rId8"/>
    <p:sldId id="393" r:id="rId9"/>
    <p:sldId id="394" r:id="rId10"/>
    <p:sldId id="413" r:id="rId11"/>
    <p:sldId id="420" r:id="rId12"/>
    <p:sldId id="429" r:id="rId13"/>
    <p:sldId id="430" r:id="rId14"/>
    <p:sldId id="431" r:id="rId15"/>
    <p:sldId id="432" r:id="rId16"/>
    <p:sldId id="412" r:id="rId17"/>
    <p:sldId id="428" r:id="rId18"/>
    <p:sldId id="351" r:id="rId19"/>
    <p:sldId id="397" r:id="rId20"/>
    <p:sldId id="384" r:id="rId21"/>
    <p:sldId id="433" r:id="rId22"/>
    <p:sldId id="434" r:id="rId23"/>
    <p:sldId id="402" r:id="rId24"/>
    <p:sldId id="355" r:id="rId25"/>
    <p:sldId id="405" r:id="rId26"/>
    <p:sldId id="435" r:id="rId27"/>
    <p:sldId id="407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VNI-Avo" pitchFamily="2" charset="0"/>
      <p:regular r:id="rId44"/>
      <p:bold r:id="rId45"/>
      <p:italic r:id="rId46"/>
      <p:boldItalic r:id="rId47"/>
    </p:embeddedFont>
    <p:embeddedFont>
      <p:font typeface="HL Hoctro" panose="02000000000000000000" pitchFamily="2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33CC"/>
    <a:srgbClr val="008000"/>
    <a:srgbClr val="00FF00"/>
    <a:srgbClr val="99FF33"/>
    <a:srgbClr val="FFFF99"/>
    <a:srgbClr val="FF9999"/>
    <a:srgbClr val="000099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86" d="100"/>
          <a:sy n="86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09/10/2024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Clip_Art/Holidays/Christmas/snowman001_c_143923.html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hyperlink" Target="http://www.graphicsfactory.com/Animations/3D/Holidays/Christmas/wreath_123798.html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10668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653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66770"/>
              </p:ext>
            </p:extLst>
          </p:nvPr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72626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3276600" y="4419600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10" y="1524000"/>
            <a:ext cx="622069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9616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3581400" y="49530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92256"/>
            <a:ext cx="5410200" cy="39083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4038600" y="1828800"/>
            <a:ext cx="1447800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945398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3657600" y="3927234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1600200" y="1600200"/>
            <a:ext cx="5181600" cy="191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36898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4839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2667000" y="367380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-54818" y="3679501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4852494" y="1828801"/>
            <a:ext cx="1853106" cy="168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518737" y="1524000"/>
            <a:ext cx="2106698" cy="2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6705600" y="1981200"/>
            <a:ext cx="2133600" cy="142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3006436" y="1828800"/>
            <a:ext cx="1941209" cy="187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1057898" y="4350841"/>
            <a:ext cx="832902" cy="569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454265" y="4381142"/>
            <a:ext cx="832902" cy="5696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4801801" y="4350841"/>
            <a:ext cx="512279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082405" y="4267200"/>
            <a:ext cx="512279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3186D72-CA73-4F63-A854-441A823EDB33}"/>
              </a:ext>
            </a:extLst>
          </p:cNvPr>
          <p:cNvSpPr txBox="1"/>
          <p:nvPr/>
        </p:nvSpPr>
        <p:spPr>
          <a:xfrm>
            <a:off x="226918" y="5330279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74A430-D1B8-4A4C-BCBB-7464F38E95C5}"/>
              </a:ext>
            </a:extLst>
          </p:cNvPr>
          <p:cNvSpPr txBox="1"/>
          <p:nvPr/>
        </p:nvSpPr>
        <p:spPr>
          <a:xfrm>
            <a:off x="2641902" y="5331991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F375B1-116E-4096-9996-2100BE57D974}"/>
              </a:ext>
            </a:extLst>
          </p:cNvPr>
          <p:cNvSpPr txBox="1"/>
          <p:nvPr/>
        </p:nvSpPr>
        <p:spPr>
          <a:xfrm>
            <a:off x="4699302" y="528557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4A01B6-F355-48C5-88C8-33FCCCE34C74}"/>
              </a:ext>
            </a:extLst>
          </p:cNvPr>
          <p:cNvSpPr txBox="1"/>
          <p:nvPr/>
        </p:nvSpPr>
        <p:spPr>
          <a:xfrm>
            <a:off x="6979947" y="523958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357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262192"/>
            <a:ext cx="6455378" cy="5529008"/>
            <a:chOff x="1984962" y="654848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984962" y="654848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359478" y="2954514"/>
              <a:ext cx="134282" cy="1949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5438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714375"/>
            <a:ext cx="87534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139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858393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9516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467600" cy="54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 bwMode="auto">
          <a:xfrm>
            <a:off x="970859" y="1066800"/>
            <a:ext cx="6696052" cy="383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64679" y="4932763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Boá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cho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676400" y="5763760"/>
            <a:ext cx="9906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858000" y="5732510"/>
            <a:ext cx="990600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 bwMode="auto">
          <a:xfrm>
            <a:off x="970859" y="1066800"/>
            <a:ext cx="6696052" cy="383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64679" y="4932763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Boá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cho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25481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5" b="100000" l="0" r="100000">
                        <a14:foregroundMark x1="2466" y1="10619" x2="80942" y2="10029"/>
                        <a14:foregroundMark x1="1794" y1="9145" x2="38117" y2="7080"/>
                        <a14:foregroundMark x1="3363" y1="7080" x2="31839" y2="7670"/>
                        <a14:foregroundMark x1="63453" y1="7965" x2="95740" y2="7080"/>
                        <a14:foregroundMark x1="64350" y1="7080" x2="99552" y2="6195"/>
                        <a14:foregroundMark x1="73318" y1="19764" x2="69731" y2="35693"/>
                        <a14:foregroundMark x1="65022" y1="23304" x2="64798" y2="39233"/>
                        <a14:foregroundMark x1="77130" y1="29499" x2="96861" y2="22419"/>
                        <a14:foregroundMark x1="97534" y1="25959" x2="97982" y2="49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1219200"/>
            <a:ext cx="5603594" cy="41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Hái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76" y="3951743"/>
            <a:ext cx="5641124" cy="2601457"/>
            <a:chOff x="231804" y="1045255"/>
            <a:chExt cx="5810066" cy="2779462"/>
          </a:xfrm>
        </p:grpSpPr>
        <p:sp>
          <p:nvSpPr>
            <p:cNvPr id="2" name="Rounded Rectangle 1"/>
            <p:cNvSpPr/>
            <p:nvPr/>
          </p:nvSpPr>
          <p:spPr>
            <a:xfrm>
              <a:off x="231804" y="1045255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chuù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heà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laù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khoâ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chôï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bôø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hoà</a:t>
              </a:r>
              <a:endParaRPr lang="en-US" sz="40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99627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8624" y="4151962"/>
            <a:ext cx="5894828" cy="2401238"/>
            <a:chOff x="244311" y="4309685"/>
            <a:chExt cx="6113445" cy="24384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244311" y="4309685"/>
              <a:ext cx="6113445" cy="24384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vaø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to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nhöõng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caëp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anh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sinh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ñoâi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:</a:t>
              </a:r>
            </a:p>
            <a:p>
              <a:r>
                <a:rPr lang="en-US" sz="3600" b="1" dirty="0">
                  <a:solidFill>
                    <a:schemeClr val="tx1"/>
                  </a:solidFill>
                  <a:latin typeface="VNI-Avo" pitchFamily="2" charset="0"/>
                </a:rPr>
                <a:t>i – I; k – h; H – h; L – l; </a:t>
              </a:r>
            </a:p>
            <a:p>
              <a:r>
                <a:rPr lang="en-US" sz="4000" b="1" dirty="0">
                  <a:solidFill>
                    <a:schemeClr val="tx1"/>
                  </a:solidFill>
                  <a:latin typeface="VNI-Avo" pitchFamily="2" charset="0"/>
                </a:rPr>
                <a:t>U – u; ö - Ö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367375" y="4161794"/>
            <a:ext cx="5412111" cy="2364218"/>
            <a:chOff x="103928" y="1140982"/>
            <a:chExt cx="5412111" cy="2364218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152400" y="1143000"/>
              <a:ext cx="5363639" cy="2362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    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che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oâ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  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döõ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Chò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beù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côø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2"/>
              <a:ext cx="1231972" cy="907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2" name="Group 7171"/>
          <p:cNvGrpSpPr/>
          <p:nvPr/>
        </p:nvGrpSpPr>
        <p:grpSpPr>
          <a:xfrm>
            <a:off x="292718" y="4035086"/>
            <a:ext cx="5433297" cy="2362200"/>
            <a:chOff x="-64300" y="1103962"/>
            <a:chExt cx="5433297" cy="2362200"/>
          </a:xfrm>
        </p:grpSpPr>
        <p:sp>
          <p:nvSpPr>
            <p:cNvPr id="7171" name="Flowchart: Alternate Process 7170"/>
            <p:cNvSpPr/>
            <p:nvPr/>
          </p:nvSpPr>
          <p:spPr>
            <a:xfrm>
              <a:off x="-64300" y="1103962"/>
              <a:ext cx="5433297" cy="2362200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dirty="0">
                  <a:latin typeface="VNI-Avo" pitchFamily="2" charset="0"/>
                </a:rPr>
                <a:t>    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Ñoá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vui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  <a:p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Teân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con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vaät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leo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treøo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raát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gioûi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ñaàu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baèng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?</a:t>
              </a: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5873056" y="3290750"/>
            <a:ext cx="825901" cy="1101201"/>
            <a:chOff x="5191587" y="2179964"/>
            <a:chExt cx="1101201" cy="1101201"/>
          </a:xfrm>
        </p:grpSpPr>
        <p:pic>
          <p:nvPicPr>
            <p:cNvPr id="25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7372414" y="1923751"/>
            <a:ext cx="825901" cy="1101201"/>
            <a:chOff x="5191587" y="2179964"/>
            <a:chExt cx="1101201" cy="1101201"/>
          </a:xfrm>
        </p:grpSpPr>
        <p:pic>
          <p:nvPicPr>
            <p:cNvPr id="29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6092142" y="1872172"/>
            <a:ext cx="825901" cy="1101201"/>
            <a:chOff x="5191587" y="2179964"/>
            <a:chExt cx="1101201" cy="1101201"/>
          </a:xfrm>
        </p:grpSpPr>
        <p:pic>
          <p:nvPicPr>
            <p:cNvPr id="22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8341900" y="3057946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316 0.5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333 0.377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4774 0.613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217 0.4490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5333999"/>
            <a:chOff x="-3012880" y="1620838"/>
            <a:chExt cx="3324006" cy="1689921"/>
          </a:xfrm>
        </p:grpSpPr>
        <p:grpSp>
          <p:nvGrpSpPr>
            <p:cNvPr id="7" name="Group 6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-3012880" y="1620838"/>
              <a:ext cx="3107473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886" y="5715000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eï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ua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latin typeface="VNI-Avo" pitchFamily="2" charset="0"/>
              </a:rPr>
              <a:t>ô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Haø</a:t>
            </a:r>
            <a:r>
              <a:rPr lang="en-US" sz="4800" b="1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85787" y="1426422"/>
            <a:ext cx="8558213" cy="313931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48"/>
            <a:endParaRPr lang="en-US" sz="4950" b="1" dirty="0">
              <a:solidFill>
                <a:srgbClr val="002060"/>
              </a:solidFill>
              <a:latin typeface="UTM Avo" panose="02040603050506020204"/>
            </a:endParaRPr>
          </a:p>
          <a:p>
            <a:pPr algn="ctr" defTabSz="684848"/>
            <a:r>
              <a:rPr lang="en-US" sz="4950" b="1">
                <a:solidFill>
                  <a:srgbClr val="002060"/>
                </a:solidFill>
                <a:latin typeface="UTM Avo" panose="02040603050506020204"/>
              </a:rPr>
              <a:t>Bài </a:t>
            </a:r>
            <a:r>
              <a:rPr lang="en-US" sz="4950" b="1" smtClean="0">
                <a:solidFill>
                  <a:srgbClr val="002060"/>
                </a:solidFill>
                <a:latin typeface="UTM Avo" panose="02040603050506020204"/>
              </a:rPr>
              <a:t>16 </a:t>
            </a:r>
            <a:r>
              <a:rPr lang="en-US" sz="4950" b="1">
                <a:solidFill>
                  <a:srgbClr val="002060"/>
                </a:solidFill>
                <a:latin typeface="UTM Avo" panose="02040603050506020204"/>
              </a:rPr>
              <a:t>: </a:t>
            </a:r>
            <a:r>
              <a:rPr lang="en-US" sz="4950" b="1" smtClean="0">
                <a:solidFill>
                  <a:srgbClr val="002060"/>
                </a:solidFill>
                <a:latin typeface="UTM Avo" panose="02040603050506020204"/>
              </a:rPr>
              <a:t>M m N n</a:t>
            </a:r>
            <a:endParaRPr lang="en-US" sz="4950" b="1" dirty="0">
              <a:solidFill>
                <a:srgbClr val="002060"/>
              </a:solidFill>
              <a:latin typeface="UTM Avo" panose="02040603050506020204"/>
            </a:endParaRPr>
          </a:p>
          <a:p>
            <a:pPr algn="ctr" defTabSz="684848"/>
            <a:r>
              <a:rPr lang="en-US" sz="4950" b="1" smtClean="0">
                <a:solidFill>
                  <a:srgbClr val="002060"/>
                </a:solidFill>
                <a:latin typeface="UTM Avo" panose="02040603050506020204"/>
              </a:rPr>
              <a:t>(Tiết </a:t>
            </a:r>
            <a:r>
              <a:rPr lang="en-US" sz="4950" b="1" smtClean="0">
                <a:solidFill>
                  <a:srgbClr val="002060"/>
                </a:solidFill>
                <a:latin typeface="UTM Avo" panose="02040603050506020204"/>
              </a:rPr>
              <a:t>1 + 2)</a:t>
            </a:r>
            <a:endParaRPr lang="en-US" sz="4950" b="1" dirty="0">
              <a:solidFill>
                <a:srgbClr val="002060"/>
              </a:solidFill>
              <a:latin typeface="UTM Avo" panose="02040603050506020204"/>
            </a:endParaRPr>
          </a:p>
          <a:p>
            <a:pPr algn="ctr" defTabSz="684848"/>
            <a:endParaRPr lang="en-US" sz="495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5113137"/>
      </p:ext>
    </p:extLst>
  </p:cSld>
  <p:clrMapOvr>
    <a:masterClrMapping/>
  </p:clrMapOvr>
  <p:transition advTm="10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2" y="1414584"/>
            <a:ext cx="73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44086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32666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2675322" y="251398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093121" y="24781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580802" y="3527790"/>
            <a:ext cx="17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latin typeface="VNI-Avo" pitchFamily="2" charset="0"/>
              </a:rPr>
              <a:t>eï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31974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501640" y="245917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351108" y="3461328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latin typeface="VNI-Avo" pitchFamily="2" charset="0"/>
              </a:rPr>
              <a:t>ô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309443" y="247815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m, n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m, n</a:t>
            </a:r>
            <a:r>
              <a:rPr lang="vi-VN" sz="3200" b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84E0A-37F5-4971-AF9D-A8428BBED597}"/>
              </a:ext>
            </a:extLst>
          </p:cNvPr>
          <p:cNvGrpSpPr/>
          <p:nvPr/>
        </p:nvGrpSpPr>
        <p:grpSpPr>
          <a:xfrm>
            <a:off x="4991101" y="3948085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921" y="5830297"/>
            <a:ext cx="8122570" cy="735874"/>
            <a:chOff x="292921" y="5830297"/>
            <a:chExt cx="8122570" cy="735874"/>
          </a:xfrm>
        </p:grpSpPr>
        <p:grpSp>
          <p:nvGrpSpPr>
            <p:cNvPr id="10" name="Group 9"/>
            <p:cNvGrpSpPr/>
            <p:nvPr/>
          </p:nvGrpSpPr>
          <p:grpSpPr>
            <a:xfrm>
              <a:off x="292921" y="5830297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a</a:t>
                    </a: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m</a:t>
                    </a: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M: </a:t>
                    </a:r>
                    <a:r>
                      <a:rPr lang="en-US" sz="3600" b="1" dirty="0" err="1">
                        <a:solidFill>
                          <a:srgbClr val="006600"/>
                        </a:solidFill>
                        <a:latin typeface="VNI-Avo" pitchFamily="2" charset="0"/>
                      </a:rPr>
                      <a:t>maù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 </a:t>
                    </a:r>
                    <a:r>
                      <a:rPr lang="en-US" sz="3600" b="1" dirty="0" err="1">
                        <a:solidFill>
                          <a:srgbClr val="FF0000"/>
                        </a:solidFill>
                        <a:latin typeface="VNI-Avo" pitchFamily="2" charset="0"/>
                      </a:rPr>
                      <a:t>maù</a:t>
                    </a:r>
                    <a:endParaRPr lang="en-US" sz="3600" dirty="0">
                      <a:solidFill>
                        <a:srgbClr val="FF0000"/>
                      </a:solidFill>
                      <a:latin typeface=".VnAvant" panose="020B7200000000000000" pitchFamily="34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 bwMode="auto">
            <a:xfrm flipH="1">
              <a:off x="5612524" y="6040477"/>
              <a:ext cx="152400" cy="17124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16002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4981</TotalTime>
  <Words>296</Words>
  <Application>Microsoft Office PowerPoint</Application>
  <PresentationFormat>On-screen Show (4:3)</PresentationFormat>
  <Paragraphs>125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Comic Sans MS</vt:lpstr>
      <vt:lpstr>UTM Avo</vt:lpstr>
      <vt:lpstr>Arial</vt:lpstr>
      <vt:lpstr>Times New Roman</vt:lpstr>
      <vt:lpstr>.VnAvant</vt:lpstr>
      <vt:lpstr>HP001 4 hàng</vt:lpstr>
      <vt:lpstr>VNI-Avo</vt:lpstr>
      <vt:lpstr>HL Hoctro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Administrator</cp:lastModifiedBy>
  <cp:revision>344</cp:revision>
  <dcterms:created xsi:type="dcterms:W3CDTF">2006-08-16T00:00:00Z</dcterms:created>
  <dcterms:modified xsi:type="dcterms:W3CDTF">2024-10-09T06:27:22Z</dcterms:modified>
</cp:coreProperties>
</file>