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7" r:id="rId2"/>
    <p:sldId id="288" r:id="rId3"/>
    <p:sldId id="257" r:id="rId4"/>
    <p:sldId id="258" r:id="rId5"/>
    <p:sldId id="290" r:id="rId6"/>
    <p:sldId id="280" r:id="rId7"/>
    <p:sldId id="281" r:id="rId8"/>
    <p:sldId id="285" r:id="rId9"/>
    <p:sldId id="268" r:id="rId10"/>
    <p:sldId id="282" r:id="rId11"/>
    <p:sldId id="277"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24B5"/>
    <a:srgbClr val="F6BB00"/>
    <a:srgbClr val="A9DA74"/>
    <a:srgbClr val="EBF6F9"/>
    <a:srgbClr val="FBD6B7"/>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 y="3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4/26/2024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facebook.com/groups/443096903751589"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0" y="0"/>
            <a:ext cx="6803136" cy="347472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3140944" y="243840"/>
            <a:ext cx="5742432" cy="489966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251520" y="771550"/>
            <a:ext cx="3828288" cy="4511040"/>
          </a:xfrm>
          <a:prstGeom prst="rect">
            <a:avLst/>
          </a:prstGeom>
        </p:spPr>
      </p:pic>
      <p:pic>
        <p:nvPicPr>
          <p:cNvPr id="7" name="图片 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5574360" y="-92546"/>
            <a:ext cx="3584448" cy="3877056"/>
          </a:xfrm>
          <a:prstGeom prst="rect">
            <a:avLst/>
          </a:prstGeom>
        </p:spPr>
      </p:pic>
      <p:sp>
        <p:nvSpPr>
          <p:cNvPr id="9" name="TextBox 8"/>
          <p:cNvSpPr txBox="1"/>
          <p:nvPr/>
        </p:nvSpPr>
        <p:spPr>
          <a:xfrm>
            <a:off x="1110879" y="1962150"/>
            <a:ext cx="1948953" cy="523220"/>
          </a:xfrm>
          <a:prstGeom prst="rect">
            <a:avLst/>
          </a:prstGeom>
          <a:noFill/>
        </p:spPr>
        <p:txBody>
          <a:bodyPr wrap="square" rtlCol="0">
            <a:spAutoFit/>
          </a:bodyPr>
          <a:lstStyle/>
          <a:p>
            <a:pPr algn="dist"/>
            <a:r>
              <a:rPr lang="en-US" altLang="zh-CN" sz="2800" dirty="0" smtClean="0">
                <a:solidFill>
                  <a:schemeClr val="accent3">
                    <a:lumMod val="75000"/>
                  </a:schemeClr>
                </a:solidFill>
                <a:latin typeface="Arial" panose="020B0604020202020204" pitchFamily="34" charset="0"/>
                <a:ea typeface="方正粗圆_GBK" pitchFamily="65" charset="-122"/>
                <a:cs typeface="Arial" panose="020B0604020202020204" pitchFamily="34" charset="0"/>
              </a:rPr>
              <a:t>Khởi động</a:t>
            </a:r>
            <a:endParaRPr lang="zh-CN" altLang="en-US" sz="2800" dirty="0">
              <a:solidFill>
                <a:schemeClr val="accent3">
                  <a:lumMod val="75000"/>
                </a:schemeClr>
              </a:solidFill>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54482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par>
                                <p:cTn id="8" presetID="22" presetClass="entr" presetSubtype="8"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2" fill="hold" nodeType="with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10" presetClass="entr" presetSubtype="0" fill="hold" nodeType="withEffect">
                                  <p:stCondLst>
                                    <p:cond delay="3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7" presetClass="path" presetSubtype="0" accel="50000" decel="50000" fill="hold" nodeType="withEffect">
                                  <p:stCondLst>
                                    <p:cond delay="3000"/>
                                  </p:stCondLst>
                                  <p:childTnLst>
                                    <p:animMotion origin="layout" path="M -0.10312 0.23789 L -0.04983 0.16384 C -0.03889 0.14872 -0.02292 0.12404 -0.00677 0.09812 C 0.01163 0.06727 0.0257 0.0432 0.03542 0.02376 L 0.08038 -0.06418 " pathEditMode="relative" rAng="-2562564" ptsTypes="FffFF">
                                      <p:cBhvr>
                                        <p:cTn id="18" dur="1750" spd="-100000" fill="hold"/>
                                        <p:tgtEl>
                                          <p:spTgt spid="7"/>
                                        </p:tgtEl>
                                        <p:attrNameLst>
                                          <p:attrName>ppt_x</p:attrName>
                                          <p:attrName>ppt_y</p:attrName>
                                        </p:attrNameLst>
                                      </p:cBhvr>
                                      <p:rCtr x="9427" y="-14594"/>
                                    </p:animMotion>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a:t>
            </a:r>
            <a:r>
              <a:rPr lang="en-US" sz="3200" smtClean="0">
                <a:solidFill>
                  <a:schemeClr val="tx1"/>
                </a:solidFill>
                <a:latin typeface="Arial" pitchFamily="34" charset="0"/>
                <a:cs typeface="Arial" pitchFamily="34" charset="0"/>
              </a:rPr>
              <a:t>bài</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từ trang 148 đến trang 151.</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Lớn lên bạn làm gì? </a:t>
            </a:r>
            <a:r>
              <a:rPr lang="en-US" sz="3200" smtClean="0">
                <a:solidFill>
                  <a:schemeClr val="tx1"/>
                </a:solidFill>
                <a:latin typeface="Arial" pitchFamily="34" charset="0"/>
                <a:cs typeface="Arial" pitchFamily="34" charset="0"/>
              </a:rPr>
              <a:t>(trang 152).</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723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4" y="358379"/>
            <a:ext cx="8915400" cy="4346971"/>
          </a:xfrm>
        </p:spPr>
        <p:txBody>
          <a:bodyPr>
            <a:noAutofit/>
          </a:bodyPr>
          <a:lstStyle/>
          <a:p>
            <a:pPr algn="l"/>
            <a:r>
              <a:rPr lang="en-US" sz="2000" smtClean="0">
                <a:latin typeface="Arial" pitchFamily="34" charset="0"/>
                <a:cs typeface="Arial" pitchFamily="34" charset="0"/>
              </a:rPr>
              <a:t>Mời thầy cô tham gia nhóm chia sẻ tài liệu: </a:t>
            </a:r>
            <a:r>
              <a:rPr lang="en-US" sz="1800">
                <a:latin typeface="Arial" pitchFamily="34" charset="0"/>
                <a:cs typeface="Arial" pitchFamily="34" charset="0"/>
                <a:hlinkClick r:id="rId2"/>
              </a:rPr>
              <a:t>https://</a:t>
            </a:r>
            <a:r>
              <a:rPr lang="en-US" sz="1800" smtClean="0">
                <a:latin typeface="Arial" pitchFamily="34" charset="0"/>
                <a:cs typeface="Arial" pitchFamily="34" charset="0"/>
                <a:hlinkClick r:id="rId2"/>
              </a:rPr>
              <a:t>www.facebook.com/groups/443096903751589</a:t>
            </a:r>
            <a:r>
              <a:rPr lang="en-US" sz="1800" smtClean="0">
                <a:latin typeface="Arial" pitchFamily="34" charset="0"/>
                <a:cs typeface="Arial" pitchFamily="34" charset="0"/>
              </a:rPr>
              <a:t/>
            </a:r>
            <a:br>
              <a:rPr lang="en-US" sz="1800" smtClean="0">
                <a:latin typeface="Arial" pitchFamily="34" charset="0"/>
                <a:cs typeface="Arial" pitchFamily="34" charset="0"/>
              </a:rPr>
            </a:br>
            <a:r>
              <a:rPr lang="en-US" sz="1800" smtClean="0">
                <a:latin typeface="Arial" pitchFamily="34" charset="0"/>
                <a:cs typeface="Arial" pitchFamily="34" charset="0"/>
              </a:rPr>
              <a:t>Zalo: 0916604268 </a:t>
            </a:r>
            <a:br>
              <a:rPr lang="en-US" sz="1800" smtClean="0">
                <a:latin typeface="Arial" pitchFamily="34" charset="0"/>
                <a:cs typeface="Arial" pitchFamily="34" charset="0"/>
              </a:rPr>
            </a:br>
            <a:r>
              <a:rPr lang="en-US" sz="1800" smtClean="0">
                <a:latin typeface="Arial" pitchFamily="34" charset="0"/>
                <a:cs typeface="Arial" pitchFamily="34" charset="0"/>
              </a:rPr>
              <a:t>Nếu phát hiện lỗi sai nào, phiền thầy cô chụp ảnh và báo lại giúp em nhé!</a:t>
            </a:r>
            <a:br>
              <a:rPr lang="en-US" sz="1800" smtClean="0">
                <a:latin typeface="Arial" pitchFamily="34" charset="0"/>
                <a:cs typeface="Arial" pitchFamily="34" charset="0"/>
              </a:rPr>
            </a:br>
            <a:r>
              <a:rPr lang="en-US" sz="1800" smtClean="0">
                <a:latin typeface="Arial" pitchFamily="34" charset="0"/>
                <a:cs typeface="Arial" pitchFamily="34" charset="0"/>
              </a:rPr>
              <a:t>Trân trọng!</a:t>
            </a:r>
            <a:endParaRPr lang="en-US" sz="2000">
              <a:latin typeface="Arial" pitchFamily="34" charset="0"/>
              <a:cs typeface="Arial" pitchFamily="34" charset="0"/>
            </a:endParaRPr>
          </a:p>
        </p:txBody>
      </p:sp>
    </p:spTree>
    <p:extLst>
      <p:ext uri="{BB962C8B-B14F-4D97-AF65-F5344CB8AC3E}">
        <p14:creationId xmlns:p14="http://schemas.microsoft.com/office/powerpoint/2010/main" val="295183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82637" tIns="41319" rIns="82637" bIns="41319"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82637" tIns="41319" rIns="82637" bIns="41319" rtlCol="0" anchor="ctr"/>
          <a:lstStyle/>
          <a:p>
            <a:pPr algn="ctr"/>
            <a:endParaRPr lang="en-US"/>
          </a:p>
        </p:txBody>
      </p:sp>
      <p:grpSp>
        <p:nvGrpSpPr>
          <p:cNvPr id="2" name="Group 1"/>
          <p:cNvGrpSpPr/>
          <p:nvPr/>
        </p:nvGrpSpPr>
        <p:grpSpPr>
          <a:xfrm>
            <a:off x="2400656" y="2152117"/>
            <a:ext cx="560034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6" y="2109522"/>
            <a:ext cx="992331"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1" y="178394"/>
            <a:ext cx="1341529" cy="1006752"/>
          </a:xfrm>
          <a:prstGeom prst="rect">
            <a:avLst/>
          </a:prstGeom>
          <a:noFill/>
        </p:spPr>
        <p:txBody>
          <a:bodyPr wrap="square" lIns="82627" tIns="41313" rIns="82627" bIns="41313" rtlCol="0">
            <a:spAutoFit/>
          </a:bodyPr>
          <a:lstStyle/>
          <a:p>
            <a:pPr algn="ctr"/>
            <a:r>
              <a:rPr lang="en-US" sz="60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1" y="461345"/>
            <a:ext cx="7304442" cy="760541"/>
          </a:xfrm>
          <a:prstGeom prst="rect">
            <a:avLst/>
          </a:prstGeom>
          <a:noFill/>
        </p:spPr>
        <p:txBody>
          <a:bodyPr wrap="square" lIns="82627" tIns="41313" rIns="82627" bIns="41313" rtlCol="0">
            <a:spAutoFit/>
          </a:bodyPr>
          <a:lstStyle/>
          <a:p>
            <a:pPr algn="ctr"/>
            <a:r>
              <a:rPr lang="en-US" sz="4400" b="1">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sp>
        <p:nvSpPr>
          <p:cNvPr id="33" name="TextBox 32"/>
          <p:cNvSpPr txBox="1"/>
          <p:nvPr/>
        </p:nvSpPr>
        <p:spPr>
          <a:xfrm>
            <a:off x="1439639" y="2162639"/>
            <a:ext cx="990600" cy="868253"/>
          </a:xfrm>
          <a:prstGeom prst="rect">
            <a:avLst/>
          </a:prstGeom>
          <a:noFill/>
        </p:spPr>
        <p:txBody>
          <a:bodyPr wrap="square" lIns="82627" tIns="41313" rIns="82627" bIns="41313" rtlCol="0">
            <a:spAutoFit/>
          </a:bodyPr>
          <a:lstStyle/>
          <a:p>
            <a:pPr algn="ctr"/>
            <a:r>
              <a:rPr lang="en-US" sz="2200" b="1">
                <a:solidFill>
                  <a:schemeClr val="bg1"/>
                </a:solidFill>
                <a:latin typeface="Arial-Rounded" pitchFamily="34" charset="0"/>
                <a:ea typeface="Arial-Rounded" pitchFamily="34" charset="0"/>
                <a:cs typeface="Arial-Rounded" pitchFamily="34" charset="0"/>
              </a:rPr>
              <a:t>Bài</a:t>
            </a:r>
          </a:p>
          <a:p>
            <a:pPr algn="ctr"/>
            <a:r>
              <a:rPr lang="en-US" sz="2900" b="1">
                <a:solidFill>
                  <a:schemeClr val="bg1"/>
                </a:solidFill>
                <a:latin typeface="Arial Rounded MT Bold" pitchFamily="34" charset="0"/>
                <a:ea typeface="Arial-Rounded" pitchFamily="34" charset="0"/>
                <a:cs typeface="Times New Roman" pitchFamily="18" charset="0"/>
              </a:rPr>
              <a:t>2</a:t>
            </a:r>
          </a:p>
        </p:txBody>
      </p:sp>
      <p:sp>
        <p:nvSpPr>
          <p:cNvPr id="24" name="TextBox 23"/>
          <p:cNvSpPr txBox="1"/>
          <p:nvPr/>
        </p:nvSpPr>
        <p:spPr>
          <a:xfrm>
            <a:off x="2008094" y="2289090"/>
            <a:ext cx="5121462" cy="579712"/>
          </a:xfrm>
          <a:prstGeom prst="rect">
            <a:avLst/>
          </a:prstGeom>
          <a:noFill/>
        </p:spPr>
        <p:txBody>
          <a:bodyPr wrap="square" lIns="82627" tIns="41313" rIns="82627" bIns="41313" rtlCol="0">
            <a:spAutoFit/>
          </a:bodyPr>
          <a:lstStyle/>
          <a:p>
            <a:pPr algn="ctr"/>
            <a:r>
              <a:rPr lang="en-US" sz="3200" b="1" dirty="0" smtClean="0">
                <a:solidFill>
                  <a:srgbClr val="A71FB1"/>
                </a:solidFill>
                <a:latin typeface="Arial-Rounded" pitchFamily="34" charset="0"/>
                <a:ea typeface="Arial-Rounded" pitchFamily="34" charset="0"/>
                <a:cs typeface="Arial-Rounded" pitchFamily="34" charset="0"/>
              </a:rPr>
              <a:t>     LÍNH </a:t>
            </a:r>
            <a:r>
              <a:rPr lang="en-US" sz="3200" b="1" dirty="0">
                <a:solidFill>
                  <a:srgbClr val="A71FB1"/>
                </a:solidFill>
                <a:latin typeface="Arial-Rounded" pitchFamily="34" charset="0"/>
                <a:ea typeface="Arial-Rounded" pitchFamily="34" charset="0"/>
                <a:cs typeface="Arial-Rounded" pitchFamily="34" charset="0"/>
              </a:rPr>
              <a:t>CỨU </a:t>
            </a:r>
            <a:r>
              <a:rPr lang="en-US" sz="3200" b="1" dirty="0" smtClean="0">
                <a:solidFill>
                  <a:srgbClr val="A71FB1"/>
                </a:solidFill>
                <a:latin typeface="Arial-Rounded" pitchFamily="34" charset="0"/>
                <a:ea typeface="Arial-Rounded" pitchFamily="34" charset="0"/>
                <a:cs typeface="Arial-Rounded" pitchFamily="34" charset="0"/>
              </a:rPr>
              <a:t>HOẢ (</a:t>
            </a:r>
            <a:r>
              <a:rPr lang="en-US" sz="3200" b="1" dirty="0" err="1" smtClean="0">
                <a:solidFill>
                  <a:srgbClr val="A71FB1"/>
                </a:solidFill>
                <a:latin typeface="Arial-Rounded" pitchFamily="34" charset="0"/>
                <a:ea typeface="Arial-Rounded" pitchFamily="34" charset="0"/>
                <a:cs typeface="Arial-Rounded" pitchFamily="34" charset="0"/>
              </a:rPr>
              <a:t>tiết</a:t>
            </a:r>
            <a:r>
              <a:rPr lang="en-US" sz="3200" b="1" dirty="0" smtClean="0">
                <a:solidFill>
                  <a:srgbClr val="A71FB1"/>
                </a:solidFill>
                <a:latin typeface="Arial-Rounded" pitchFamily="34" charset="0"/>
                <a:ea typeface="Arial-Rounded" pitchFamily="34" charset="0"/>
                <a:cs typeface="Arial-Rounded" pitchFamily="34" charset="0"/>
              </a:rPr>
              <a:t> 3)</a:t>
            </a:r>
            <a:endParaRPr lang="en-US" sz="3200" b="1" dirty="0">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3"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1" y="178394"/>
            <a:ext cx="1341529" cy="1006721"/>
          </a:xfrm>
          <a:prstGeom prst="rect">
            <a:avLst/>
          </a:prstGeom>
          <a:noFill/>
        </p:spPr>
        <p:txBody>
          <a:bodyPr wrap="square" lIns="82593" tIns="41298" rIns="82593" bIns="41298" rtlCol="0">
            <a:spAutoFit/>
          </a:bodyPr>
          <a:lstStyle/>
          <a:p>
            <a:pPr algn="ctr"/>
            <a:r>
              <a:rPr lang="en-US" sz="6000" b="1">
                <a:solidFill>
                  <a:srgbClr val="7030A0"/>
                </a:solidFill>
                <a:latin typeface="Arial Rounded MT Bold" pitchFamily="34" charset="0"/>
                <a:ea typeface="Arial-Rounded" pitchFamily="34" charset="0"/>
                <a:cs typeface="Times New Roman" pitchFamily="18" charset="0"/>
              </a:rPr>
              <a:t>8</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4581"/>
          <a:stretch/>
        </p:blipFill>
        <p:spPr>
          <a:xfrm>
            <a:off x="3733800" y="3142273"/>
            <a:ext cx="1312074" cy="1716905"/>
          </a:xfrm>
          <a:prstGeom prst="rect">
            <a:avLst/>
          </a:prstGeom>
        </p:spPr>
      </p:pic>
    </p:spTree>
    <p:extLst>
      <p:ext uri="{BB962C8B-B14F-4D97-AF65-F5344CB8AC3E}">
        <p14:creationId xmlns:p14="http://schemas.microsoft.com/office/powerpoint/2010/main" val="4085150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285750"/>
            <a:ext cx="609600" cy="609600"/>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375046"/>
            <a:ext cx="8496300" cy="477042"/>
          </a:xfrm>
          <a:prstGeom prst="rect">
            <a:avLst/>
          </a:prstGeom>
          <a:noFill/>
        </p:spPr>
        <p:txBody>
          <a:bodyPr wrap="square" lIns="91428" tIns="45714" rIns="91428" bIns="4571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19" name="Rectangle 18"/>
          <p:cNvSpPr/>
          <p:nvPr/>
        </p:nvSpPr>
        <p:spPr>
          <a:xfrm>
            <a:off x="228600" y="1109972"/>
            <a:ext cx="8305800" cy="147771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63830" y="2833002"/>
            <a:ext cx="8686800" cy="1077085"/>
          </a:xfrm>
          <a:prstGeom prst="rect">
            <a:avLst/>
          </a:prstGeom>
          <a:noFill/>
        </p:spPr>
        <p:txBody>
          <a:bodyPr wrap="square" lIns="91305" tIns="45654" rIns="91305" bIns="45654" rtlCol="0">
            <a:spAutoFit/>
          </a:bodyPr>
          <a:lstStyle/>
          <a:p>
            <a:pPr algn="just"/>
            <a:r>
              <a:rPr lang="en-US" sz="3200" b="1" dirty="0" smtClean="0">
                <a:latin typeface="Arial" pitchFamily="34" charset="0"/>
                <a:ea typeface="Arial-Rounded" pitchFamily="34" charset="0"/>
                <a:cs typeface="Arial" pitchFamily="34" charset="0"/>
              </a:rPr>
              <a:t>a. </a:t>
            </a:r>
            <a:r>
              <a:rPr lang="en-US" sz="3200" b="1" dirty="0" err="1" smtClean="0">
                <a:latin typeface="Arial" pitchFamily="34" charset="0"/>
                <a:ea typeface="Arial-Rounded" pitchFamily="34" charset="0"/>
                <a:cs typeface="Arial" pitchFamily="34" charset="0"/>
              </a:rPr>
              <a:t>Giống</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như</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xe</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cứu</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hoả</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xe</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cứu</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thương</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cũng</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có</a:t>
            </a:r>
            <a:r>
              <a:rPr lang="en-US" sz="3200" b="1" dirty="0" smtClean="0">
                <a:latin typeface="Arial" pitchFamily="34" charset="0"/>
                <a:ea typeface="Arial-Rounded" pitchFamily="34" charset="0"/>
                <a:cs typeface="Arial" pitchFamily="34" charset="0"/>
              </a:rPr>
              <a:t> (……………...).</a:t>
            </a:r>
            <a:endParaRPr lang="en-US" sz="3200" b="1" dirty="0">
              <a:latin typeface="Arial" pitchFamily="34" charset="0"/>
              <a:ea typeface="Arial-Rounded" pitchFamily="34" charset="0"/>
              <a:cs typeface="Arial" pitchFamily="34" charset="0"/>
            </a:endParaRPr>
          </a:p>
        </p:txBody>
      </p:sp>
      <p:sp>
        <p:nvSpPr>
          <p:cNvPr id="21" name="TextBox 20"/>
          <p:cNvSpPr txBox="1"/>
          <p:nvPr/>
        </p:nvSpPr>
        <p:spPr>
          <a:xfrm>
            <a:off x="152400" y="3933065"/>
            <a:ext cx="8686800" cy="1077085"/>
          </a:xfrm>
          <a:prstGeom prst="rect">
            <a:avLst/>
          </a:prstGeom>
          <a:noFill/>
        </p:spPr>
        <p:txBody>
          <a:bodyPr wrap="square" lIns="91305" tIns="45654" rIns="91305" bIns="45654" rtlCol="0">
            <a:spAutoFit/>
          </a:bodyPr>
          <a:lstStyle/>
          <a:p>
            <a:pPr algn="just"/>
            <a:r>
              <a:rPr lang="en-US" sz="3200" b="1" dirty="0" smtClean="0">
                <a:latin typeface="Arial" pitchFamily="34" charset="0"/>
                <a:ea typeface="Arial-Rounded" pitchFamily="34" charset="0"/>
                <a:cs typeface="Arial" pitchFamily="34" charset="0"/>
              </a:rPr>
              <a:t>b. </a:t>
            </a:r>
            <a:r>
              <a:rPr lang="en-US" sz="3200" b="1" dirty="0" err="1" smtClean="0">
                <a:latin typeface="Arial" pitchFamily="34" charset="0"/>
                <a:ea typeface="Arial-Rounded" pitchFamily="34" charset="0"/>
                <a:cs typeface="Arial" pitchFamily="34" charset="0"/>
              </a:rPr>
              <a:t>Chúng</a:t>
            </a:r>
            <a:r>
              <a:rPr lang="en-US" sz="3200" b="1" dirty="0" smtClean="0">
                <a:latin typeface="Arial" pitchFamily="34" charset="0"/>
                <a:ea typeface="Arial-Rounded" pitchFamily="34" charset="0"/>
                <a:cs typeface="Arial" pitchFamily="34" charset="0"/>
              </a:rPr>
              <a:t> ta </a:t>
            </a:r>
            <a:r>
              <a:rPr lang="en-US" sz="3200" b="1" dirty="0" err="1" smtClean="0">
                <a:latin typeface="Arial" pitchFamily="34" charset="0"/>
                <a:ea typeface="Arial-Rounded" pitchFamily="34" charset="0"/>
                <a:cs typeface="Arial" pitchFamily="34" charset="0"/>
              </a:rPr>
              <a:t>cần</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bảo</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vệ</a:t>
            </a:r>
            <a:r>
              <a:rPr lang="en-US" sz="3200" b="1" dirty="0" smtClean="0">
                <a:latin typeface="Arial" pitchFamily="34" charset="0"/>
                <a:ea typeface="Arial-Rounded" pitchFamily="34" charset="0"/>
                <a:cs typeface="Arial" pitchFamily="34" charset="0"/>
              </a:rPr>
              <a:t> (.….…..) </a:t>
            </a:r>
            <a:r>
              <a:rPr lang="en-US" sz="3200" b="1" dirty="0" err="1" smtClean="0">
                <a:latin typeface="Arial" pitchFamily="34" charset="0"/>
                <a:ea typeface="Arial-Rounded" pitchFamily="34" charset="0"/>
                <a:cs typeface="Arial" pitchFamily="34" charset="0"/>
              </a:rPr>
              <a:t>của</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nhà</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trường</a:t>
            </a:r>
            <a:r>
              <a:rPr lang="en-US" sz="3200" b="1" dirty="0" smtClean="0">
                <a:latin typeface="Arial" pitchFamily="34" charset="0"/>
                <a:ea typeface="Arial-Rounded" pitchFamily="34" charset="0"/>
                <a:cs typeface="Arial" pitchFamily="34" charset="0"/>
              </a:rPr>
              <a:t>.</a:t>
            </a:r>
            <a:endParaRPr lang="en-US" sz="3200" b="1" dirty="0">
              <a:latin typeface="Arial" pitchFamily="34" charset="0"/>
              <a:ea typeface="Arial-Rounded" pitchFamily="34" charset="0"/>
              <a:cs typeface="Arial" pitchFamily="34" charset="0"/>
            </a:endParaRPr>
          </a:p>
        </p:txBody>
      </p:sp>
      <p:sp>
        <p:nvSpPr>
          <p:cNvPr id="22" name="TextBox 21"/>
          <p:cNvSpPr txBox="1"/>
          <p:nvPr/>
        </p:nvSpPr>
        <p:spPr>
          <a:xfrm>
            <a:off x="545459" y="1168847"/>
            <a:ext cx="2521591" cy="584763"/>
          </a:xfrm>
          <a:prstGeom prst="rect">
            <a:avLst/>
          </a:prstGeom>
          <a:solidFill>
            <a:schemeClr val="bg1"/>
          </a:solidFill>
        </p:spPr>
        <p:txBody>
          <a:bodyPr wrap="square" lIns="91428" tIns="45714" rIns="91428" bIns="45714" rtlCol="0">
            <a:spAutoFit/>
          </a:bodyPr>
          <a:lstStyle/>
          <a:p>
            <a:pPr algn="ctr"/>
            <a:r>
              <a:rPr lang="en-US" sz="3200" b="1" smtClean="0">
                <a:solidFill>
                  <a:srgbClr val="FF0000"/>
                </a:solidFill>
                <a:latin typeface="Arial" pitchFamily="34" charset="0"/>
                <a:ea typeface="Arial-Rounded" pitchFamily="34" charset="0"/>
                <a:cs typeface="Arial" pitchFamily="34" charset="0"/>
              </a:rPr>
              <a:t>sẵn sàng</a:t>
            </a:r>
            <a:endParaRPr lang="en-US" sz="3200" b="1">
              <a:solidFill>
                <a:srgbClr val="FF0000"/>
              </a:solidFill>
              <a:latin typeface="Arial" pitchFamily="34" charset="0"/>
              <a:ea typeface="Arial-Rounded" pitchFamily="34" charset="0"/>
              <a:cs typeface="Arial" pitchFamily="34" charset="0"/>
            </a:endParaRPr>
          </a:p>
        </p:txBody>
      </p:sp>
      <p:sp>
        <p:nvSpPr>
          <p:cNvPr id="23" name="TextBox 22"/>
          <p:cNvSpPr txBox="1"/>
          <p:nvPr/>
        </p:nvSpPr>
        <p:spPr>
          <a:xfrm>
            <a:off x="4289172" y="1965735"/>
            <a:ext cx="2699255" cy="584763"/>
          </a:xfrm>
          <a:prstGeom prst="rect">
            <a:avLst/>
          </a:prstGeom>
          <a:solidFill>
            <a:schemeClr val="bg1"/>
          </a:solidFill>
          <a:ln>
            <a:noFill/>
          </a:ln>
        </p:spPr>
        <p:txBody>
          <a:bodyPr wrap="square" lIns="91428" tIns="45714" rIns="91428" bIns="45714" rtlCol="0">
            <a:spAutoFit/>
          </a:bodyPr>
          <a:lstStyle/>
          <a:p>
            <a:pPr algn="ctr"/>
            <a:r>
              <a:rPr lang="en-US" sz="3200" b="1" dirty="0" err="1" smtClean="0">
                <a:solidFill>
                  <a:srgbClr val="FF0000"/>
                </a:solidFill>
                <a:latin typeface="Arial" pitchFamily="34" charset="0"/>
                <a:ea typeface="Arial-Rounded" pitchFamily="34" charset="0"/>
                <a:cs typeface="Arial" pitchFamily="34" charset="0"/>
              </a:rPr>
              <a:t>đèn</a:t>
            </a:r>
            <a:r>
              <a:rPr lang="en-US" sz="3200" b="1" dirty="0" smtClean="0">
                <a:solidFill>
                  <a:srgbClr val="FF0000"/>
                </a:solidFill>
                <a:latin typeface="Arial" pitchFamily="34" charset="0"/>
                <a:ea typeface="Arial-Rounded" pitchFamily="34" charset="0"/>
                <a:cs typeface="Arial" pitchFamily="34" charset="0"/>
              </a:rPr>
              <a:t> </a:t>
            </a:r>
            <a:r>
              <a:rPr lang="en-US" sz="3200" b="1" dirty="0" err="1" smtClean="0">
                <a:solidFill>
                  <a:srgbClr val="FF0000"/>
                </a:solidFill>
                <a:latin typeface="Arial" pitchFamily="34" charset="0"/>
                <a:ea typeface="Arial-Rounded" pitchFamily="34" charset="0"/>
                <a:cs typeface="Arial" pitchFamily="34" charset="0"/>
              </a:rPr>
              <a:t>báo</a:t>
            </a:r>
            <a:r>
              <a:rPr lang="en-US" sz="3200" b="1" dirty="0" smtClean="0">
                <a:solidFill>
                  <a:srgbClr val="FF0000"/>
                </a:solidFill>
                <a:latin typeface="Arial" pitchFamily="34" charset="0"/>
                <a:ea typeface="Arial-Rounded" pitchFamily="34" charset="0"/>
                <a:cs typeface="Arial" pitchFamily="34" charset="0"/>
              </a:rPr>
              <a:t> </a:t>
            </a:r>
            <a:r>
              <a:rPr lang="en-US" sz="3200" b="1" dirty="0" err="1" smtClean="0">
                <a:solidFill>
                  <a:srgbClr val="FF0000"/>
                </a:solidFill>
                <a:latin typeface="Arial" pitchFamily="34" charset="0"/>
                <a:ea typeface="Arial-Rounded" pitchFamily="34" charset="0"/>
                <a:cs typeface="Arial" pitchFamily="34" charset="0"/>
              </a:rPr>
              <a:t>hiệu</a:t>
            </a:r>
            <a:endParaRPr lang="en-US" sz="3200" b="1" dirty="0">
              <a:solidFill>
                <a:srgbClr val="FF0000"/>
              </a:solidFill>
              <a:latin typeface="Arial" pitchFamily="34" charset="0"/>
              <a:ea typeface="Arial-Rounded" pitchFamily="34" charset="0"/>
              <a:cs typeface="Arial" pitchFamily="34" charset="0"/>
            </a:endParaRPr>
          </a:p>
        </p:txBody>
      </p:sp>
      <p:sp>
        <p:nvSpPr>
          <p:cNvPr id="24" name="TextBox 23"/>
          <p:cNvSpPr txBox="1"/>
          <p:nvPr/>
        </p:nvSpPr>
        <p:spPr>
          <a:xfrm>
            <a:off x="5638800" y="1168846"/>
            <a:ext cx="2840354" cy="584763"/>
          </a:xfrm>
          <a:prstGeom prst="rect">
            <a:avLst/>
          </a:prstGeom>
          <a:solidFill>
            <a:schemeClr val="bg1"/>
          </a:solidFill>
        </p:spPr>
        <p:txBody>
          <a:bodyPr wrap="square" lIns="91428" tIns="45714" rIns="91428" bIns="45714" rtlCol="0">
            <a:spAutoFit/>
          </a:bodyPr>
          <a:lstStyle/>
          <a:p>
            <a:pPr algn="ctr"/>
            <a:r>
              <a:rPr lang="en-US" sz="3200" b="1" smtClean="0">
                <a:solidFill>
                  <a:srgbClr val="FF0000"/>
                </a:solidFill>
                <a:latin typeface="Arial" pitchFamily="34" charset="0"/>
                <a:ea typeface="Arial-Rounded" pitchFamily="34" charset="0"/>
                <a:cs typeface="Arial" pitchFamily="34" charset="0"/>
              </a:rPr>
              <a:t>chuyên dụng</a:t>
            </a:r>
            <a:endParaRPr lang="en-US" sz="3200" b="1">
              <a:solidFill>
                <a:srgbClr val="FF0000"/>
              </a:solidFill>
              <a:latin typeface="Arial" pitchFamily="34" charset="0"/>
              <a:ea typeface="Arial-Rounded" pitchFamily="34" charset="0"/>
              <a:cs typeface="Arial" pitchFamily="34" charset="0"/>
            </a:endParaRPr>
          </a:p>
        </p:txBody>
      </p:sp>
      <p:sp>
        <p:nvSpPr>
          <p:cNvPr id="25" name="TextBox 24"/>
          <p:cNvSpPr txBox="1"/>
          <p:nvPr/>
        </p:nvSpPr>
        <p:spPr>
          <a:xfrm>
            <a:off x="1997345" y="1986987"/>
            <a:ext cx="1660255" cy="584763"/>
          </a:xfrm>
          <a:prstGeom prst="rect">
            <a:avLst/>
          </a:prstGeom>
          <a:solidFill>
            <a:schemeClr val="bg1"/>
          </a:solidFill>
          <a:ln>
            <a:noFill/>
          </a:ln>
        </p:spPr>
        <p:txBody>
          <a:bodyPr wrap="square" lIns="91428" tIns="45714" rIns="91428" bIns="45714" rtlCol="0">
            <a:spAutoFit/>
          </a:bodyPr>
          <a:lstStyle/>
          <a:p>
            <a:pPr algn="ctr"/>
            <a:r>
              <a:rPr lang="en-US" sz="3200" b="1" dirty="0" err="1" smtClean="0">
                <a:solidFill>
                  <a:srgbClr val="FF0000"/>
                </a:solidFill>
                <a:latin typeface="Arial" pitchFamily="34" charset="0"/>
                <a:ea typeface="Arial-Rounded" pitchFamily="34" charset="0"/>
                <a:cs typeface="Arial" pitchFamily="34" charset="0"/>
              </a:rPr>
              <a:t>tài</a:t>
            </a:r>
            <a:r>
              <a:rPr lang="en-US" sz="3200" b="1" dirty="0" smtClean="0">
                <a:solidFill>
                  <a:srgbClr val="FF0000"/>
                </a:solidFill>
                <a:latin typeface="Arial" pitchFamily="34" charset="0"/>
                <a:ea typeface="Arial-Rounded" pitchFamily="34" charset="0"/>
                <a:cs typeface="Arial" pitchFamily="34" charset="0"/>
              </a:rPr>
              <a:t> </a:t>
            </a:r>
            <a:r>
              <a:rPr lang="en-US" sz="3200" b="1" dirty="0" err="1" smtClean="0">
                <a:solidFill>
                  <a:srgbClr val="FF0000"/>
                </a:solidFill>
                <a:latin typeface="Arial" pitchFamily="34" charset="0"/>
                <a:ea typeface="Arial-Rounded" pitchFamily="34" charset="0"/>
                <a:cs typeface="Arial" pitchFamily="34" charset="0"/>
              </a:rPr>
              <a:t>sản</a:t>
            </a:r>
            <a:endParaRPr lang="en-US" sz="3200" b="1" dirty="0">
              <a:solidFill>
                <a:srgbClr val="FF0000"/>
              </a:solidFill>
              <a:latin typeface="Arial" pitchFamily="34" charset="0"/>
              <a:ea typeface="Arial-Rounded" pitchFamily="34" charset="0"/>
              <a:cs typeface="Arial" pitchFamily="34" charset="0"/>
            </a:endParaRPr>
          </a:p>
        </p:txBody>
      </p:sp>
      <p:sp>
        <p:nvSpPr>
          <p:cNvPr id="26" name="TextBox 25"/>
          <p:cNvSpPr txBox="1"/>
          <p:nvPr/>
        </p:nvSpPr>
        <p:spPr>
          <a:xfrm>
            <a:off x="3124200" y="1168847"/>
            <a:ext cx="2286000" cy="584763"/>
          </a:xfrm>
          <a:prstGeom prst="rect">
            <a:avLst/>
          </a:prstGeom>
          <a:solidFill>
            <a:schemeClr val="bg1"/>
          </a:solidFill>
        </p:spPr>
        <p:txBody>
          <a:bodyPr wrap="square" lIns="91428" tIns="45714" rIns="91428" bIns="45714" rtlCol="0">
            <a:spAutoFit/>
          </a:bodyPr>
          <a:lstStyle/>
          <a:p>
            <a:pPr algn="ctr"/>
            <a:r>
              <a:rPr lang="en-US" sz="3200" b="1" smtClean="0">
                <a:solidFill>
                  <a:srgbClr val="FF0000"/>
                </a:solidFill>
                <a:latin typeface="Arial" pitchFamily="34" charset="0"/>
                <a:ea typeface="Arial-Rounded" pitchFamily="34" charset="0"/>
                <a:cs typeface="Arial" pitchFamily="34" charset="0"/>
              </a:rPr>
              <a:t>tính mạng</a:t>
            </a:r>
            <a:endParaRPr lang="en-US" sz="3200" b="1">
              <a:solidFill>
                <a:srgbClr val="FF000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6.36392E-7 L 0.35747 0.38307 " pathEditMode="relative" rAng="0" ptsTypes="AA">
                                      <p:cBhvr>
                                        <p:cTn id="6" dur="2000" fill="hold"/>
                                        <p:tgtEl>
                                          <p:spTgt spid="25"/>
                                        </p:tgtEl>
                                        <p:attrNameLst>
                                          <p:attrName>ppt_x</p:attrName>
                                          <p:attrName>ppt_y</p:attrName>
                                        </p:attrNameLst>
                                      </p:cBhvr>
                                      <p:rCtr x="17865" y="19154"/>
                                    </p:animMotion>
                                  </p:childTnLst>
                                  <p:subTnLst>
                                    <p:audio>
                                      <p:cMediaNode vol="100000">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22"/>
                                        </p:tgtEl>
                                        <p:attrNameLst>
                                          <p:attrName>r</p:attrName>
                                        </p:attrNameLst>
                                      </p:cBhvr>
                                    </p:animRot>
                                    <p:animRot by="-240000">
                                      <p:cBhvr>
                                        <p:cTn id="12" dur="200" fill="hold">
                                          <p:stCondLst>
                                            <p:cond delay="200"/>
                                          </p:stCondLst>
                                        </p:cTn>
                                        <p:tgtEl>
                                          <p:spTgt spid="22"/>
                                        </p:tgtEl>
                                        <p:attrNameLst>
                                          <p:attrName>r</p:attrName>
                                        </p:attrNameLst>
                                      </p:cBhvr>
                                    </p:animRot>
                                    <p:animRot by="240000">
                                      <p:cBhvr>
                                        <p:cTn id="13" dur="200" fill="hold">
                                          <p:stCondLst>
                                            <p:cond delay="400"/>
                                          </p:stCondLst>
                                        </p:cTn>
                                        <p:tgtEl>
                                          <p:spTgt spid="22"/>
                                        </p:tgtEl>
                                        <p:attrNameLst>
                                          <p:attrName>r</p:attrName>
                                        </p:attrNameLst>
                                      </p:cBhvr>
                                    </p:animRot>
                                    <p:animRot by="-240000">
                                      <p:cBhvr>
                                        <p:cTn id="14" dur="200" fill="hold">
                                          <p:stCondLst>
                                            <p:cond delay="600"/>
                                          </p:stCondLst>
                                        </p:cTn>
                                        <p:tgtEl>
                                          <p:spTgt spid="22"/>
                                        </p:tgtEl>
                                        <p:attrNameLst>
                                          <p:attrName>r</p:attrName>
                                        </p:attrNameLst>
                                      </p:cBhvr>
                                    </p:animRot>
                                    <p:animRot by="120000">
                                      <p:cBhvr>
                                        <p:cTn id="15" dur="200" fill="hold">
                                          <p:stCondLst>
                                            <p:cond delay="800"/>
                                          </p:stCondLst>
                                        </p:cTn>
                                        <p:tgtEl>
                                          <p:spTgt spid="22"/>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3.33333E-6 4.35589E-6 L -0.26667 0.25393 " pathEditMode="relative" rAng="0" ptsTypes="AA">
                                      <p:cBhvr>
                                        <p:cTn id="20" dur="2000" fill="hold"/>
                                        <p:tgtEl>
                                          <p:spTgt spid="23"/>
                                        </p:tgtEl>
                                        <p:attrNameLst>
                                          <p:attrName>ppt_x</p:attrName>
                                          <p:attrName>ppt_y</p:attrName>
                                        </p:attrNameLst>
                                      </p:cBhvr>
                                      <p:rCtr x="-13333" y="12697"/>
                                    </p:animMotion>
                                  </p:childTnLst>
                                  <p:subTnLst>
                                    <p:audio>
                                      <p:cMediaNode vol="100000">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21" restart="whenNotActive" fill="hold" evtFilter="cancelBubble" nodeType="interactiveSeq">
                <p:stCondLst>
                  <p:cond evt="onClick" delay="0">
                    <p:tgtEl>
                      <p:spTgt spid="24"/>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grpId="0" nodeType="clickEffect">
                                  <p:stCondLst>
                                    <p:cond delay="0"/>
                                  </p:stCondLst>
                                  <p:childTnLs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26"/>
                                        </p:tgtEl>
                                        <p:attrNameLst>
                                          <p:attrName>r</p:attrName>
                                        </p:attrNameLst>
                                      </p:cBhvr>
                                    </p:animRot>
                                    <p:animRot by="-240000">
                                      <p:cBhvr>
                                        <p:cTn id="35" dur="200" fill="hold">
                                          <p:stCondLst>
                                            <p:cond delay="200"/>
                                          </p:stCondLst>
                                        </p:cTn>
                                        <p:tgtEl>
                                          <p:spTgt spid="26"/>
                                        </p:tgtEl>
                                        <p:attrNameLst>
                                          <p:attrName>r</p:attrName>
                                        </p:attrNameLst>
                                      </p:cBhvr>
                                    </p:animRot>
                                    <p:animRot by="240000">
                                      <p:cBhvr>
                                        <p:cTn id="36" dur="200" fill="hold">
                                          <p:stCondLst>
                                            <p:cond delay="400"/>
                                          </p:stCondLst>
                                        </p:cTn>
                                        <p:tgtEl>
                                          <p:spTgt spid="26"/>
                                        </p:tgtEl>
                                        <p:attrNameLst>
                                          <p:attrName>r</p:attrName>
                                        </p:attrNameLst>
                                      </p:cBhvr>
                                    </p:animRot>
                                    <p:animRot by="-240000">
                                      <p:cBhvr>
                                        <p:cTn id="37" dur="200" fill="hold">
                                          <p:stCondLst>
                                            <p:cond delay="600"/>
                                          </p:stCondLst>
                                        </p:cTn>
                                        <p:tgtEl>
                                          <p:spTgt spid="26"/>
                                        </p:tgtEl>
                                        <p:attrNameLst>
                                          <p:attrName>r</p:attrName>
                                        </p:attrNameLst>
                                      </p:cBhvr>
                                    </p:animRot>
                                    <p:animRot by="120000">
                                      <p:cBhvr>
                                        <p:cTn id="38" dur="200" fill="hold">
                                          <p:stCondLst>
                                            <p:cond delay="800"/>
                                          </p:stCondLst>
                                        </p:cTn>
                                        <p:tgtEl>
                                          <p:spTgt spid="26"/>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6"/>
                  </p:tgtEl>
                </p:cond>
              </p:nextCondLst>
            </p:seq>
          </p:childTnLst>
        </p:cTn>
      </p:par>
    </p:tnLst>
    <p:bldLst>
      <p:bldP spid="22" grpId="0" animBg="1"/>
      <p:bldP spid="23"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725" t="21230" r="56606" b="26587"/>
          <a:stretch/>
        </p:blipFill>
        <p:spPr bwMode="auto">
          <a:xfrm>
            <a:off x="3048000" y="2065856"/>
            <a:ext cx="2819400" cy="288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6310" y="1139001"/>
            <a:ext cx="8305800" cy="623578"/>
          </a:xfrm>
          <a:prstGeom prst="rect">
            <a:avLst/>
          </a:prstGeom>
          <a:noFill/>
          <a:ln>
            <a:solidFill>
              <a:srgbClr val="E824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chemeClr val="tx1"/>
                </a:solidFill>
                <a:latin typeface="Arial" pitchFamily="34" charset="0"/>
                <a:cs typeface="Arial" pitchFamily="34" charset="0"/>
              </a:rPr>
              <a:t>dũng cảm 	lính cứu hoả	       nhanh nhẹn	  khoẻ mạnh</a:t>
            </a:r>
            <a:endParaRPr lang="en-US" sz="24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82637" tIns="41319" rIns="82637" bIns="41319"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82637" tIns="41319" rIns="82637" bIns="41319" rtlCol="0" anchor="ctr"/>
          <a:lstStyle/>
          <a:p>
            <a:pPr algn="ctr"/>
            <a:endParaRPr lang="en-US"/>
          </a:p>
        </p:txBody>
      </p:sp>
      <p:grpSp>
        <p:nvGrpSpPr>
          <p:cNvPr id="2" name="Group 1"/>
          <p:cNvGrpSpPr/>
          <p:nvPr/>
        </p:nvGrpSpPr>
        <p:grpSpPr>
          <a:xfrm>
            <a:off x="2400656" y="2152117"/>
            <a:ext cx="560034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6" y="2109522"/>
            <a:ext cx="992331"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1" y="178394"/>
            <a:ext cx="1341529" cy="1006752"/>
          </a:xfrm>
          <a:prstGeom prst="rect">
            <a:avLst/>
          </a:prstGeom>
          <a:noFill/>
        </p:spPr>
        <p:txBody>
          <a:bodyPr wrap="square" lIns="82627" tIns="41313" rIns="82627" bIns="41313" rtlCol="0">
            <a:spAutoFit/>
          </a:bodyPr>
          <a:lstStyle/>
          <a:p>
            <a:pPr algn="ctr"/>
            <a:r>
              <a:rPr lang="en-US" sz="60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1" y="461345"/>
            <a:ext cx="7304442" cy="760541"/>
          </a:xfrm>
          <a:prstGeom prst="rect">
            <a:avLst/>
          </a:prstGeom>
          <a:noFill/>
        </p:spPr>
        <p:txBody>
          <a:bodyPr wrap="square" lIns="82627" tIns="41313" rIns="82627" bIns="41313" rtlCol="0">
            <a:spAutoFit/>
          </a:bodyPr>
          <a:lstStyle/>
          <a:p>
            <a:pPr algn="ctr"/>
            <a:r>
              <a:rPr lang="en-US" sz="4400" b="1">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sp>
        <p:nvSpPr>
          <p:cNvPr id="33" name="TextBox 32"/>
          <p:cNvSpPr txBox="1"/>
          <p:nvPr/>
        </p:nvSpPr>
        <p:spPr>
          <a:xfrm>
            <a:off x="1439639" y="2162639"/>
            <a:ext cx="990600" cy="868253"/>
          </a:xfrm>
          <a:prstGeom prst="rect">
            <a:avLst/>
          </a:prstGeom>
          <a:noFill/>
        </p:spPr>
        <p:txBody>
          <a:bodyPr wrap="square" lIns="82627" tIns="41313" rIns="82627" bIns="41313" rtlCol="0">
            <a:spAutoFit/>
          </a:bodyPr>
          <a:lstStyle/>
          <a:p>
            <a:pPr algn="ctr"/>
            <a:r>
              <a:rPr lang="en-US" sz="2200" b="1">
                <a:solidFill>
                  <a:schemeClr val="bg1"/>
                </a:solidFill>
                <a:latin typeface="Arial-Rounded" pitchFamily="34" charset="0"/>
                <a:ea typeface="Arial-Rounded" pitchFamily="34" charset="0"/>
                <a:cs typeface="Arial-Rounded" pitchFamily="34" charset="0"/>
              </a:rPr>
              <a:t>Bài</a:t>
            </a:r>
          </a:p>
          <a:p>
            <a:pPr algn="ctr"/>
            <a:r>
              <a:rPr lang="en-US" sz="2900" b="1">
                <a:solidFill>
                  <a:schemeClr val="bg1"/>
                </a:solidFill>
                <a:latin typeface="Arial Rounded MT Bold" pitchFamily="34" charset="0"/>
                <a:ea typeface="Arial-Rounded" pitchFamily="34" charset="0"/>
                <a:cs typeface="Times New Roman" pitchFamily="18" charset="0"/>
              </a:rPr>
              <a:t>2</a:t>
            </a:r>
          </a:p>
        </p:txBody>
      </p:sp>
      <p:sp>
        <p:nvSpPr>
          <p:cNvPr id="24" name="TextBox 23"/>
          <p:cNvSpPr txBox="1"/>
          <p:nvPr/>
        </p:nvSpPr>
        <p:spPr>
          <a:xfrm>
            <a:off x="2008094" y="2289090"/>
            <a:ext cx="5121462" cy="579712"/>
          </a:xfrm>
          <a:prstGeom prst="rect">
            <a:avLst/>
          </a:prstGeom>
          <a:noFill/>
        </p:spPr>
        <p:txBody>
          <a:bodyPr wrap="square" lIns="82627" tIns="41313" rIns="82627" bIns="41313" rtlCol="0">
            <a:spAutoFit/>
          </a:bodyPr>
          <a:lstStyle/>
          <a:p>
            <a:pPr algn="ctr"/>
            <a:r>
              <a:rPr lang="en-US" sz="3200" b="1" dirty="0" smtClean="0">
                <a:solidFill>
                  <a:srgbClr val="A71FB1"/>
                </a:solidFill>
                <a:latin typeface="Arial-Rounded" pitchFamily="34" charset="0"/>
                <a:ea typeface="Arial-Rounded" pitchFamily="34" charset="0"/>
                <a:cs typeface="Arial-Rounded" pitchFamily="34" charset="0"/>
              </a:rPr>
              <a:t>     LÍNH </a:t>
            </a:r>
            <a:r>
              <a:rPr lang="en-US" sz="3200" b="1" dirty="0">
                <a:solidFill>
                  <a:srgbClr val="A71FB1"/>
                </a:solidFill>
                <a:latin typeface="Arial-Rounded" pitchFamily="34" charset="0"/>
                <a:ea typeface="Arial-Rounded" pitchFamily="34" charset="0"/>
                <a:cs typeface="Arial-Rounded" pitchFamily="34" charset="0"/>
              </a:rPr>
              <a:t>CỨU </a:t>
            </a:r>
            <a:r>
              <a:rPr lang="en-US" sz="3200" b="1" dirty="0" smtClean="0">
                <a:solidFill>
                  <a:srgbClr val="A71FB1"/>
                </a:solidFill>
                <a:latin typeface="Arial-Rounded" pitchFamily="34" charset="0"/>
                <a:ea typeface="Arial-Rounded" pitchFamily="34" charset="0"/>
                <a:cs typeface="Arial-Rounded" pitchFamily="34" charset="0"/>
              </a:rPr>
              <a:t>HOẢ (</a:t>
            </a:r>
            <a:r>
              <a:rPr lang="en-US" sz="3200" b="1" dirty="0" err="1" smtClean="0">
                <a:solidFill>
                  <a:srgbClr val="A71FB1"/>
                </a:solidFill>
                <a:latin typeface="Arial-Rounded" pitchFamily="34" charset="0"/>
                <a:ea typeface="Arial-Rounded" pitchFamily="34" charset="0"/>
                <a:cs typeface="Arial-Rounded" pitchFamily="34" charset="0"/>
              </a:rPr>
              <a:t>tiết</a:t>
            </a:r>
            <a:r>
              <a:rPr lang="en-US" sz="3200" b="1" dirty="0" smtClean="0">
                <a:solidFill>
                  <a:srgbClr val="A71FB1"/>
                </a:solidFill>
                <a:latin typeface="Arial-Rounded" pitchFamily="34" charset="0"/>
                <a:ea typeface="Arial-Rounded" pitchFamily="34" charset="0"/>
                <a:cs typeface="Arial-Rounded" pitchFamily="34" charset="0"/>
              </a:rPr>
              <a:t> 4)</a:t>
            </a:r>
            <a:endParaRPr lang="en-US" sz="3200" b="1" dirty="0">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3"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1" y="178394"/>
            <a:ext cx="1341529" cy="1006721"/>
          </a:xfrm>
          <a:prstGeom prst="rect">
            <a:avLst/>
          </a:prstGeom>
          <a:noFill/>
        </p:spPr>
        <p:txBody>
          <a:bodyPr wrap="square" lIns="82593" tIns="41298" rIns="82593" bIns="41298" rtlCol="0">
            <a:spAutoFit/>
          </a:bodyPr>
          <a:lstStyle/>
          <a:p>
            <a:pPr algn="ctr"/>
            <a:r>
              <a:rPr lang="en-US" sz="6000" b="1">
                <a:solidFill>
                  <a:srgbClr val="7030A0"/>
                </a:solidFill>
                <a:latin typeface="Arial Rounded MT Bold" pitchFamily="34" charset="0"/>
                <a:ea typeface="Arial-Rounded" pitchFamily="34" charset="0"/>
                <a:cs typeface="Times New Roman" pitchFamily="18" charset="0"/>
              </a:rPr>
              <a:t>8</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4581"/>
          <a:stretch/>
        </p:blipFill>
        <p:spPr>
          <a:xfrm>
            <a:off x="3733800" y="3142273"/>
            <a:ext cx="1312074" cy="1716905"/>
          </a:xfrm>
          <a:prstGeom prst="rect">
            <a:avLst/>
          </a:prstGeom>
        </p:spPr>
      </p:pic>
    </p:spTree>
    <p:extLst>
      <p:ext uri="{BB962C8B-B14F-4D97-AF65-F5344CB8AC3E}">
        <p14:creationId xmlns:p14="http://schemas.microsoft.com/office/powerpoint/2010/main" val="3780505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764" y="972355"/>
            <a:ext cx="8873836" cy="37329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55453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	Chuông báo cháy vang lên. Xe cứu hoả bật đèn báo hiệu, rú còi, chạy như bay đến nơi có cháy. Các chú lính cứu hoả dùng vòi phun nước dập tắt đám cháy.</a:t>
            </a:r>
            <a:endParaRPr lang="en-US" sz="3600">
              <a:latin typeface="Arial" pitchFamily="34" charset="0"/>
              <a:ea typeface="Arial-Rounded" pitchFamily="34" charset="0"/>
              <a:cs typeface="Arial" pitchFamily="34" charset="0"/>
            </a:endParaRPr>
          </a:p>
        </p:txBody>
      </p:sp>
      <p:sp>
        <p:nvSpPr>
          <p:cNvPr id="18" name="Right Arrow 17"/>
          <p:cNvSpPr/>
          <p:nvPr/>
        </p:nvSpPr>
        <p:spPr>
          <a:xfrm>
            <a:off x="1348953" y="1632069"/>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843073" y="1927514"/>
            <a:ext cx="2397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63646" y="1945355"/>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738258" y="1683261"/>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768487" y="2664521"/>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5051931" y="2900081"/>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740052" y="3675926"/>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7764" y="199159"/>
            <a:ext cx="609600" cy="609600"/>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19" name="TextBox 18"/>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2674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18"/>
                                        </p:tgtEl>
                                        <p:attrNameLst>
                                          <p:attrName>r</p:attrName>
                                        </p:attrNameLst>
                                      </p:cBhvr>
                                    </p:animRot>
                                    <p:animRot by="-240000">
                                      <p:cBhvr>
                                        <p:cTn id="11" dur="600" fill="hold">
                                          <p:stCondLst>
                                            <p:cond delay="600"/>
                                          </p:stCondLst>
                                        </p:cTn>
                                        <p:tgtEl>
                                          <p:spTgt spid="18"/>
                                        </p:tgtEl>
                                        <p:attrNameLst>
                                          <p:attrName>r</p:attrName>
                                        </p:attrNameLst>
                                      </p:cBhvr>
                                    </p:animRot>
                                    <p:animRot by="240000">
                                      <p:cBhvr>
                                        <p:cTn id="12" dur="600" fill="hold">
                                          <p:stCondLst>
                                            <p:cond delay="1200"/>
                                          </p:stCondLst>
                                        </p:cTn>
                                        <p:tgtEl>
                                          <p:spTgt spid="18"/>
                                        </p:tgtEl>
                                        <p:attrNameLst>
                                          <p:attrName>r</p:attrName>
                                        </p:attrNameLst>
                                      </p:cBhvr>
                                    </p:animRot>
                                    <p:animRot by="-240000">
                                      <p:cBhvr>
                                        <p:cTn id="13" dur="600" fill="hold">
                                          <p:stCondLst>
                                            <p:cond delay="1800"/>
                                          </p:stCondLst>
                                        </p:cTn>
                                        <p:tgtEl>
                                          <p:spTgt spid="18"/>
                                        </p:tgtEl>
                                        <p:attrNameLst>
                                          <p:attrName>r</p:attrName>
                                        </p:attrNameLst>
                                      </p:cBhvr>
                                    </p:animRot>
                                    <p:animRot by="120000">
                                      <p:cBhvr>
                                        <p:cTn id="14" dur="600" fill="hold">
                                          <p:stCondLst>
                                            <p:cond delay="2400"/>
                                          </p:stCondLst>
                                        </p:cTn>
                                        <p:tgtEl>
                                          <p:spTgt spid="18"/>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75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75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75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8" presetClass="emph" presetSubtype="0" fill="hold" grpId="1" nodeType="withEffect">
                                  <p:stCondLst>
                                    <p:cond delay="0"/>
                                  </p:stCondLst>
                                  <p:childTnLst>
                                    <p:animRot by="21600000">
                                      <p:cBhvr>
                                        <p:cTn id="53" dur="2500" fill="hold"/>
                                        <p:tgtEl>
                                          <p:spTgt spid="25"/>
                                        </p:tgtEl>
                                        <p:attrNameLst>
                                          <p:attrName>r</p:attrName>
                                        </p:attrNameLst>
                                      </p:cBhvr>
                                    </p:animRot>
                                  </p:childTnLst>
                                </p:cTn>
                              </p:par>
                              <p:par>
                                <p:cTn id="54" presetID="8" presetClass="emph" presetSubtype="0" fill="hold" grpId="1" nodeType="withEffect">
                                  <p:stCondLst>
                                    <p:cond delay="0"/>
                                  </p:stCondLst>
                                  <p:childTnLst>
                                    <p:animRot by="21600000">
                                      <p:cBhvr>
                                        <p:cTn id="55" dur="2500" fill="hold"/>
                                        <p:tgtEl>
                                          <p:spTgt spid="23"/>
                                        </p:tgtEl>
                                        <p:attrNameLst>
                                          <p:attrName>r</p:attrName>
                                        </p:attrNameLst>
                                      </p:cBhvr>
                                    </p:animRot>
                                  </p:childTnLst>
                                </p:cTn>
                              </p:par>
                              <p:par>
                                <p:cTn id="56" presetID="8" presetClass="emph" presetSubtype="0" fill="hold" grpId="1" nodeType="withEffect">
                                  <p:stCondLst>
                                    <p:cond delay="0"/>
                                  </p:stCondLst>
                                  <p:childTnLst>
                                    <p:animRot by="21600000">
                                      <p:cBhvr>
                                        <p:cTn id="57" dur="25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23" grpId="0" animBg="1"/>
      <p:bldP spid="23" grpId="1" animBg="1"/>
      <p:bldP spid="25" grpId="0" animBg="1"/>
      <p:bldP spid="25" grpId="1" animBg="1"/>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79267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44863" y="3446061"/>
            <a:ext cx="949037" cy="584763"/>
          </a:xfrm>
          <a:prstGeom prst="rect">
            <a:avLst/>
          </a:prstGeom>
          <a:noFill/>
        </p:spPr>
        <p:txBody>
          <a:bodyPr wrap="square" lIns="91428" tIns="45714" rIns="91428" bIns="45714" rtlCol="0">
            <a:spAutoFit/>
          </a:bodyPr>
          <a:lstStyle/>
          <a:p>
            <a:pPr algn="just"/>
            <a:r>
              <a:rPr lang="el-GR"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25" name="TextBox 24"/>
          <p:cNvSpPr txBox="1"/>
          <p:nvPr/>
        </p:nvSpPr>
        <p:spPr>
          <a:xfrm>
            <a:off x="1082963" y="1776703"/>
            <a:ext cx="949037"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9" name="TextBox 8"/>
          <p:cNvSpPr txBox="1"/>
          <p:nvPr/>
        </p:nvSpPr>
        <p:spPr>
          <a:xfrm>
            <a:off x="707241" y="1809750"/>
            <a:ext cx="8298873"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t     nhà	         trí t                 kh      cửa</a:t>
            </a:r>
            <a:endParaRPr lang="en-US" sz="3200">
              <a:latin typeface="Arial" pitchFamily="34" charset="0"/>
              <a:ea typeface="Arial-Rounded" pitchFamily="34" charset="0"/>
              <a:cs typeface="Arial" pitchFamily="34" charset="0"/>
            </a:endParaRPr>
          </a:p>
        </p:txBody>
      </p:sp>
      <p:sp>
        <p:nvSpPr>
          <p:cNvPr id="10" name="TextBox 9"/>
          <p:cNvSpPr txBox="1"/>
          <p:nvPr/>
        </p:nvSpPr>
        <p:spPr>
          <a:xfrm>
            <a:off x="768927" y="3486150"/>
            <a:ext cx="8298873"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c      giúp		nặng tr	        l      ý</a:t>
            </a:r>
            <a:endParaRPr lang="en-US" sz="3200">
              <a:latin typeface="Arial" pitchFamily="34" charset="0"/>
              <a:ea typeface="Arial-Rounded" pitchFamily="34" charset="0"/>
              <a:cs typeface="Arial" pitchFamily="34" charset="0"/>
            </a:endParaRPr>
          </a:p>
        </p:txBody>
      </p:sp>
      <p:sp>
        <p:nvSpPr>
          <p:cNvPr id="24" name="TextBox 23"/>
          <p:cNvSpPr txBox="1"/>
          <p:nvPr/>
        </p:nvSpPr>
        <p:spPr>
          <a:xfrm>
            <a:off x="6336145" y="3485936"/>
            <a:ext cx="949037" cy="584763"/>
          </a:xfrm>
          <a:prstGeom prst="rect">
            <a:avLst/>
          </a:prstGeom>
          <a:noFill/>
        </p:spPr>
        <p:txBody>
          <a:bodyPr wrap="square" lIns="91428" tIns="45714" rIns="91428" bIns="45714" rtlCol="0">
            <a:spAutoFit/>
          </a:bodyPr>
          <a:lstStyle/>
          <a:p>
            <a:pPr algn="just"/>
            <a:r>
              <a:rPr lang="en-US" sz="3200" smtClean="0">
                <a:solidFill>
                  <a:srgbClr val="FF0000"/>
                </a:solidFill>
                <a:latin typeface="Arial" pitchFamily="34" charset="0"/>
                <a:ea typeface="Arial-Rounded" pitchFamily="34" charset="0"/>
                <a:cs typeface="Arial" pitchFamily="34" charset="0"/>
              </a:rPr>
              <a:t>ưu</a:t>
            </a:r>
            <a:endParaRPr lang="en-US" sz="3200">
              <a:solidFill>
                <a:srgbClr val="FF0000"/>
              </a:solidFill>
              <a:latin typeface="Arial" pitchFamily="34" charset="0"/>
              <a:ea typeface="Arial-Rounded" pitchFamily="34" charset="0"/>
              <a:cs typeface="Arial" pitchFamily="34" charset="0"/>
            </a:endParaRPr>
          </a:p>
        </p:txBody>
      </p:sp>
      <p:sp>
        <p:nvSpPr>
          <p:cNvPr id="23" name="TextBox 22"/>
          <p:cNvSpPr txBox="1"/>
          <p:nvPr/>
        </p:nvSpPr>
        <p:spPr>
          <a:xfrm>
            <a:off x="4778663" y="3486149"/>
            <a:ext cx="949037" cy="584763"/>
          </a:xfrm>
          <a:prstGeom prst="rect">
            <a:avLst/>
          </a:prstGeom>
          <a:noFill/>
        </p:spPr>
        <p:txBody>
          <a:bodyPr wrap="square" lIns="91428" tIns="45714" rIns="91428" bIns="45714" rtlCol="0">
            <a:spAutoFit/>
          </a:bodyPr>
          <a:lstStyle/>
          <a:p>
            <a:pPr algn="just"/>
            <a:r>
              <a:rPr lang="en-US" sz="3200" smtClean="0">
                <a:solidFill>
                  <a:srgbClr val="FF0000"/>
                </a:solidFill>
                <a:latin typeface="Arial" pitchFamily="34" charset="0"/>
                <a:ea typeface="Arial-Rounded" pitchFamily="34" charset="0"/>
                <a:cs typeface="Arial" pitchFamily="34" charset="0"/>
              </a:rPr>
              <a:t>iu</a:t>
            </a:r>
            <a:endParaRPr lang="en-US" sz="3200">
              <a:solidFill>
                <a:srgbClr val="FF0000"/>
              </a:solidFill>
              <a:latin typeface="Arial" pitchFamily="34" charset="0"/>
              <a:ea typeface="Arial-Rounded" pitchFamily="34" charset="0"/>
              <a:cs typeface="Arial" pitchFamily="34" charset="0"/>
            </a:endParaRPr>
          </a:p>
        </p:txBody>
      </p:sp>
      <p:sp>
        <p:nvSpPr>
          <p:cNvPr id="20" name="TextBox 19"/>
          <p:cNvSpPr txBox="1"/>
          <p:nvPr/>
        </p:nvSpPr>
        <p:spPr>
          <a:xfrm>
            <a:off x="959427" y="3498850"/>
            <a:ext cx="949037" cy="584763"/>
          </a:xfrm>
          <a:prstGeom prst="rect">
            <a:avLst/>
          </a:prstGeom>
          <a:noFill/>
        </p:spPr>
        <p:txBody>
          <a:bodyPr wrap="square" lIns="91428" tIns="45714" rIns="91428" bIns="45714" rtlCol="0">
            <a:spAutoFit/>
          </a:bodyPr>
          <a:lstStyle/>
          <a:p>
            <a:pPr algn="just"/>
            <a:r>
              <a:rPr lang="en-US" sz="3200" smtClean="0">
                <a:solidFill>
                  <a:srgbClr val="FF0000"/>
                </a:solidFill>
                <a:latin typeface="Arial" pitchFamily="34" charset="0"/>
                <a:ea typeface="Arial-Rounded" pitchFamily="34" charset="0"/>
                <a:cs typeface="Arial" pitchFamily="34" charset="0"/>
              </a:rPr>
              <a:t>ưu</a:t>
            </a:r>
            <a:endParaRPr lang="en-US" sz="3200">
              <a:solidFill>
                <a:srgbClr val="FF0000"/>
              </a:solidFill>
              <a:latin typeface="Arial" pitchFamily="34" charset="0"/>
              <a:ea typeface="Arial-Rounded" pitchFamily="34" charset="0"/>
              <a:cs typeface="Arial" pitchFamily="34" charset="0"/>
            </a:endParaRPr>
          </a:p>
        </p:txBody>
      </p:sp>
      <p:sp>
        <p:nvSpPr>
          <p:cNvPr id="19" name="TextBox 18"/>
          <p:cNvSpPr txBox="1"/>
          <p:nvPr/>
        </p:nvSpPr>
        <p:spPr>
          <a:xfrm>
            <a:off x="6490304" y="1809750"/>
            <a:ext cx="949037" cy="584763"/>
          </a:xfrm>
          <a:prstGeom prst="rect">
            <a:avLst/>
          </a:prstGeom>
          <a:noFill/>
        </p:spPr>
        <p:txBody>
          <a:bodyPr wrap="square" lIns="91428" tIns="45714" rIns="91428" bIns="45714" rtlCol="0">
            <a:spAutoFit/>
          </a:bodyPr>
          <a:lstStyle/>
          <a:p>
            <a:pPr algn="just"/>
            <a:r>
              <a:rPr lang="en-US" sz="3200" smtClean="0">
                <a:solidFill>
                  <a:srgbClr val="FF0000"/>
                </a:solidFill>
                <a:latin typeface="Arial" pitchFamily="34" charset="0"/>
                <a:ea typeface="Arial-Rounded" pitchFamily="34" charset="0"/>
                <a:cs typeface="Arial" pitchFamily="34" charset="0"/>
              </a:rPr>
              <a:t>oa</a:t>
            </a:r>
            <a:endParaRPr lang="en-US" sz="3200">
              <a:solidFill>
                <a:srgbClr val="FF0000"/>
              </a:solidFill>
              <a:latin typeface="Arial" pitchFamily="34" charset="0"/>
              <a:ea typeface="Arial-Rounded" pitchFamily="34" charset="0"/>
              <a:cs typeface="Arial" pitchFamily="34" charset="0"/>
            </a:endParaRPr>
          </a:p>
        </p:txBody>
      </p:sp>
      <p:sp>
        <p:nvSpPr>
          <p:cNvPr id="18" name="TextBox 17"/>
          <p:cNvSpPr txBox="1"/>
          <p:nvPr/>
        </p:nvSpPr>
        <p:spPr>
          <a:xfrm>
            <a:off x="4130306" y="1811865"/>
            <a:ext cx="1165594" cy="584763"/>
          </a:xfrm>
          <a:prstGeom prst="rect">
            <a:avLst/>
          </a:prstGeom>
          <a:noFill/>
        </p:spPr>
        <p:txBody>
          <a:bodyPr wrap="square" lIns="91428" tIns="45714" rIns="91428" bIns="45714" rtlCol="0">
            <a:spAutoFit/>
          </a:bodyPr>
          <a:lstStyle/>
          <a:p>
            <a:pPr algn="just"/>
            <a:r>
              <a:rPr lang="en-US" sz="3200" smtClean="0">
                <a:solidFill>
                  <a:srgbClr val="FF0000"/>
                </a:solidFill>
                <a:latin typeface="Arial" pitchFamily="34" charset="0"/>
                <a:ea typeface="Arial-Rounded" pitchFamily="34" charset="0"/>
                <a:cs typeface="Arial" pitchFamily="34" charset="0"/>
              </a:rPr>
              <a:t>uê</a:t>
            </a:r>
            <a:endParaRPr lang="en-US" sz="3200">
              <a:solidFill>
                <a:srgbClr val="FF0000"/>
              </a:solidFill>
              <a:latin typeface="Arial" pitchFamily="34" charset="0"/>
              <a:ea typeface="Arial-Rounded" pitchFamily="34" charset="0"/>
              <a:cs typeface="Arial" pitchFamily="34" charset="0"/>
            </a:endParaRPr>
          </a:p>
        </p:txBody>
      </p:sp>
      <p:sp>
        <p:nvSpPr>
          <p:cNvPr id="17" name="TextBox 16"/>
          <p:cNvSpPr txBox="1"/>
          <p:nvPr/>
        </p:nvSpPr>
        <p:spPr>
          <a:xfrm>
            <a:off x="819727" y="1809750"/>
            <a:ext cx="949037" cy="584763"/>
          </a:xfrm>
          <a:prstGeom prst="rect">
            <a:avLst/>
          </a:prstGeom>
          <a:noFill/>
        </p:spPr>
        <p:txBody>
          <a:bodyPr wrap="square" lIns="91428" tIns="45714" rIns="91428" bIns="45714" rtlCol="0">
            <a:spAutoFit/>
          </a:bodyPr>
          <a:lstStyle/>
          <a:p>
            <a:pPr algn="just"/>
            <a:r>
              <a:rPr lang="en-US" sz="3200" smtClean="0">
                <a:solidFill>
                  <a:srgbClr val="FF0000"/>
                </a:solidFill>
                <a:latin typeface="Arial" pitchFamily="34" charset="0"/>
                <a:ea typeface="Arial-Rounded" pitchFamily="34" charset="0"/>
                <a:cs typeface="Arial" pitchFamily="34" charset="0"/>
              </a:rPr>
              <a:t>oa</a:t>
            </a:r>
            <a:endParaRPr lang="en-US" sz="3200">
              <a:solidFill>
                <a:srgbClr val="FF0000"/>
              </a:solidFill>
              <a:latin typeface="Arial" pitchFamily="34" charset="0"/>
              <a:ea typeface="Arial-Rounded" pitchFamily="34" charset="0"/>
              <a:cs typeface="Arial" pitchFamily="34" charset="0"/>
            </a:endParaRPr>
          </a:p>
        </p:txBody>
      </p:sp>
      <p:sp>
        <p:nvSpPr>
          <p:cNvPr id="5" name="Oval 4"/>
          <p:cNvSpPr/>
          <p:nvPr/>
        </p:nvSpPr>
        <p:spPr>
          <a:xfrm>
            <a:off x="25977" y="356663"/>
            <a:ext cx="609600" cy="609600"/>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8298873"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Chọn vần phù hợp thay cho ô vuông</a:t>
            </a:r>
            <a:endParaRPr lang="en-US" sz="2800" b="1">
              <a:latin typeface="Arial" pitchFamily="34" charset="0"/>
              <a:ea typeface="Arial-Rounded" pitchFamily="34" charset="0"/>
              <a:cs typeface="Arial" pitchFamily="34" charset="0"/>
            </a:endParaRPr>
          </a:p>
        </p:txBody>
      </p:sp>
      <p:sp>
        <p:nvSpPr>
          <p:cNvPr id="2" name="AutoShape 2" descr="Free Group Work Cliparts, Download Free Clip Art, Free Clip Art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664606" y="996387"/>
            <a:ext cx="8298873"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a. </a:t>
            </a:r>
            <a:r>
              <a:rPr lang="en-US" sz="3200" i="1" smtClean="0">
                <a:latin typeface="Arial" pitchFamily="34" charset="0"/>
                <a:ea typeface="Arial-Rounded" pitchFamily="34" charset="0"/>
                <a:cs typeface="Arial" pitchFamily="34" charset="0"/>
              </a:rPr>
              <a:t>oa </a:t>
            </a:r>
            <a:r>
              <a:rPr lang="en-US" sz="3200" smtClean="0">
                <a:latin typeface="Arial" pitchFamily="34" charset="0"/>
                <a:ea typeface="Arial-Rounded" pitchFamily="34" charset="0"/>
                <a:cs typeface="Arial" pitchFamily="34" charset="0"/>
              </a:rPr>
              <a:t>hay </a:t>
            </a:r>
            <a:r>
              <a:rPr lang="en-US" sz="3200" i="1" smtClean="0">
                <a:latin typeface="Arial" pitchFamily="34" charset="0"/>
                <a:ea typeface="Arial-Rounded" pitchFamily="34" charset="0"/>
                <a:cs typeface="Arial" pitchFamily="34" charset="0"/>
              </a:rPr>
              <a:t>uê</a:t>
            </a:r>
            <a:endParaRPr lang="en-US" sz="3200">
              <a:latin typeface="Arial" pitchFamily="34" charset="0"/>
              <a:ea typeface="Arial-Rounded" pitchFamily="34" charset="0"/>
              <a:cs typeface="Arial" pitchFamily="34" charset="0"/>
            </a:endParaRPr>
          </a:p>
        </p:txBody>
      </p:sp>
      <p:sp>
        <p:nvSpPr>
          <p:cNvPr id="8" name="TextBox 7"/>
          <p:cNvSpPr txBox="1"/>
          <p:nvPr/>
        </p:nvSpPr>
        <p:spPr>
          <a:xfrm>
            <a:off x="668233" y="2672787"/>
            <a:ext cx="8298873"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a. </a:t>
            </a:r>
            <a:r>
              <a:rPr lang="en-US" sz="3200" i="1" smtClean="0">
                <a:latin typeface="Arial" pitchFamily="34" charset="0"/>
                <a:ea typeface="Arial-Rounded" pitchFamily="34" charset="0"/>
                <a:cs typeface="Arial" pitchFamily="34" charset="0"/>
              </a:rPr>
              <a:t>ưu </a:t>
            </a:r>
            <a:r>
              <a:rPr lang="en-US" sz="3200" smtClean="0">
                <a:latin typeface="Arial" pitchFamily="34" charset="0"/>
                <a:ea typeface="Arial-Rounded" pitchFamily="34" charset="0"/>
                <a:cs typeface="Arial" pitchFamily="34" charset="0"/>
              </a:rPr>
              <a:t>hay </a:t>
            </a:r>
            <a:r>
              <a:rPr lang="en-US" sz="3200" i="1" smtClean="0">
                <a:latin typeface="Arial" pitchFamily="34" charset="0"/>
                <a:ea typeface="Arial-Rounded" pitchFamily="34" charset="0"/>
                <a:cs typeface="Arial" pitchFamily="34" charset="0"/>
              </a:rPr>
              <a:t>iu</a:t>
            </a:r>
            <a:endParaRPr lang="en-US" sz="3200">
              <a:latin typeface="Arial" pitchFamily="34" charset="0"/>
              <a:ea typeface="Arial-Rounded" pitchFamily="34" charset="0"/>
              <a:cs typeface="Arial" pitchFamily="34" charset="0"/>
            </a:endParaRPr>
          </a:p>
        </p:txBody>
      </p:sp>
      <p:sp>
        <p:nvSpPr>
          <p:cNvPr id="26" name="TextBox 25"/>
          <p:cNvSpPr txBox="1"/>
          <p:nvPr/>
        </p:nvSpPr>
        <p:spPr>
          <a:xfrm>
            <a:off x="6743700" y="1778998"/>
            <a:ext cx="949037" cy="584763"/>
          </a:xfrm>
          <a:prstGeom prst="rect">
            <a:avLst/>
          </a:prstGeom>
          <a:noFill/>
        </p:spPr>
        <p:txBody>
          <a:bodyPr wrap="square" lIns="91428" tIns="45714" rIns="91428" bIns="45714" rtlCol="0">
            <a:spAutoFit/>
          </a:bodyPr>
          <a:lstStyle/>
          <a:p>
            <a:pPr algn="just"/>
            <a:r>
              <a:rPr lang="el-GR"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28" name="TextBox 27"/>
          <p:cNvSpPr txBox="1"/>
          <p:nvPr/>
        </p:nvSpPr>
        <p:spPr>
          <a:xfrm>
            <a:off x="4410363" y="2043685"/>
            <a:ext cx="949037"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30" name="TextBox 29"/>
          <p:cNvSpPr txBox="1"/>
          <p:nvPr/>
        </p:nvSpPr>
        <p:spPr>
          <a:xfrm>
            <a:off x="4765963" y="3422650"/>
            <a:ext cx="949037" cy="338542"/>
          </a:xfrm>
          <a:prstGeom prst="rect">
            <a:avLst/>
          </a:prstGeom>
          <a:noFill/>
        </p:spPr>
        <p:txBody>
          <a:bodyPr wrap="square" lIns="91428" tIns="45714" rIns="91428" bIns="45714" rtlCol="0">
            <a:spAutoFit/>
          </a:bodyPr>
          <a:lstStyle/>
          <a:p>
            <a:pPr algn="just"/>
            <a:r>
              <a:rPr lang="en-US" sz="1600" smtClean="0">
                <a:latin typeface="Arial" pitchFamily="34" charset="0"/>
                <a:ea typeface="Arial-Rounded" pitchFamily="34" charset="0"/>
                <a:cs typeface="Arial" pitchFamily="34" charset="0"/>
              </a:rPr>
              <a:t>~</a:t>
            </a:r>
            <a:endParaRPr lang="en-US" sz="1600">
              <a:latin typeface="Arial" pitchFamily="34" charset="0"/>
              <a:ea typeface="Arial-Rounded" pitchFamily="34" charset="0"/>
              <a:cs typeface="Arial" pitchFamily="34" charset="0"/>
            </a:endParaRPr>
          </a:p>
        </p:txBody>
      </p:sp>
      <p:sp>
        <p:nvSpPr>
          <p:cNvPr id="11" name="Rectangle 10"/>
          <p:cNvSpPr/>
          <p:nvPr/>
        </p:nvSpPr>
        <p:spPr>
          <a:xfrm>
            <a:off x="950744" y="2018285"/>
            <a:ext cx="343501" cy="3435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48267" y="1897333"/>
            <a:ext cx="343501" cy="3435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04607" y="2005585"/>
            <a:ext cx="343501" cy="3435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82963" y="3680450"/>
            <a:ext cx="312274" cy="312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84881" y="3680450"/>
            <a:ext cx="312274" cy="312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77604" y="3622180"/>
            <a:ext cx="312274" cy="312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0255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
                                        <p:tgtEl>
                                          <p:spTgt spid="17"/>
                                        </p:tgtEl>
                                      </p:cBhvr>
                                    </p:animEffec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12"/>
                                        </p:tgtEl>
                                        <p:attrNameLst>
                                          <p:attrName>ppt_x</p:attrName>
                                        </p:attrNameLst>
                                      </p:cBhvr>
                                      <p:tavLst>
                                        <p:tav tm="0">
                                          <p:val>
                                            <p:strVal val="ppt_x"/>
                                          </p:val>
                                        </p:tav>
                                        <p:tav tm="100000">
                                          <p:val>
                                            <p:strVal val="ppt_x"/>
                                          </p:val>
                                        </p:tav>
                                      </p:tavLst>
                                    </p:anim>
                                    <p:anim calcmode="lin" valueType="num">
                                      <p:cBhvr additive="base">
                                        <p:cTn id="18" dur="500"/>
                                        <p:tgtEl>
                                          <p:spTgt spid="12"/>
                                        </p:tgtEl>
                                        <p:attrNameLst>
                                          <p:attrName>ppt_y</p:attrName>
                                        </p:attrNameLst>
                                      </p:cBhvr>
                                      <p:tavLst>
                                        <p:tav tm="0">
                                          <p:val>
                                            <p:strVal val="ppt_y"/>
                                          </p:val>
                                        </p:tav>
                                        <p:tav tm="100000">
                                          <p:val>
                                            <p:strVal val="1+ppt_h/2"/>
                                          </p:val>
                                        </p:tav>
                                      </p:tavLst>
                                    </p:anim>
                                    <p:set>
                                      <p:cBhvr>
                                        <p:cTn id="19" dur="1" fill="hold">
                                          <p:stCondLst>
                                            <p:cond delay="499"/>
                                          </p:stCondLst>
                                        </p:cTn>
                                        <p:tgtEl>
                                          <p:spTgt spid="12"/>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
                                        <p:tgtEl>
                                          <p:spTgt spid="18"/>
                                        </p:tgtEl>
                                      </p:cBhvr>
                                    </p:animEffect>
                                  </p:childTnLst>
                                </p:cTn>
                              </p:par>
                            </p:childTnLst>
                          </p:cTn>
                        </p:par>
                      </p:childTnLst>
                    </p:cTn>
                  </p:par>
                </p:childTnLst>
              </p:cTn>
              <p:nextCondLst>
                <p:cond evt="onClick" delay="0">
                  <p:tgtEl>
                    <p:spTgt spid="12"/>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13"/>
                                        </p:tgtEl>
                                        <p:attrNameLst>
                                          <p:attrName>ppt_x</p:attrName>
                                        </p:attrNameLst>
                                      </p:cBhvr>
                                      <p:tavLst>
                                        <p:tav tm="0">
                                          <p:val>
                                            <p:strVal val="ppt_x"/>
                                          </p:val>
                                        </p:tav>
                                        <p:tav tm="100000">
                                          <p:val>
                                            <p:strVal val="ppt_x"/>
                                          </p:val>
                                        </p:tav>
                                      </p:tavLst>
                                    </p:anim>
                                    <p:anim calcmode="lin" valueType="num">
                                      <p:cBhvr additive="base">
                                        <p:cTn id="29" dur="500"/>
                                        <p:tgtEl>
                                          <p:spTgt spid="13"/>
                                        </p:tgtEl>
                                        <p:attrNameLst>
                                          <p:attrName>ppt_y</p:attrName>
                                        </p:attrNameLst>
                                      </p:cBhvr>
                                      <p:tavLst>
                                        <p:tav tm="0">
                                          <p:val>
                                            <p:strVal val="ppt_y"/>
                                          </p:val>
                                        </p:tav>
                                        <p:tav tm="100000">
                                          <p:val>
                                            <p:strVal val="1+ppt_h/2"/>
                                          </p:val>
                                        </p:tav>
                                      </p:tavLst>
                                    </p:anim>
                                    <p:set>
                                      <p:cBhvr>
                                        <p:cTn id="30" dur="1" fill="hold">
                                          <p:stCondLst>
                                            <p:cond delay="499"/>
                                          </p:stCondLst>
                                        </p:cTn>
                                        <p:tgtEl>
                                          <p:spTgt spid="1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
                                        <p:tgtEl>
                                          <p:spTgt spid="19"/>
                                        </p:tgtEl>
                                      </p:cBhvr>
                                    </p:animEffect>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500"/>
                                        <p:tgtEl>
                                          <p:spTgt spid="14"/>
                                        </p:tgtEl>
                                        <p:attrNameLst>
                                          <p:attrName>ppt_x</p:attrName>
                                        </p:attrNameLst>
                                      </p:cBhvr>
                                      <p:tavLst>
                                        <p:tav tm="0">
                                          <p:val>
                                            <p:strVal val="ppt_x"/>
                                          </p:val>
                                        </p:tav>
                                        <p:tav tm="100000">
                                          <p:val>
                                            <p:strVal val="ppt_x"/>
                                          </p:val>
                                        </p:tav>
                                      </p:tavLst>
                                    </p:anim>
                                    <p:anim calcmode="lin" valueType="num">
                                      <p:cBhvr additive="base">
                                        <p:cTn id="40" dur="500"/>
                                        <p:tgtEl>
                                          <p:spTgt spid="14"/>
                                        </p:tgtEl>
                                        <p:attrNameLst>
                                          <p:attrName>ppt_y</p:attrName>
                                        </p:attrNameLst>
                                      </p:cBhvr>
                                      <p:tavLst>
                                        <p:tav tm="0">
                                          <p:val>
                                            <p:strVal val="ppt_y"/>
                                          </p:val>
                                        </p:tav>
                                        <p:tav tm="100000">
                                          <p:val>
                                            <p:strVal val="1+ppt_h/2"/>
                                          </p:val>
                                        </p:tav>
                                      </p:tavLst>
                                    </p:anim>
                                    <p:set>
                                      <p:cBhvr>
                                        <p:cTn id="41" dur="1" fill="hold">
                                          <p:stCondLst>
                                            <p:cond delay="499"/>
                                          </p:stCondLst>
                                        </p:cTn>
                                        <p:tgtEl>
                                          <p:spTgt spid="14"/>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
                                        <p:tgtEl>
                                          <p:spTgt spid="24"/>
                                        </p:tgtEl>
                                      </p:cBhvr>
                                    </p:animEffec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5"/>
                    </p:tgtEl>
                  </p:cond>
                </p:stCondLst>
                <p:endSync evt="end" delay="0">
                  <p:rtn val="all"/>
                </p:endSync>
                <p:childTnLst>
                  <p:par>
                    <p:cTn id="47" fill="hold">
                      <p:stCondLst>
                        <p:cond delay="0"/>
                      </p:stCondLst>
                      <p:childTnLst>
                        <p:par>
                          <p:cTn id="48" fill="hold">
                            <p:stCondLst>
                              <p:cond delay="0"/>
                            </p:stCondLst>
                            <p:childTnLst>
                              <p:par>
                                <p:cTn id="49" presetID="2" presetClass="exit" presetSubtype="4" fill="hold" grpId="0" nodeType="clickEffect">
                                  <p:stCondLst>
                                    <p:cond delay="0"/>
                                  </p:stCondLst>
                                  <p:childTnLst>
                                    <p:anim calcmode="lin" valueType="num">
                                      <p:cBhvr additive="base">
                                        <p:cTn id="50" dur="500"/>
                                        <p:tgtEl>
                                          <p:spTgt spid="15"/>
                                        </p:tgtEl>
                                        <p:attrNameLst>
                                          <p:attrName>ppt_x</p:attrName>
                                        </p:attrNameLst>
                                      </p:cBhvr>
                                      <p:tavLst>
                                        <p:tav tm="0">
                                          <p:val>
                                            <p:strVal val="ppt_x"/>
                                          </p:val>
                                        </p:tav>
                                        <p:tav tm="100000">
                                          <p:val>
                                            <p:strVal val="ppt_x"/>
                                          </p:val>
                                        </p:tav>
                                      </p:tavLst>
                                    </p:anim>
                                    <p:anim calcmode="lin" valueType="num">
                                      <p:cBhvr additive="base">
                                        <p:cTn id="51" dur="500"/>
                                        <p:tgtEl>
                                          <p:spTgt spid="15"/>
                                        </p:tgtEl>
                                        <p:attrNameLst>
                                          <p:attrName>ppt_y</p:attrName>
                                        </p:attrNameLst>
                                      </p:cBhvr>
                                      <p:tavLst>
                                        <p:tav tm="0">
                                          <p:val>
                                            <p:strVal val="ppt_y"/>
                                          </p:val>
                                        </p:tav>
                                        <p:tav tm="100000">
                                          <p:val>
                                            <p:strVal val="1+ppt_h/2"/>
                                          </p:val>
                                        </p:tav>
                                      </p:tavLst>
                                    </p:anim>
                                    <p:set>
                                      <p:cBhvr>
                                        <p:cTn id="52" dur="1" fill="hold">
                                          <p:stCondLst>
                                            <p:cond delay="499"/>
                                          </p:stCondLst>
                                        </p:cTn>
                                        <p:tgtEl>
                                          <p:spTgt spid="15"/>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
                                        <p:tgtEl>
                                          <p:spTgt spid="23"/>
                                        </p:tgtEl>
                                      </p:cBhvr>
                                    </p:animEffec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16"/>
                                        </p:tgtEl>
                                        <p:attrNameLst>
                                          <p:attrName>ppt_x</p:attrName>
                                        </p:attrNameLst>
                                      </p:cBhvr>
                                      <p:tavLst>
                                        <p:tav tm="0">
                                          <p:val>
                                            <p:strVal val="ppt_x"/>
                                          </p:val>
                                        </p:tav>
                                        <p:tav tm="100000">
                                          <p:val>
                                            <p:strVal val="ppt_x"/>
                                          </p:val>
                                        </p:tav>
                                      </p:tavLst>
                                    </p:anim>
                                    <p:anim calcmode="lin" valueType="num">
                                      <p:cBhvr additive="base">
                                        <p:cTn id="62" dur="500"/>
                                        <p:tgtEl>
                                          <p:spTgt spid="16"/>
                                        </p:tgtEl>
                                        <p:attrNameLst>
                                          <p:attrName>ppt_y</p:attrName>
                                        </p:attrNameLst>
                                      </p:cBhvr>
                                      <p:tavLst>
                                        <p:tav tm="0">
                                          <p:val>
                                            <p:strVal val="ppt_y"/>
                                          </p:val>
                                        </p:tav>
                                        <p:tav tm="100000">
                                          <p:val>
                                            <p:strVal val="1+ppt_h/2"/>
                                          </p:val>
                                        </p:tav>
                                      </p:tavLst>
                                    </p:anim>
                                    <p:set>
                                      <p:cBhvr>
                                        <p:cTn id="63" dur="1" fill="hold">
                                          <p:stCondLst>
                                            <p:cond delay="499"/>
                                          </p:stCondLst>
                                        </p:cTn>
                                        <p:tgtEl>
                                          <p:spTgt spid="16"/>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
                                        <p:tgtEl>
                                          <p:spTgt spid="20"/>
                                        </p:tgtEl>
                                      </p:cBhvr>
                                    </p:animEffect>
                                  </p:childTnLst>
                                </p:cTn>
                              </p:par>
                            </p:childTnLst>
                          </p:cTn>
                        </p:par>
                      </p:childTnLst>
                    </p:cTn>
                  </p:par>
                </p:childTnLst>
              </p:cTn>
              <p:nextCondLst>
                <p:cond evt="onClick" delay="0">
                  <p:tgtEl>
                    <p:spTgt spid="16"/>
                  </p:tgtEl>
                </p:cond>
              </p:nextCondLst>
            </p:seq>
          </p:childTnLst>
        </p:cTn>
      </p:par>
    </p:tnLst>
    <p:bldLst>
      <p:bldP spid="24" grpId="0"/>
      <p:bldP spid="23" grpId="0"/>
      <p:bldP spid="20" grpId="0"/>
      <p:bldP spid="19" grpId="0"/>
      <p:bldP spid="18" grpId="0"/>
      <p:bldP spid="17" grpId="0"/>
      <p:bldP spid="11" grpId="0" animBg="1"/>
      <p:bldP spid="12" grpId="0" animBg="1"/>
      <p:bldP spid="13" grpId="0" animBg="1"/>
      <p:bldP spid="16" grpId="0" animBg="1"/>
      <p:bldP spid="15"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54289" y="66596"/>
            <a:ext cx="503802" cy="503802"/>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 Rounded MT Bold" pitchFamily="34" charset="0"/>
                <a:cs typeface="Times New Roman" pitchFamily="18" charset="0"/>
              </a:rPr>
              <a:t>9</a:t>
            </a:r>
            <a:endParaRPr lang="en-US" sz="2400" b="1">
              <a:solidFill>
                <a:schemeClr val="bg1"/>
              </a:solidFill>
              <a:latin typeface="Arial Rounded MT Bold" pitchFamily="34" charset="0"/>
              <a:cs typeface="Times New Roman" pitchFamily="18" charset="0"/>
            </a:endParaRPr>
          </a:p>
        </p:txBody>
      </p:sp>
      <p:sp>
        <p:nvSpPr>
          <p:cNvPr id="15" name="TextBox 14"/>
          <p:cNvSpPr txBox="1"/>
          <p:nvPr/>
        </p:nvSpPr>
        <p:spPr>
          <a:xfrm>
            <a:off x="658091" y="114253"/>
            <a:ext cx="7975022" cy="400097"/>
          </a:xfrm>
          <a:prstGeom prst="rect">
            <a:avLst/>
          </a:prstGeom>
          <a:noFill/>
        </p:spPr>
        <p:txBody>
          <a:bodyPr wrap="square" lIns="91428" tIns="45714" rIns="91428" bIns="45714" rtlCol="0">
            <a:spAutoFit/>
          </a:bodyPr>
          <a:lstStyle/>
          <a:p>
            <a:pPr algn="just"/>
            <a:r>
              <a:rPr lang="en-US" sz="2000" b="1" smtClean="0">
                <a:latin typeface="Arial" pitchFamily="34" charset="0"/>
                <a:ea typeface="Arial-Rounded" pitchFamily="34" charset="0"/>
                <a:cs typeface="Arial" pitchFamily="34" charset="0"/>
              </a:rPr>
              <a:t>Đặt tên cho hình dưới đây</a:t>
            </a:r>
            <a:endParaRPr lang="en-US" sz="2000" b="1">
              <a:latin typeface="Arial" pitchFamily="34" charset="0"/>
              <a:ea typeface="Arial-Rounded" pitchFamily="34" charset="0"/>
              <a:cs typeface="Arial"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326" t="42461" r="17451" b="25992"/>
          <a:stretch/>
        </p:blipFill>
        <p:spPr bwMode="auto">
          <a:xfrm>
            <a:off x="1905000" y="895350"/>
            <a:ext cx="5161747" cy="3243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1422</TotalTime>
  <Words>239</Words>
  <Application>Microsoft Office PowerPoint</Application>
  <PresentationFormat>On-screen Show (16:9)</PresentationFormat>
  <Paragraphs>58</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Rounded MT Bold</vt:lpstr>
      <vt:lpstr>Arial-Rounded</vt:lpstr>
      <vt:lpstr>Calibri</vt:lpstr>
      <vt:lpstr>Times New Roman</vt:lpstr>
      <vt:lpstr>方正粗圆_GBK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Mời thầy cô tham gia nhóm chia sẻ tài liệu: https://www.facebook.com/groups/443096903751589 Zalo: 0916604268  Nếu phát hiện lỗi sai nào, phiền thầy cô chụp ảnh và báo lại giúp em nhé! Trân trọng!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MyPC</cp:lastModifiedBy>
  <cp:revision>236</cp:revision>
  <dcterms:created xsi:type="dcterms:W3CDTF">2020-12-08T15:48:47Z</dcterms:created>
  <dcterms:modified xsi:type="dcterms:W3CDTF">2024-04-26T03:47:07Z</dcterms:modified>
</cp:coreProperties>
</file>