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323" r:id="rId3"/>
    <p:sldId id="287" r:id="rId4"/>
    <p:sldId id="288" r:id="rId5"/>
    <p:sldId id="289" r:id="rId6"/>
    <p:sldId id="313" r:id="rId7"/>
    <p:sldId id="291" r:id="rId8"/>
    <p:sldId id="292" r:id="rId9"/>
    <p:sldId id="321" r:id="rId10"/>
    <p:sldId id="316" r:id="rId11"/>
    <p:sldId id="326" r:id="rId12"/>
    <p:sldId id="317" r:id="rId13"/>
    <p:sldId id="322" r:id="rId14"/>
    <p:sldId id="324" r:id="rId15"/>
    <p:sldId id="331" r:id="rId16"/>
    <p:sldId id="332" r:id="rId17"/>
    <p:sldId id="333" r:id="rId18"/>
    <p:sldId id="334" r:id="rId19"/>
    <p:sldId id="335" r:id="rId20"/>
    <p:sldId id="336" r:id="rId21"/>
    <p:sldId id="337" r:id="rId22"/>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5E7"/>
    <a:srgbClr val="D24CDC"/>
    <a:srgbClr val="BD8E79"/>
    <a:srgbClr val="B37D65"/>
    <a:srgbClr val="8F5D47"/>
    <a:srgbClr val="B43C00"/>
    <a:srgbClr val="BF27CB"/>
    <a:srgbClr val="F3CEF6"/>
    <a:srgbClr val="A521AF"/>
    <a:srgbClr val="AD2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3" autoAdjust="0"/>
  </p:normalViewPr>
  <p:slideViewPr>
    <p:cSldViewPr>
      <p:cViewPr varScale="1">
        <p:scale>
          <a:sx n="63" d="100"/>
          <a:sy n="63" d="100"/>
        </p:scale>
        <p:origin x="126" y="7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5/14/2024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410228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HS đọc</a:t>
            </a:r>
            <a:r>
              <a:rPr lang="en-US" baseline="0" smtClean="0"/>
              <a:t> thần để ngắt câu. Sau đó GV chiếu minh hoạ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59759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134054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giảng</a:t>
            </a:r>
            <a:r>
              <a:rPr lang="en-US" baseline="0" smtClean="0"/>
              <a:t> giải thêm về ruộng bậc thang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3394357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92203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67785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GV đọc</a:t>
            </a:r>
            <a:r>
              <a:rPr lang="en-US" baseline="0" smtClean="0"/>
              <a:t> mẫu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9880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Tuỳ</a:t>
            </a:r>
            <a:r>
              <a:rPr lang="en-US" baseline="0" smtClean="0"/>
              <a:t> vùng miền, GV điều chỉnh phân tích lỗi thường gặp nhé. Do em ở Đà Nẵng nên đang phân tích lỗi thường gặp của HS ĐN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85178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HS đọc</a:t>
            </a:r>
            <a:r>
              <a:rPr lang="en-US" baseline="0" smtClean="0"/>
              <a:t> thần để ngắt câu. Sau đó GV chiếu minh hoạ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mtClean="0"/>
              <a:t>HS đọc</a:t>
            </a:r>
            <a:r>
              <a:rPr lang="en-US" baseline="0" smtClean="0"/>
              <a:t> thần để ngắt câu. Sau đó GV chiếu minh hoạ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190121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64468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19909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644687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88826"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88840" cy="2247075"/>
          </a:xfrm>
          <a:prstGeom prst="rect">
            <a:avLst/>
          </a:prstGeom>
        </p:spPr>
      </p:pic>
    </p:spTree>
    <p:extLst>
      <p:ext uri="{BB962C8B-B14F-4D97-AF65-F5344CB8AC3E}">
        <p14:creationId xmlns:p14="http://schemas.microsoft.com/office/powerpoint/2010/main" val="35075486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5/14/2024</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1606634" y="2844150"/>
            <a:ext cx="10605607"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350330" y="2772888"/>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884751" y="893085"/>
            <a:ext cx="10412993"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340914" y="2952182"/>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smtClean="0">
                <a:solidFill>
                  <a:schemeClr val="bg1"/>
                </a:solidFill>
                <a:latin typeface="Arial Rounded MT Bold" pitchFamily="34" charset="0"/>
                <a:ea typeface="Arial-Rounded" pitchFamily="34" charset="0"/>
                <a:cs typeface="Times New Roman" pitchFamily="18" charset="0"/>
              </a:rPr>
              <a:t>4</a:t>
            </a:r>
            <a:endParaRPr lang="en-US" sz="39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884751" y="3026782"/>
            <a:ext cx="8781661" cy="772949"/>
          </a:xfrm>
          <a:prstGeom prst="rect">
            <a:avLst/>
          </a:prstGeom>
          <a:noFill/>
        </p:spPr>
        <p:txBody>
          <a:bodyPr wrap="square" lIns="110154" tIns="55077" rIns="110154" bIns="55077" rtlCol="0">
            <a:spAutoFit/>
          </a:bodyPr>
          <a:lstStyle/>
          <a:p>
            <a:pPr algn="ctr"/>
            <a:r>
              <a:rPr lang="en-US" sz="4300" b="1" smtClean="0">
                <a:solidFill>
                  <a:srgbClr val="A71FB1"/>
                </a:solidFill>
                <a:latin typeface="Arial-Rounded" pitchFamily="34" charset="0"/>
                <a:ea typeface="Arial-Rounded" pitchFamily="34" charset="0"/>
                <a:cs typeface="Arial-Rounded" pitchFamily="34" charset="0"/>
              </a:rPr>
              <a:t>RUỘNG BẬC THANG Ở SA PA</a:t>
            </a:r>
            <a:endParaRPr lang="en-US" sz="43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389"/>
          <a:stretch/>
        </p:blipFill>
        <p:spPr>
          <a:xfrm>
            <a:off x="4738202" y="4129101"/>
            <a:ext cx="3448195" cy="2401610"/>
          </a:xfrm>
          <a:prstGeom prst="rect">
            <a:avLst/>
          </a:prstGeom>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6"/>
          <p:cNvSpPr txBox="1"/>
          <p:nvPr/>
        </p:nvSpPr>
        <p:spPr>
          <a:xfrm>
            <a:off x="417772" y="4952916"/>
            <a:ext cx="5913640" cy="480620"/>
          </a:xfrm>
          <a:prstGeom prst="rect">
            <a:avLst/>
          </a:prstGeom>
          <a:noFill/>
        </p:spPr>
        <p:txBody>
          <a:bodyPr wrap="square" lIns="110213" tIns="55106" rIns="110213" bIns="55106" rtlCol="0">
            <a:spAutoFit/>
          </a:bodyPr>
          <a:lstStyle/>
          <a:p>
            <a:pPr algn="just"/>
            <a:r>
              <a:rPr lang="en-US" altLang="zh-CN" sz="2400" smtClean="0">
                <a:solidFill>
                  <a:schemeClr val="tx1">
                    <a:lumMod val="65000"/>
                    <a:lumOff val="35000"/>
                  </a:schemeClr>
                </a:solidFill>
                <a:latin typeface="Arial" panose="020B0604020202020204" pitchFamily="34" charset="0"/>
                <a:cs typeface="Arial" panose="020B0604020202020204" pitchFamily="34" charset="0"/>
              </a:rPr>
              <a:t>Rất to.</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 name="直接连接符 9"/>
          <p:cNvCxnSpPr/>
          <p:nvPr/>
        </p:nvCxnSpPr>
        <p:spPr>
          <a:xfrm>
            <a:off x="5014326" y="533400"/>
            <a:ext cx="0" cy="50292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椭圆 3"/>
          <p:cNvSpPr/>
          <p:nvPr/>
        </p:nvSpPr>
        <p:spPr>
          <a:xfrm>
            <a:off x="4520891" y="691304"/>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6" name="椭圆 5"/>
          <p:cNvSpPr/>
          <p:nvPr/>
        </p:nvSpPr>
        <p:spPr>
          <a:xfrm>
            <a:off x="4520891" y="4267200"/>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9" name="文本框 10"/>
          <p:cNvSpPr txBox="1"/>
          <p:nvPr/>
        </p:nvSpPr>
        <p:spPr>
          <a:xfrm>
            <a:off x="5907915" y="1436048"/>
            <a:ext cx="5913640" cy="849952"/>
          </a:xfrm>
          <a:prstGeom prst="rect">
            <a:avLst/>
          </a:prstGeom>
          <a:noFill/>
        </p:spPr>
        <p:txBody>
          <a:bodyPr wrap="square" lIns="110213" tIns="55106" rIns="110213" bIns="55106" rtlCol="0">
            <a:spAutoFit/>
          </a:bodyPr>
          <a:lstStyle/>
          <a:p>
            <a:r>
              <a:rPr lang="en-US" altLang="zh-CN" sz="2400" smtClean="0">
                <a:solidFill>
                  <a:schemeClr val="tx1">
                    <a:lumMod val="65000"/>
                    <a:lumOff val="35000"/>
                  </a:schemeClr>
                </a:solidFill>
                <a:latin typeface="Arial" panose="020B0604020202020204" pitchFamily="34" charset="0"/>
                <a:cs typeface="Arial" panose="020B0604020202020204" pitchFamily="34" charset="0"/>
              </a:rPr>
              <a:t>Ruộng ở sườn đồi núi, xếp thành từng bậc từ thấp lên cao.</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文本框 11"/>
          <p:cNvSpPr txBox="1"/>
          <p:nvPr/>
        </p:nvSpPr>
        <p:spPr>
          <a:xfrm>
            <a:off x="5865812" y="750248"/>
            <a:ext cx="5336276" cy="773008"/>
          </a:xfrm>
          <a:prstGeom prst="rect">
            <a:avLst/>
          </a:prstGeom>
          <a:noFill/>
        </p:spPr>
        <p:txBody>
          <a:bodyPr wrap="square" lIns="110213" tIns="55106" rIns="110213" bIns="55106" rtlCol="0">
            <a:spAutoFit/>
          </a:bodyPr>
          <a:lstStyle/>
          <a:p>
            <a:r>
              <a:rPr lang="en-US" altLang="zh-CN" sz="4300" b="1" smtClean="0">
                <a:solidFill>
                  <a:srgbClr val="F29A5B"/>
                </a:solidFill>
                <a:latin typeface="Arial" panose="020B0604020202020204" pitchFamily="34" charset="0"/>
                <a:cs typeface="Arial" panose="020B0604020202020204" pitchFamily="34" charset="0"/>
              </a:rPr>
              <a:t>Ruộng bậc thang</a:t>
            </a:r>
            <a:endParaRPr lang="zh-CN" altLang="en-US" sz="4300" b="1" dirty="0">
              <a:solidFill>
                <a:srgbClr val="F29A5B"/>
              </a:solidFill>
              <a:latin typeface="Arial" panose="020B0604020202020204" pitchFamily="34" charset="0"/>
              <a:cs typeface="Arial" panose="020B0604020202020204" pitchFamily="34" charset="0"/>
            </a:endParaRPr>
          </a:p>
        </p:txBody>
      </p:sp>
      <p:sp>
        <p:nvSpPr>
          <p:cNvPr id="16" name="文本框 17"/>
          <p:cNvSpPr txBox="1"/>
          <p:nvPr/>
        </p:nvSpPr>
        <p:spPr>
          <a:xfrm>
            <a:off x="418070" y="4267116"/>
            <a:ext cx="5294645" cy="773008"/>
          </a:xfrm>
          <a:prstGeom prst="rect">
            <a:avLst/>
          </a:prstGeom>
          <a:noFill/>
        </p:spPr>
        <p:txBody>
          <a:bodyPr wrap="square" lIns="110213" tIns="55106" rIns="110213" bIns="55106" rtlCol="0">
            <a:spAutoFit/>
          </a:bodyPr>
          <a:lstStyle/>
          <a:p>
            <a:r>
              <a:rPr lang="en-US" altLang="zh-CN" sz="4300" b="1" smtClean="0">
                <a:solidFill>
                  <a:srgbClr val="A5C0A4"/>
                </a:solidFill>
                <a:latin typeface="Arial" panose="020B0604020202020204" pitchFamily="34" charset="0"/>
                <a:cs typeface="Arial" panose="020B0604020202020204" pitchFamily="34" charset="0"/>
              </a:rPr>
              <a:t>Khổng lồ</a:t>
            </a:r>
            <a:endParaRPr lang="zh-CN" altLang="en-US" sz="4300" b="1" dirty="0">
              <a:solidFill>
                <a:srgbClr val="A5C0A4"/>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6" descr="Ruộng bậc thang Sapa - Danh thắng kỳ vĩ của núi rừng vùng cao Tây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376" y="2305050"/>
            <a:ext cx="4797712" cy="35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animBg="1"/>
      <p:bldP spid="9" grpId="0"/>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0812" y="117081"/>
            <a:ext cx="11891342" cy="1896231"/>
          </a:xfrm>
          <a:prstGeom prst="rect">
            <a:avLst/>
          </a:prstGeom>
          <a:noFill/>
        </p:spPr>
        <p:txBody>
          <a:bodyPr wrap="square" lIns="110048" tIns="55026" rIns="110048" bIns="55026" rtlCol="0">
            <a:spAutoFit/>
          </a:bodyPr>
          <a:lstStyle/>
          <a:p>
            <a:pPr algn="just"/>
            <a:r>
              <a:rPr lang="en-US" sz="2900" dirty="0" smtClean="0">
                <a:latin typeface="Times New Roman" panose="02020603050405020304" pitchFamily="18" charset="0"/>
                <a:ea typeface="Arial-Rounded" pitchFamily="34" charset="0"/>
                <a:cs typeface="Times New Roman" panose="02020603050405020304" pitchFamily="18" charset="0"/>
              </a:rPr>
              <a:t>        Sa Pa là một huyện của tỉnh Lào Cai, nằm ở địa hình cao. Do vậy, khí hậu nơi đây luôn mát mẻ, dễ chịu ngay cả khi vào mùa hè. Sa Pa là nơi có nhiều cảnh quan đẹp, thu hút nhiều khách du lịch. Một trong những cảnh đẹp tiêu biểu, quyến rũ của Sa Pa là các khu ruộng bậc thang vào mùa lúa chín.</a:t>
            </a:r>
            <a:endParaRPr lang="en-US" sz="2900" dirty="0">
              <a:latin typeface="Times New Roman" panose="02020603050405020304" pitchFamily="18" charset="0"/>
              <a:ea typeface="Arial-Rounded" pitchFamily="34" charset="0"/>
              <a:cs typeface="Times New Roman" panose="0202060305040502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13" t="29687" r="10407" b="35156"/>
          <a:stretch/>
        </p:blipFill>
        <p:spPr bwMode="auto">
          <a:xfrm>
            <a:off x="253352" y="2476500"/>
            <a:ext cx="11859274" cy="287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Kỳ vĩ ruộng bậc thang Sa Pa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130425"/>
            <a:ext cx="7324788" cy="4575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ộng bậc thang Sapa – Danh thắng kỳ vĩ của núi rừng vùng cao Tây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0436" y="2149475"/>
            <a:ext cx="6798389" cy="4594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ộng bậc thang Sapa - Danh thắng kỳ vĩ của núi rừng vùng cao Tây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4" y="2103430"/>
            <a:ext cx="6239942" cy="46402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ộng bậc thang Sapa là gì? ở đâu? Ruộng bậc thang đẹp nhất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046" y="2084380"/>
            <a:ext cx="8937779" cy="4678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ẹp Lộng lẫy ruộng bậc thang ở Sapa | Mercit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084380"/>
            <a:ext cx="7442168" cy="477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8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9"/>
          <p:cNvCxnSpPr/>
          <p:nvPr/>
        </p:nvCxnSpPr>
        <p:spPr>
          <a:xfrm flipH="1">
            <a:off x="5559195" y="838200"/>
            <a:ext cx="20638" cy="52688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086398" y="1143000"/>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8" name="椭圆 7"/>
          <p:cNvSpPr/>
          <p:nvPr/>
        </p:nvSpPr>
        <p:spPr>
          <a:xfrm>
            <a:off x="5049886" y="2952580"/>
            <a:ext cx="986870" cy="987128"/>
          </a:xfrm>
          <a:prstGeom prst="ellips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11" name="文本框 12"/>
          <p:cNvSpPr txBox="1"/>
          <p:nvPr/>
        </p:nvSpPr>
        <p:spPr>
          <a:xfrm>
            <a:off x="6352972" y="1896225"/>
            <a:ext cx="5913640" cy="973063"/>
          </a:xfrm>
          <a:prstGeom prst="rect">
            <a:avLst/>
          </a:prstGeom>
          <a:noFill/>
        </p:spPr>
        <p:txBody>
          <a:bodyPr wrap="square" lIns="110213" tIns="55106" rIns="110213" bIns="55106" rtlCol="0">
            <a:spAutoFit/>
          </a:bodyPr>
          <a:lstStyle/>
          <a:p>
            <a:r>
              <a:rPr lang="en-US" altLang="zh-CN" sz="2800" smtClean="0">
                <a:solidFill>
                  <a:schemeClr val="tx1">
                    <a:lumMod val="65000"/>
                    <a:lumOff val="35000"/>
                  </a:schemeClr>
                </a:solidFill>
                <a:latin typeface="Arial" panose="020B0604020202020204" pitchFamily="34" charset="0"/>
                <a:cs typeface="Arial" panose="020B0604020202020204" pitchFamily="34" charset="0"/>
              </a:rPr>
              <a:t>Mùi hương thơm lan rộng, tác động mạnh vào mũi.</a:t>
            </a:r>
            <a:endParaRPr lang="zh-CN" altLang="en-US"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文本框 13"/>
          <p:cNvSpPr txBox="1"/>
          <p:nvPr/>
        </p:nvSpPr>
        <p:spPr>
          <a:xfrm>
            <a:off x="6327007" y="1143000"/>
            <a:ext cx="3847173" cy="773008"/>
          </a:xfrm>
          <a:prstGeom prst="rect">
            <a:avLst/>
          </a:prstGeom>
          <a:noFill/>
        </p:spPr>
        <p:txBody>
          <a:bodyPr wrap="square" lIns="110213" tIns="55106" rIns="110213" bIns="55106" rtlCol="0">
            <a:spAutoFit/>
          </a:bodyPr>
          <a:lstStyle/>
          <a:p>
            <a:r>
              <a:rPr lang="en-US" altLang="zh-CN" sz="4300" b="1" smtClean="0">
                <a:solidFill>
                  <a:srgbClr val="B09277"/>
                </a:solidFill>
                <a:latin typeface="Arial" panose="020B0604020202020204" pitchFamily="34" charset="0"/>
                <a:cs typeface="Arial" panose="020B0604020202020204" pitchFamily="34" charset="0"/>
              </a:rPr>
              <a:t>Ngạt ngào</a:t>
            </a:r>
            <a:endParaRPr lang="zh-CN" altLang="en-US" sz="4300" b="1" dirty="0">
              <a:solidFill>
                <a:srgbClr val="B09277"/>
              </a:solidFill>
              <a:latin typeface="Arial" panose="020B0604020202020204" pitchFamily="34" charset="0"/>
              <a:cs typeface="Arial" panose="020B0604020202020204" pitchFamily="34" charset="0"/>
            </a:endParaRPr>
          </a:p>
        </p:txBody>
      </p:sp>
      <p:sp>
        <p:nvSpPr>
          <p:cNvPr id="13" name="文本框 14"/>
          <p:cNvSpPr txBox="1"/>
          <p:nvPr/>
        </p:nvSpPr>
        <p:spPr>
          <a:xfrm>
            <a:off x="946767" y="3862780"/>
            <a:ext cx="5913640" cy="480620"/>
          </a:xfrm>
          <a:prstGeom prst="rect">
            <a:avLst/>
          </a:prstGeom>
          <a:noFill/>
        </p:spPr>
        <p:txBody>
          <a:bodyPr wrap="square" lIns="110213" tIns="55106" rIns="110213" bIns="55106" rtlCol="0">
            <a:spAutoFit/>
          </a:bodyPr>
          <a:lstStyle/>
          <a:p>
            <a:r>
              <a:rPr lang="en-US" altLang="zh-CN" sz="2400" smtClean="0">
                <a:solidFill>
                  <a:schemeClr val="tx1">
                    <a:lumMod val="65000"/>
                    <a:lumOff val="35000"/>
                  </a:schemeClr>
                </a:solidFill>
                <a:latin typeface="Arial" panose="020B0604020202020204" pitchFamily="34" charset="0"/>
                <a:cs typeface="Arial" panose="020B0604020202020204" pitchFamily="34" charset="0"/>
              </a:rPr>
              <a:t>Không bao giờ kết thúc.</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文本框 15"/>
          <p:cNvSpPr txBox="1"/>
          <p:nvPr/>
        </p:nvSpPr>
        <p:spPr>
          <a:xfrm>
            <a:off x="946767" y="3075913"/>
            <a:ext cx="3840972" cy="773008"/>
          </a:xfrm>
          <a:prstGeom prst="rect">
            <a:avLst/>
          </a:prstGeom>
          <a:noFill/>
        </p:spPr>
        <p:txBody>
          <a:bodyPr wrap="square" lIns="110213" tIns="55106" rIns="110213" bIns="55106" rtlCol="0">
            <a:spAutoFit/>
          </a:bodyPr>
          <a:lstStyle/>
          <a:p>
            <a:r>
              <a:rPr lang="en-US" altLang="zh-CN" sz="4300" b="1" smtClean="0">
                <a:solidFill>
                  <a:srgbClr val="C8D85B"/>
                </a:solidFill>
                <a:latin typeface="Arial" panose="020B0604020202020204" pitchFamily="34" charset="0"/>
                <a:cs typeface="Arial" panose="020B0604020202020204" pitchFamily="34" charset="0"/>
              </a:rPr>
              <a:t>Bất tận</a:t>
            </a:r>
            <a:endParaRPr lang="zh-CN" altLang="en-US" sz="4300" b="1" dirty="0">
              <a:solidFill>
                <a:srgbClr val="C8D85B"/>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椭圆 6"/>
          <p:cNvSpPr/>
          <p:nvPr/>
        </p:nvSpPr>
        <p:spPr>
          <a:xfrm>
            <a:off x="5093313" y="4724400"/>
            <a:ext cx="986870" cy="987128"/>
          </a:xfrm>
          <a:prstGeom prst="ellipse">
            <a:avLst/>
          </a:prstGeom>
          <a:solidFill>
            <a:srgbClr val="E085E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16" name="文本框 12"/>
          <p:cNvSpPr txBox="1"/>
          <p:nvPr/>
        </p:nvSpPr>
        <p:spPr>
          <a:xfrm>
            <a:off x="6359887" y="5477625"/>
            <a:ext cx="5913640" cy="542175"/>
          </a:xfrm>
          <a:prstGeom prst="rect">
            <a:avLst/>
          </a:prstGeom>
          <a:noFill/>
        </p:spPr>
        <p:txBody>
          <a:bodyPr wrap="square" lIns="110213" tIns="55106" rIns="110213" bIns="55106" rtlCol="0">
            <a:spAutoFit/>
          </a:bodyPr>
          <a:lstStyle/>
          <a:p>
            <a:r>
              <a:rPr lang="en-US" altLang="zh-CN" sz="2800" smtClean="0">
                <a:solidFill>
                  <a:schemeClr val="tx1">
                    <a:lumMod val="65000"/>
                    <a:lumOff val="35000"/>
                  </a:schemeClr>
                </a:solidFill>
                <a:latin typeface="Arial" panose="020B0604020202020204" pitchFamily="34" charset="0"/>
                <a:cs typeface="Arial" panose="020B0604020202020204" pitchFamily="34" charset="0"/>
              </a:rPr>
              <a:t>Chăm chỉ, nhẫn nạo làm việc.</a:t>
            </a:r>
            <a:endParaRPr lang="zh-CN" altLang="en-US"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文本框 13"/>
          <p:cNvSpPr txBox="1"/>
          <p:nvPr/>
        </p:nvSpPr>
        <p:spPr>
          <a:xfrm>
            <a:off x="6333922" y="4724400"/>
            <a:ext cx="3847173" cy="773008"/>
          </a:xfrm>
          <a:prstGeom prst="rect">
            <a:avLst/>
          </a:prstGeom>
          <a:noFill/>
        </p:spPr>
        <p:txBody>
          <a:bodyPr wrap="square" lIns="110213" tIns="55106" rIns="110213" bIns="55106" rtlCol="0">
            <a:spAutoFit/>
          </a:bodyPr>
          <a:lstStyle/>
          <a:p>
            <a:r>
              <a:rPr lang="en-US" altLang="zh-CN" sz="4300" b="1" smtClean="0">
                <a:solidFill>
                  <a:srgbClr val="E085E7"/>
                </a:solidFill>
                <a:latin typeface="Arial" panose="020B0604020202020204" pitchFamily="34" charset="0"/>
                <a:cs typeface="Arial" panose="020B0604020202020204" pitchFamily="34" charset="0"/>
              </a:rPr>
              <a:t>Cần mẫn</a:t>
            </a:r>
            <a:endParaRPr lang="zh-CN" altLang="en-US" sz="4300" b="1" dirty="0">
              <a:solidFill>
                <a:srgbClr val="E085E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8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2" presetClass="entr" presetSubtype="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p:bldP spid="14" grpId="0"/>
      <p:bldP spid="15" grpId="0" animBg="1"/>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76025" y="533400"/>
            <a:ext cx="11865637" cy="6173690"/>
            <a:chOff x="117764" y="86530"/>
            <a:chExt cx="8901546" cy="4630267"/>
          </a:xfrm>
          <a:solidFill>
            <a:schemeClr val="bg1"/>
          </a:solidFill>
        </p:grpSpPr>
        <p:sp>
          <p:nvSpPr>
            <p:cNvPr id="43" name="TextBox 42"/>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4" name="TextBox 43"/>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dâu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tao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grpSp>
        <p:nvGrpSpPr>
          <p:cNvPr id="45" name="Group 44"/>
          <p:cNvGrpSpPr/>
          <p:nvPr/>
        </p:nvGrpSpPr>
        <p:grpSpPr>
          <a:xfrm>
            <a:off x="172375" y="192003"/>
            <a:ext cx="11865637" cy="6596496"/>
            <a:chOff x="117764" y="173382"/>
            <a:chExt cx="8901546" cy="4947372"/>
          </a:xfrm>
          <a:solidFill>
            <a:schemeClr val="bg1"/>
          </a:solidFill>
        </p:grpSpPr>
        <p:sp>
          <p:nvSpPr>
            <p:cNvPr id="46" name="TextBox 45"/>
            <p:cNvSpPr txBox="1"/>
            <p:nvPr/>
          </p:nvSpPr>
          <p:spPr>
            <a:xfrm>
              <a:off x="1524000" y="173382"/>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7" name="TextBox 4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Đến Sa Pa vào mùa lúa chín, khách du lịch có dịp ngắm nhìn </a:t>
              </a:r>
              <a:r>
                <a:rPr lang="en-US" sz="3500" b="1" dirty="0" smtClean="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vẻ đẹp rực rỡ của những khu ruộng bậc thang. Nhìn xa, chúng giống như những bậc thang khổng lồ. Từng bậc, từng bậc </a:t>
              </a:r>
              <a:r>
                <a:rPr lang="en-US" sz="3500" b="1" dirty="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như nối mặt đất với bầu trời. Một màu vàng trải dài bất tận. Đâu </a:t>
              </a:r>
              <a:r>
                <a:rPr lang="en-US" sz="3500" dirty="0" err="1">
                  <a:latin typeface="Arial" pitchFamily="34" charset="0"/>
                  <a:ea typeface="Arial-Rounded" pitchFamily="34" charset="0"/>
                  <a:cs typeface="Arial" pitchFamily="34" charset="0"/>
                </a:rPr>
                <a:t>đ</a:t>
              </a:r>
              <a:r>
                <a:rPr lang="en-US" sz="3500" dirty="0" err="1" smtClean="0">
                  <a:latin typeface="Arial" pitchFamily="34" charset="0"/>
                  <a:ea typeface="Arial-Rounded" pitchFamily="34" charset="0"/>
                  <a:cs typeface="Arial" pitchFamily="34" charset="0"/>
                </a:rPr>
                <a:t>âu</a:t>
              </a:r>
              <a:r>
                <a:rPr lang="en-US" sz="3500" dirty="0" smtClean="0">
                  <a:latin typeface="Arial" pitchFamily="34" charset="0"/>
                  <a:ea typeface="Arial-Rounded" pitchFamily="34" charset="0"/>
                  <a:cs typeface="Arial" pitchFamily="34" charset="0"/>
                </a:rPr>
                <a:t> cũng ngạt ngào hương lúa.</a:t>
              </a:r>
            </a:p>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Những khu ruộng bậc thang ở Sa Pa </a:t>
              </a:r>
              <a:r>
                <a:rPr lang="en-US" sz="3500" b="1" dirty="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đã có từ hàng trăm năm nay. Chúng được tạo nên bởi đôi bàn tay chăm chỉ, cần mẫn </a:t>
              </a:r>
              <a:r>
                <a:rPr lang="en-US" sz="3500" b="1" dirty="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của những người </a:t>
              </a:r>
              <a:r>
                <a:rPr lang="en-US" sz="3500" dirty="0">
                  <a:latin typeface="Arial" pitchFamily="34" charset="0"/>
                  <a:ea typeface="Arial-Rounded" pitchFamily="34" charset="0"/>
                  <a:cs typeface="Arial" pitchFamily="34" charset="0"/>
                </a:rPr>
                <a:t>M</a:t>
              </a:r>
              <a:r>
                <a:rPr lang="en-US" sz="3500" dirty="0" smtClean="0">
                  <a:latin typeface="Arial" pitchFamily="34" charset="0"/>
                  <a:ea typeface="Arial-Rounded" pitchFamily="34" charset="0"/>
                  <a:cs typeface="Arial" pitchFamily="34" charset="0"/>
                </a:rPr>
                <a:t>ông, Dao, Hà Nhì, … sống ở đây.</a:t>
              </a:r>
              <a:endParaRPr lang="en-US" sz="3500" dirty="0">
                <a:latin typeface="Arial" pitchFamily="34" charset="0"/>
                <a:ea typeface="Arial-Rounded" pitchFamily="34" charset="0"/>
                <a:cs typeface="Arial" pitchFamily="34" charset="0"/>
              </a:endParaRPr>
            </a:p>
            <a:p>
              <a:pPr algn="r"/>
              <a:r>
                <a:rPr lang="en-US" sz="3500" dirty="0">
                  <a:latin typeface="Arial" pitchFamily="34" charset="0"/>
                  <a:ea typeface="Arial-Rounded" pitchFamily="34" charset="0"/>
                  <a:cs typeface="Arial" pitchFamily="34" charset="0"/>
                </a:rPr>
                <a:t>(Theo</a:t>
              </a:r>
              <a:r>
                <a:rPr lang="en-US" sz="3500" i="1" dirty="0">
                  <a:latin typeface="Arial" pitchFamily="34" charset="0"/>
                  <a:ea typeface="Arial-Rounded" pitchFamily="34" charset="0"/>
                  <a:cs typeface="Arial" pitchFamily="34" charset="0"/>
                </a:rPr>
                <a:t> </a:t>
              </a:r>
              <a:r>
                <a:rPr lang="en-US" sz="3500" i="1" dirty="0" smtClean="0">
                  <a:latin typeface="Arial" pitchFamily="34" charset="0"/>
                  <a:ea typeface="Arial-Rounded" pitchFamily="34" charset="0"/>
                  <a:cs typeface="Arial" pitchFamily="34" charset="0"/>
                </a:rPr>
                <a:t>vinhphuctc.vn</a:t>
              </a:r>
              <a:r>
                <a:rPr lang="en-US" sz="3500" dirty="0" smtClean="0">
                  <a:latin typeface="Arial" pitchFamily="34" charset="0"/>
                  <a:ea typeface="Arial-Rounded" pitchFamily="34" charset="0"/>
                  <a:cs typeface="Arial" pitchFamily="34" charset="0"/>
                </a:rPr>
                <a:t>)</a:t>
              </a:r>
              <a:endParaRPr lang="en-US" sz="3500" dirty="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103607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27556" y="2461310"/>
            <a:ext cx="2597927" cy="942285"/>
          </a:xfrm>
          <a:prstGeom prst="rect">
            <a:avLst/>
          </a:prstGeom>
          <a:noFill/>
        </p:spPr>
        <p:txBody>
          <a:bodyPr wrap="square" lIns="110213" tIns="55106" rIns="110213" bIns="55106" rtlCol="0">
            <a:spAutoFit/>
          </a:bodyPr>
          <a:lstStyle/>
          <a:p>
            <a:pPr algn="ctr"/>
            <a:r>
              <a:rPr lang="en-US" altLang="zh-CN" sz="5400" smtClean="0">
                <a:solidFill>
                  <a:srgbClr val="FF0000"/>
                </a:solidFill>
                <a:latin typeface="Arial" panose="020B0604020202020204" pitchFamily="34" charset="0"/>
                <a:ea typeface="方正粗圆_GBK" pitchFamily="65" charset="-122"/>
                <a:cs typeface="Arial" panose="020B0604020202020204" pitchFamily="34" charset="0"/>
              </a:rPr>
              <a:t>Tiết 2</a:t>
            </a:r>
            <a:endParaRPr lang="zh-CN" altLang="en-US" sz="5400" dirty="0">
              <a:solidFill>
                <a:srgbClr val="FF0000"/>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3148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2574" y="203899"/>
            <a:ext cx="4256851" cy="665125"/>
          </a:xfrm>
          <a:prstGeom prst="rect">
            <a:avLst/>
          </a:prstGeom>
          <a:noFill/>
        </p:spPr>
        <p:txBody>
          <a:bodyPr wrap="square" lIns="110048" tIns="55026" rIns="110048" bIns="55026" rtlCol="0">
            <a:spAutoFit/>
          </a:bodyPr>
          <a:lstStyle/>
          <a:p>
            <a:pPr algn="just"/>
            <a:r>
              <a:rPr lang="en-US" sz="3600" b="1">
                <a:latin typeface="Arial" pitchFamily="34" charset="0"/>
                <a:ea typeface="Arial-Rounded" pitchFamily="34" charset="0"/>
                <a:cs typeface="Arial" pitchFamily="34" charset="0"/>
              </a:rPr>
              <a:t>Trả lời câu hỏi</a:t>
            </a:r>
          </a:p>
        </p:txBody>
      </p:sp>
      <p:sp>
        <p:nvSpPr>
          <p:cNvPr id="7" name="Oval 6"/>
          <p:cNvSpPr/>
          <p:nvPr/>
        </p:nvSpPr>
        <p:spPr>
          <a:xfrm>
            <a:off x="101574" y="76201"/>
            <a:ext cx="812588" cy="8128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400" b="1">
                <a:solidFill>
                  <a:schemeClr val="bg1"/>
                </a:solidFill>
                <a:latin typeface="Arial Rounded MT Bold" pitchFamily="34" charset="0"/>
                <a:cs typeface="Times New Roman" pitchFamily="18" charset="0"/>
              </a:rPr>
              <a:t>3</a:t>
            </a:r>
          </a:p>
        </p:txBody>
      </p:sp>
      <p:sp>
        <p:nvSpPr>
          <p:cNvPr id="11" name="TextBox 10"/>
          <p:cNvSpPr txBox="1"/>
          <p:nvPr/>
        </p:nvSpPr>
        <p:spPr>
          <a:xfrm>
            <a:off x="912574" y="1143000"/>
            <a:ext cx="10439638" cy="2604117"/>
          </a:xfrm>
          <a:prstGeom prst="rect">
            <a:avLst/>
          </a:prstGeom>
          <a:noFill/>
        </p:spPr>
        <p:txBody>
          <a:bodyPr wrap="square" lIns="110048" tIns="55026" rIns="110048" bIns="55026" rtlCol="0">
            <a:spAutoFit/>
          </a:bodyPr>
          <a:lstStyle/>
          <a:p>
            <a:pPr marL="742950" indent="-742950" algn="just">
              <a:lnSpc>
                <a:spcPct val="150000"/>
              </a:lnSpc>
              <a:buAutoNum type="alphaLcParenR"/>
            </a:pPr>
            <a:r>
              <a:rPr lang="en-US" sz="3600" smtClean="0">
                <a:solidFill>
                  <a:srgbClr val="FF0000"/>
                </a:solidFill>
                <a:latin typeface="Arial" pitchFamily="34" charset="0"/>
                <a:ea typeface="Arial-Rounded" pitchFamily="34" charset="0"/>
                <a:cs typeface="Arial" pitchFamily="34" charset="0"/>
              </a:rPr>
              <a:t>Vào mùa lúa chín, Sa Pa có gì đặc biệt?</a:t>
            </a:r>
          </a:p>
          <a:p>
            <a:pPr marL="742950" indent="-742950" algn="just">
              <a:lnSpc>
                <a:spcPct val="150000"/>
              </a:lnSpc>
              <a:buAutoNum type="alphaLcParenR"/>
            </a:pPr>
            <a:r>
              <a:rPr lang="en-US" sz="3600" smtClean="0">
                <a:solidFill>
                  <a:srgbClr val="00B050"/>
                </a:solidFill>
                <a:latin typeface="Arial" pitchFamily="34" charset="0"/>
                <a:ea typeface="Arial-Rounded" pitchFamily="34" charset="0"/>
                <a:cs typeface="Arial" pitchFamily="34" charset="0"/>
              </a:rPr>
              <a:t>Ruộng bậc thang có từ bao giờ?</a:t>
            </a:r>
          </a:p>
          <a:p>
            <a:pPr marL="742950" indent="-742950" algn="just">
              <a:lnSpc>
                <a:spcPct val="150000"/>
              </a:lnSpc>
              <a:buAutoNum type="alphaLcParenR"/>
            </a:pPr>
            <a:r>
              <a:rPr lang="en-US" sz="3600" smtClean="0">
                <a:solidFill>
                  <a:srgbClr val="BF27CB"/>
                </a:solidFill>
                <a:latin typeface="Arial" pitchFamily="34" charset="0"/>
                <a:ea typeface="Arial-Rounded" pitchFamily="34" charset="0"/>
                <a:cs typeface="Arial" pitchFamily="34" charset="0"/>
              </a:rPr>
              <a:t>Ai đã tạo nên những khu ruộng bậc thang?</a:t>
            </a:r>
            <a:endParaRPr lang="en-US" sz="3600">
              <a:solidFill>
                <a:srgbClr val="BF27CB"/>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5409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64249" y="1817658"/>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2" name="Rounded Rectangle 1"/>
          <p:cNvSpPr/>
          <p:nvPr/>
        </p:nvSpPr>
        <p:spPr>
          <a:xfrm>
            <a:off x="684212" y="685800"/>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solidFill>
                  <a:schemeClr val="tx1"/>
                </a:solidFill>
                <a:latin typeface="Arial" pitchFamily="34" charset="0"/>
                <a:ea typeface="Arial-Rounded" pitchFamily="34" charset="0"/>
                <a:cs typeface="Arial" pitchFamily="34" charset="0"/>
              </a:rPr>
              <a:t>a) Vào mùa lúa chín, Sa Pa có gì đặc biệt?</a:t>
            </a:r>
            <a:endParaRPr lang="en-US" sz="3900">
              <a:solidFill>
                <a:schemeClr val="tx1"/>
              </a:solidFill>
              <a:latin typeface="Arial" pitchFamily="34" charset="0"/>
              <a:ea typeface="Arial-Rounded" pitchFamily="34" charset="0"/>
              <a:cs typeface="Arial" pitchFamily="34" charset="0"/>
            </a:endParaRPr>
          </a:p>
        </p:txBody>
      </p:sp>
      <p:sp>
        <p:nvSpPr>
          <p:cNvPr id="4" name="Rounded Rectangle 3"/>
          <p:cNvSpPr/>
          <p:nvPr/>
        </p:nvSpPr>
        <p:spPr>
          <a:xfrm>
            <a:off x="684212" y="2362200"/>
            <a:ext cx="10744199" cy="30480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000" b="1" smtClean="0">
                <a:solidFill>
                  <a:srgbClr val="FF0000"/>
                </a:solidFill>
                <a:latin typeface="Arial" panose="020B0604020202020204" pitchFamily="34" charset="0"/>
                <a:cs typeface="Arial" panose="020B0604020202020204" pitchFamily="34" charset="0"/>
              </a:rPr>
              <a:t>      Vào mùa lúa chín, đến Sa Pa, khách du lịch có dịp ngắm nhìn vẻ đẹp rực rỡ của những khu ruộng bậc thang. </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5583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8945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227012" y="2971800"/>
            <a:ext cx="11582400" cy="15995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4300" b="1" smtClean="0">
                <a:solidFill>
                  <a:srgbClr val="FF0000"/>
                </a:solidFill>
                <a:latin typeface="Arial" panose="020B0604020202020204" pitchFamily="34" charset="0"/>
                <a:cs typeface="Arial" panose="020B0604020202020204" pitchFamily="34" charset="0"/>
              </a:rPr>
              <a:t>Ruộng bậc thang có từ hàng trăm năm nay.</a:t>
            </a:r>
            <a:endParaRPr lang="en-US" sz="4300" b="1" dirty="0">
              <a:solidFill>
                <a:srgbClr val="FF0000"/>
              </a:solidFill>
              <a:latin typeface="Arial" panose="020B0604020202020204" pitchFamily="34" charset="0"/>
              <a:cs typeface="Arial" panose="020B0604020202020204" pitchFamily="34" charset="0"/>
            </a:endParaRPr>
          </a:p>
        </p:txBody>
      </p:sp>
      <p:sp>
        <p:nvSpPr>
          <p:cNvPr id="2" name="Rounded Rectangle 1"/>
          <p:cNvSpPr/>
          <p:nvPr/>
        </p:nvSpPr>
        <p:spPr>
          <a:xfrm>
            <a:off x="1273174" y="609600"/>
            <a:ext cx="9509256"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solidFill>
                  <a:schemeClr val="tx1"/>
                </a:solidFill>
                <a:latin typeface="Arial" pitchFamily="34" charset="0"/>
                <a:ea typeface="Arial-Rounded" pitchFamily="34" charset="0"/>
                <a:cs typeface="Arial" pitchFamily="34" charset="0"/>
              </a:rPr>
              <a:t>b) Ruộng bậc thang có từ bao giờ?</a:t>
            </a:r>
            <a:endParaRPr lang="en-US" sz="390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8851982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8012" y="762000"/>
            <a:ext cx="109728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solidFill>
                  <a:schemeClr val="tx1"/>
                </a:solidFill>
                <a:latin typeface="Arial" pitchFamily="34" charset="0"/>
                <a:ea typeface="Arial-Rounded" pitchFamily="34" charset="0"/>
                <a:cs typeface="Arial" pitchFamily="34" charset="0"/>
              </a:rPr>
              <a:t>c) Ai đã tạo nên những khu ruộng bậc thang?</a:t>
            </a:r>
            <a:endParaRPr lang="en-US" sz="3900">
              <a:solidFill>
                <a:schemeClr val="tx1"/>
              </a:solidFill>
              <a:latin typeface="Arial" pitchFamily="34" charset="0"/>
              <a:ea typeface="Arial-Rounded" pitchFamily="34" charset="0"/>
              <a:cs typeface="Arial" pitchFamily="34" charset="0"/>
            </a:endParaRPr>
          </a:p>
        </p:txBody>
      </p:sp>
      <p:sp>
        <p:nvSpPr>
          <p:cNvPr id="3" name="Down Arrow 2"/>
          <p:cNvSpPr/>
          <p:nvPr/>
        </p:nvSpPr>
        <p:spPr>
          <a:xfrm>
            <a:off x="5792149"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455612" y="2984926"/>
            <a:ext cx="11125199" cy="2699961"/>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smtClean="0">
                <a:solidFill>
                  <a:srgbClr val="FF0000"/>
                </a:solidFill>
                <a:latin typeface="Arial" panose="020B0604020202020204" pitchFamily="34" charset="0"/>
                <a:cs typeface="Arial" panose="020B0604020202020204" pitchFamily="34" charset="0"/>
              </a:rPr>
              <a:t>       Ruộng bậc thang được tạo nên bởi những người H’mông, Dao, Hà Nhì,… sống ở đây.</a:t>
            </a:r>
            <a:endParaRPr lang="en-US" sz="43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1257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5612" y="685800"/>
            <a:ext cx="11125200" cy="48768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3900" smtClean="0">
                <a:solidFill>
                  <a:schemeClr val="tx1"/>
                </a:solidFill>
                <a:latin typeface="Arial" pitchFamily="34" charset="0"/>
                <a:ea typeface="Arial-Rounded" pitchFamily="34" charset="0"/>
                <a:cs typeface="Arial" pitchFamily="34" charset="0"/>
              </a:rPr>
              <a:t>- Bài văn tả cảnh mùa lúa chín trên những khu ruộng bậc thang ở Sa Pa – là một trong những cảnh đẹp tiêu biểu của vùng núi phía Bắc nước ta.</a:t>
            </a:r>
          </a:p>
          <a:p>
            <a:pPr algn="just"/>
            <a:r>
              <a:rPr lang="en-US" sz="3900" smtClean="0">
                <a:solidFill>
                  <a:schemeClr val="tx1"/>
                </a:solidFill>
                <a:latin typeface="Arial" pitchFamily="34" charset="0"/>
                <a:ea typeface="Arial-Rounded" pitchFamily="34" charset="0"/>
                <a:cs typeface="Arial" pitchFamily="34" charset="0"/>
              </a:rPr>
              <a:t>- Qua bài văn giúp chúng ta thêm yêu và tự hào về những cảnh đẹp của đất nước.</a:t>
            </a:r>
            <a:endParaRPr lang="en-US" sz="3900">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7837280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27556" y="2461310"/>
            <a:ext cx="2597927" cy="942285"/>
          </a:xfrm>
          <a:prstGeom prst="rect">
            <a:avLst/>
          </a:prstGeom>
          <a:noFill/>
        </p:spPr>
        <p:txBody>
          <a:bodyPr wrap="square" lIns="110213" tIns="55106" rIns="110213" bIns="55106" rtlCol="0">
            <a:spAutoFit/>
          </a:bodyPr>
          <a:lstStyle/>
          <a:p>
            <a:pPr algn="ctr"/>
            <a:r>
              <a:rPr lang="en-US" altLang="zh-CN" sz="5400" smtClean="0">
                <a:solidFill>
                  <a:srgbClr val="FF0000"/>
                </a:solidFill>
                <a:latin typeface="Arial" panose="020B0604020202020204" pitchFamily="34" charset="0"/>
                <a:ea typeface="方正粗圆_GBK" pitchFamily="65" charset="-122"/>
                <a:cs typeface="Arial" panose="020B0604020202020204" pitchFamily="34" charset="0"/>
              </a:rPr>
              <a:t>Tiết 1</a:t>
            </a:r>
            <a:endParaRPr lang="zh-CN" altLang="en-US" sz="5400" dirty="0">
              <a:solidFill>
                <a:srgbClr val="FF0000"/>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31825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449109" y="4505848"/>
            <a:ext cx="1265053" cy="779684"/>
          </a:xfrm>
          <a:prstGeom prst="rect">
            <a:avLst/>
          </a:prstGeom>
          <a:noFill/>
        </p:spPr>
        <p:txBody>
          <a:bodyPr wrap="square" lIns="121883" tIns="60941" rIns="121883" bIns="60941" rtlCol="0">
            <a:spAutoFit/>
          </a:bodyPr>
          <a:lstStyle/>
          <a:p>
            <a:pPr algn="just"/>
            <a:r>
              <a:rPr lang="el-GR" sz="430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31" name="TextBox 30"/>
          <p:cNvSpPr txBox="1"/>
          <p:nvPr/>
        </p:nvSpPr>
        <p:spPr>
          <a:xfrm>
            <a:off x="5384720" y="4591050"/>
            <a:ext cx="1265053" cy="779684"/>
          </a:xfrm>
          <a:prstGeom prst="rect">
            <a:avLst/>
          </a:prstGeom>
          <a:noFill/>
        </p:spPr>
        <p:txBody>
          <a:bodyPr wrap="square" lIns="121883" tIns="60941" rIns="121883" bIns="60941" rtlCol="0">
            <a:spAutoFit/>
          </a:bodyPr>
          <a:lstStyle/>
          <a:p>
            <a:pPr algn="just"/>
            <a:r>
              <a:rPr lang="el-GR" sz="430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29" name="TextBox 28"/>
          <p:cNvSpPr txBox="1"/>
          <p:nvPr/>
        </p:nvSpPr>
        <p:spPr>
          <a:xfrm>
            <a:off x="1392789" y="4594749"/>
            <a:ext cx="1265053" cy="779684"/>
          </a:xfrm>
          <a:prstGeom prst="rect">
            <a:avLst/>
          </a:prstGeom>
          <a:noFill/>
        </p:spPr>
        <p:txBody>
          <a:bodyPr wrap="square" lIns="121883" tIns="60941" rIns="121883" bIns="60941" rtlCol="0">
            <a:spAutoFit/>
          </a:bodyPr>
          <a:lstStyle/>
          <a:p>
            <a:pPr algn="just"/>
            <a:r>
              <a:rPr lang="el-GR" sz="430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25" name="TextBox 24"/>
          <p:cNvSpPr txBox="1"/>
          <p:nvPr/>
        </p:nvSpPr>
        <p:spPr>
          <a:xfrm>
            <a:off x="1731962" y="2744566"/>
            <a:ext cx="1265053" cy="779684"/>
          </a:xfrm>
          <a:prstGeom prst="rect">
            <a:avLst/>
          </a:prstGeom>
          <a:noFill/>
        </p:spPr>
        <p:txBody>
          <a:bodyPr wrap="square" lIns="121883" tIns="60941" rIns="121883" bIns="60941" rtlCol="0">
            <a:spAutoFit/>
          </a:bodyPr>
          <a:lstStyle/>
          <a:p>
            <a:pPr algn="just"/>
            <a:r>
              <a:rPr lang="en-US" sz="4300" smtClean="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9" name="TextBox 8"/>
          <p:cNvSpPr txBox="1"/>
          <p:nvPr/>
        </p:nvSpPr>
        <p:spPr>
          <a:xfrm>
            <a:off x="942743" y="2413001"/>
            <a:ext cx="11062282" cy="779684"/>
          </a:xfrm>
          <a:prstGeom prst="rect">
            <a:avLst/>
          </a:prstGeom>
          <a:noFill/>
        </p:spPr>
        <p:txBody>
          <a:bodyPr wrap="square" lIns="121883" tIns="60941" rIns="121883" bIns="60941" rtlCol="0">
            <a:spAutoFit/>
          </a:bodyPr>
          <a:lstStyle/>
          <a:p>
            <a:pPr algn="just"/>
            <a:r>
              <a:rPr lang="en-US" sz="4300" smtClean="0">
                <a:latin typeface="Arial" pitchFamily="34" charset="0"/>
                <a:ea typeface="Arial-Rounded" pitchFamily="34" charset="0"/>
                <a:cs typeface="Arial" pitchFamily="34" charset="0"/>
              </a:rPr>
              <a:t>tờ l</a:t>
            </a:r>
            <a:r>
              <a:rPr lang="en-US" sz="4300">
                <a:latin typeface="Arial" pitchFamily="34" charset="0"/>
                <a:ea typeface="Arial-Rounded" pitchFamily="34" charset="0"/>
                <a:cs typeface="Arial" pitchFamily="34" charset="0"/>
              </a:rPr>
              <a:t>	         </a:t>
            </a:r>
            <a:r>
              <a:rPr lang="en-US" sz="4300" smtClean="0">
                <a:latin typeface="Arial" pitchFamily="34" charset="0"/>
                <a:ea typeface="Arial-Rounded" pitchFamily="34" charset="0"/>
                <a:cs typeface="Arial" pitchFamily="34" charset="0"/>
              </a:rPr>
              <a:t>    yêu th                 tối m</a:t>
            </a:r>
            <a:endParaRPr lang="en-US" sz="4300">
              <a:latin typeface="Arial" pitchFamily="34" charset="0"/>
              <a:ea typeface="Arial-Rounded" pitchFamily="34" charset="0"/>
              <a:cs typeface="Arial" pitchFamily="34" charset="0"/>
            </a:endParaRPr>
          </a:p>
        </p:txBody>
      </p:sp>
      <p:sp>
        <p:nvSpPr>
          <p:cNvPr id="10" name="TextBox 9"/>
          <p:cNvSpPr txBox="1"/>
          <p:nvPr/>
        </p:nvSpPr>
        <p:spPr>
          <a:xfrm>
            <a:off x="1024970" y="4648201"/>
            <a:ext cx="11062282"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c </a:t>
            </a:r>
            <a:r>
              <a:rPr lang="en-US" sz="4300" smtClean="0">
                <a:latin typeface="Arial" pitchFamily="34" charset="0"/>
                <a:ea typeface="Arial-Rounded" pitchFamily="34" charset="0"/>
                <a:cs typeface="Arial" pitchFamily="34" charset="0"/>
              </a:rPr>
              <a:t>      xa</a:t>
            </a:r>
            <a:r>
              <a:rPr lang="en-US" sz="4300">
                <a:latin typeface="Arial" pitchFamily="34" charset="0"/>
                <a:ea typeface="Arial-Rounded" pitchFamily="34" charset="0"/>
                <a:cs typeface="Arial" pitchFamily="34" charset="0"/>
              </a:rPr>
              <a:t>		</a:t>
            </a:r>
            <a:r>
              <a:rPr lang="en-US" sz="4300" smtClean="0">
                <a:latin typeface="Arial" pitchFamily="34" charset="0"/>
                <a:ea typeface="Arial-Rounded" pitchFamily="34" charset="0"/>
                <a:cs typeface="Arial" pitchFamily="34" charset="0"/>
              </a:rPr>
              <a:t>túi x</a:t>
            </a:r>
            <a:r>
              <a:rPr lang="en-US" sz="4300">
                <a:latin typeface="Arial" pitchFamily="34" charset="0"/>
                <a:ea typeface="Arial-Rounded" pitchFamily="34" charset="0"/>
                <a:cs typeface="Arial" pitchFamily="34" charset="0"/>
              </a:rPr>
              <a:t>	       </a:t>
            </a:r>
            <a:r>
              <a:rPr lang="en-US" sz="4300" smtClean="0">
                <a:latin typeface="Arial" pitchFamily="34" charset="0"/>
                <a:ea typeface="Arial-Rounded" pitchFamily="34" charset="0"/>
                <a:cs typeface="Arial" pitchFamily="34" charset="0"/>
              </a:rPr>
              <a:t>           chênh ch</a:t>
            </a:r>
            <a:endParaRPr lang="en-US" sz="4300">
              <a:latin typeface="Arial" pitchFamily="34" charset="0"/>
              <a:ea typeface="Arial-Rounded" pitchFamily="34" charset="0"/>
              <a:cs typeface="Arial" pitchFamily="34" charset="0"/>
            </a:endParaRPr>
          </a:p>
        </p:txBody>
      </p:sp>
      <p:sp>
        <p:nvSpPr>
          <p:cNvPr id="24" name="TextBox 23"/>
          <p:cNvSpPr txBox="1"/>
          <p:nvPr/>
        </p:nvSpPr>
        <p:spPr>
          <a:xfrm>
            <a:off x="10361612" y="4648201"/>
            <a:ext cx="1265053" cy="779684"/>
          </a:xfrm>
          <a:prstGeom prst="rect">
            <a:avLst/>
          </a:prstGeom>
          <a:noFill/>
        </p:spPr>
        <p:txBody>
          <a:bodyPr wrap="square" lIns="121883" tIns="60941" rIns="121883" bIns="60941" rtlCol="0">
            <a:spAutoFit/>
          </a:bodyPr>
          <a:lstStyle/>
          <a:p>
            <a:pPr algn="just"/>
            <a:r>
              <a:rPr lang="en-US" sz="4300" smtClean="0">
                <a:solidFill>
                  <a:srgbClr val="FF0000"/>
                </a:solidFill>
                <a:latin typeface="Arial" pitchFamily="34" charset="0"/>
                <a:ea typeface="Arial-Rounded" pitchFamily="34" charset="0"/>
                <a:cs typeface="Arial" pitchFamily="34" charset="0"/>
              </a:rPr>
              <a:t>êch</a:t>
            </a:r>
            <a:endParaRPr lang="en-US" sz="4300">
              <a:solidFill>
                <a:srgbClr val="FF0000"/>
              </a:solidFill>
              <a:latin typeface="Arial" pitchFamily="34" charset="0"/>
              <a:ea typeface="Arial-Rounded" pitchFamily="34" charset="0"/>
              <a:cs typeface="Arial" pitchFamily="34" charset="0"/>
            </a:endParaRPr>
          </a:p>
        </p:txBody>
      </p:sp>
      <p:sp>
        <p:nvSpPr>
          <p:cNvPr id="23" name="TextBox 22"/>
          <p:cNvSpPr txBox="1"/>
          <p:nvPr/>
        </p:nvSpPr>
        <p:spPr>
          <a:xfrm>
            <a:off x="5315987" y="4647850"/>
            <a:ext cx="1265053" cy="779684"/>
          </a:xfrm>
          <a:prstGeom prst="rect">
            <a:avLst/>
          </a:prstGeom>
          <a:noFill/>
        </p:spPr>
        <p:txBody>
          <a:bodyPr wrap="square" lIns="121883" tIns="60941" rIns="121883" bIns="60941" rtlCol="0">
            <a:spAutoFit/>
          </a:bodyPr>
          <a:lstStyle/>
          <a:p>
            <a:pPr algn="just"/>
            <a:r>
              <a:rPr lang="en-US" sz="4300" smtClean="0">
                <a:solidFill>
                  <a:srgbClr val="FF0000"/>
                </a:solidFill>
                <a:latin typeface="Arial" pitchFamily="34" charset="0"/>
                <a:ea typeface="Arial-Rounded" pitchFamily="34" charset="0"/>
                <a:cs typeface="Arial" pitchFamily="34" charset="0"/>
              </a:rPr>
              <a:t>ach</a:t>
            </a:r>
            <a:endParaRPr lang="en-US" sz="4300">
              <a:solidFill>
                <a:srgbClr val="FF0000"/>
              </a:solidFill>
              <a:latin typeface="Arial" pitchFamily="34" charset="0"/>
              <a:ea typeface="Arial-Rounded" pitchFamily="34" charset="0"/>
              <a:cs typeface="Arial" pitchFamily="34" charset="0"/>
            </a:endParaRPr>
          </a:p>
        </p:txBody>
      </p:sp>
      <p:sp>
        <p:nvSpPr>
          <p:cNvPr id="20" name="TextBox 19"/>
          <p:cNvSpPr txBox="1"/>
          <p:nvPr/>
        </p:nvSpPr>
        <p:spPr>
          <a:xfrm>
            <a:off x="1297954" y="4665134"/>
            <a:ext cx="1265053" cy="779684"/>
          </a:xfrm>
          <a:prstGeom prst="rect">
            <a:avLst/>
          </a:prstGeom>
          <a:noFill/>
        </p:spPr>
        <p:txBody>
          <a:bodyPr wrap="square" lIns="121883" tIns="60941" rIns="121883" bIns="60941" rtlCol="0">
            <a:spAutoFit/>
          </a:bodyPr>
          <a:lstStyle/>
          <a:p>
            <a:pPr algn="just"/>
            <a:r>
              <a:rPr lang="en-US" sz="4300" smtClean="0">
                <a:solidFill>
                  <a:srgbClr val="FF0000"/>
                </a:solidFill>
                <a:latin typeface="Arial" pitchFamily="34" charset="0"/>
                <a:ea typeface="Arial-Rounded" pitchFamily="34" charset="0"/>
                <a:cs typeface="Arial" pitchFamily="34" charset="0"/>
              </a:rPr>
              <a:t>ach</a:t>
            </a:r>
            <a:endParaRPr lang="en-US" sz="4300">
              <a:solidFill>
                <a:srgbClr val="FF0000"/>
              </a:solidFill>
              <a:latin typeface="Arial" pitchFamily="34" charset="0"/>
              <a:ea typeface="Arial-Rounded" pitchFamily="34" charset="0"/>
              <a:cs typeface="Arial" pitchFamily="34" charset="0"/>
            </a:endParaRPr>
          </a:p>
        </p:txBody>
      </p:sp>
      <p:sp>
        <p:nvSpPr>
          <p:cNvPr id="19" name="TextBox 18"/>
          <p:cNvSpPr txBox="1"/>
          <p:nvPr/>
        </p:nvSpPr>
        <p:spPr>
          <a:xfrm>
            <a:off x="9284012" y="2413001"/>
            <a:ext cx="1265053" cy="779684"/>
          </a:xfrm>
          <a:prstGeom prst="rect">
            <a:avLst/>
          </a:prstGeom>
          <a:noFill/>
        </p:spPr>
        <p:txBody>
          <a:bodyPr wrap="square" lIns="121883" tIns="60941" rIns="121883" bIns="60941" rtlCol="0">
            <a:spAutoFit/>
          </a:bodyPr>
          <a:lstStyle/>
          <a:p>
            <a:pPr algn="just"/>
            <a:r>
              <a:rPr lang="en-US" sz="4300" smtClean="0">
                <a:solidFill>
                  <a:srgbClr val="FF0000"/>
                </a:solidFill>
                <a:latin typeface="Arial" pitchFamily="34" charset="0"/>
                <a:ea typeface="Arial-Rounded" pitchFamily="34" charset="0"/>
                <a:cs typeface="Arial" pitchFamily="34" charset="0"/>
              </a:rPr>
              <a:t>it</a:t>
            </a:r>
            <a:endParaRPr lang="en-US" sz="4300">
              <a:solidFill>
                <a:srgbClr val="FF0000"/>
              </a:solidFill>
              <a:latin typeface="Arial" pitchFamily="34" charset="0"/>
              <a:ea typeface="Arial-Rounded" pitchFamily="34" charset="0"/>
              <a:cs typeface="Arial" pitchFamily="34" charset="0"/>
            </a:endParaRPr>
          </a:p>
        </p:txBody>
      </p:sp>
      <p:sp>
        <p:nvSpPr>
          <p:cNvPr id="18" name="TextBox 17"/>
          <p:cNvSpPr txBox="1"/>
          <p:nvPr/>
        </p:nvSpPr>
        <p:spPr>
          <a:xfrm>
            <a:off x="5493191" y="2423335"/>
            <a:ext cx="1553721" cy="779684"/>
          </a:xfrm>
          <a:prstGeom prst="rect">
            <a:avLst/>
          </a:prstGeom>
          <a:noFill/>
        </p:spPr>
        <p:txBody>
          <a:bodyPr wrap="square" lIns="121883" tIns="60941" rIns="121883" bIns="60941" rtlCol="0">
            <a:spAutoFit/>
          </a:bodyPr>
          <a:lstStyle/>
          <a:p>
            <a:pPr algn="just"/>
            <a:r>
              <a:rPr lang="en-US" sz="4300" smtClean="0">
                <a:solidFill>
                  <a:srgbClr val="FF0000"/>
                </a:solidFill>
                <a:latin typeface="Arial" pitchFamily="34" charset="0"/>
                <a:ea typeface="Arial-Rounded" pitchFamily="34" charset="0"/>
                <a:cs typeface="Arial" pitchFamily="34" charset="0"/>
              </a:rPr>
              <a:t>ich</a:t>
            </a:r>
            <a:endParaRPr lang="en-US" sz="4300">
              <a:solidFill>
                <a:srgbClr val="FF0000"/>
              </a:solidFill>
              <a:latin typeface="Arial" pitchFamily="34" charset="0"/>
              <a:ea typeface="Arial-Rounded" pitchFamily="34" charset="0"/>
              <a:cs typeface="Arial" pitchFamily="34" charset="0"/>
            </a:endParaRPr>
          </a:p>
        </p:txBody>
      </p:sp>
      <p:sp>
        <p:nvSpPr>
          <p:cNvPr id="17" name="TextBox 16"/>
          <p:cNvSpPr txBox="1"/>
          <p:nvPr/>
        </p:nvSpPr>
        <p:spPr>
          <a:xfrm>
            <a:off x="1717735" y="2423335"/>
            <a:ext cx="1265053" cy="779684"/>
          </a:xfrm>
          <a:prstGeom prst="rect">
            <a:avLst/>
          </a:prstGeom>
          <a:noFill/>
        </p:spPr>
        <p:txBody>
          <a:bodyPr wrap="square" lIns="121883" tIns="60941" rIns="121883" bIns="60941" rtlCol="0">
            <a:spAutoFit/>
          </a:bodyPr>
          <a:lstStyle/>
          <a:p>
            <a:pPr algn="just"/>
            <a:r>
              <a:rPr lang="en-US" sz="4300" smtClean="0">
                <a:solidFill>
                  <a:srgbClr val="FF0000"/>
                </a:solidFill>
                <a:latin typeface="Arial" pitchFamily="34" charset="0"/>
                <a:ea typeface="Arial-Rounded" pitchFamily="34" charset="0"/>
                <a:cs typeface="Arial" pitchFamily="34" charset="0"/>
              </a:rPr>
              <a:t>ich</a:t>
            </a:r>
            <a:endParaRPr lang="en-US" sz="4300">
              <a:solidFill>
                <a:srgbClr val="FF0000"/>
              </a:solidFill>
              <a:latin typeface="Arial" pitchFamily="34" charset="0"/>
              <a:ea typeface="Arial-Rounded" pitchFamily="34" charset="0"/>
              <a:cs typeface="Arial" pitchFamily="34" charset="0"/>
            </a:endParaRPr>
          </a:p>
        </p:txBody>
      </p:sp>
      <p:sp>
        <p:nvSpPr>
          <p:cNvPr id="6" name="TextBox 5"/>
          <p:cNvSpPr txBox="1"/>
          <p:nvPr/>
        </p:nvSpPr>
        <p:spPr>
          <a:xfrm>
            <a:off x="923396" y="539193"/>
            <a:ext cx="11062282" cy="697611"/>
          </a:xfrm>
          <a:prstGeom prst="rect">
            <a:avLst/>
          </a:prstGeom>
          <a:noFill/>
        </p:spPr>
        <p:txBody>
          <a:bodyPr wrap="square" lIns="121883" tIns="60941" rIns="121883" bIns="60941" rtlCol="0">
            <a:spAutoFit/>
          </a:bodyPr>
          <a:lstStyle/>
          <a:p>
            <a:pPr algn="just"/>
            <a:r>
              <a:rPr lang="en-US" sz="3700" b="1">
                <a:latin typeface="Arial" pitchFamily="34" charset="0"/>
                <a:ea typeface="Arial-Rounded" pitchFamily="34" charset="0"/>
                <a:cs typeface="Arial" pitchFamily="34" charset="0"/>
              </a:rPr>
              <a:t>Chọn vần phù hợp thay cho ô vuông</a:t>
            </a:r>
          </a:p>
        </p:txBody>
      </p:sp>
      <p:sp>
        <p:nvSpPr>
          <p:cNvPr id="2" name="AutoShape 2" descr="Free Group Work Cliparts, Download Free Clip Art, Free Clip Art on Clipart  Library"/>
          <p:cNvSpPr>
            <a:spLocks noChangeAspect="1" noChangeArrowheads="1"/>
          </p:cNvSpPr>
          <p:nvPr/>
        </p:nvSpPr>
        <p:spPr bwMode="auto">
          <a:xfrm>
            <a:off x="207379" y="-192617"/>
            <a:ext cx="406294"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endParaRPr lang="en-US"/>
          </a:p>
        </p:txBody>
      </p:sp>
      <p:sp>
        <p:nvSpPr>
          <p:cNvPr id="7" name="TextBox 6"/>
          <p:cNvSpPr txBox="1"/>
          <p:nvPr/>
        </p:nvSpPr>
        <p:spPr>
          <a:xfrm>
            <a:off x="885911" y="1328517"/>
            <a:ext cx="11062282"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 </a:t>
            </a:r>
            <a:r>
              <a:rPr lang="en-US" sz="4300" b="1" i="1" smtClean="0">
                <a:latin typeface="Arial" pitchFamily="34" charset="0"/>
                <a:ea typeface="Arial-Rounded" pitchFamily="34" charset="0"/>
                <a:cs typeface="Arial" pitchFamily="34" charset="0"/>
              </a:rPr>
              <a:t>ich</a:t>
            </a:r>
            <a:r>
              <a:rPr lang="en-US" sz="4300" i="1" smtClean="0">
                <a:latin typeface="Arial" pitchFamily="34" charset="0"/>
                <a:ea typeface="Arial-Rounded" pitchFamily="34" charset="0"/>
                <a:cs typeface="Arial" pitchFamily="34" charset="0"/>
              </a:rPr>
              <a:t> </a:t>
            </a:r>
            <a:r>
              <a:rPr lang="en-US" sz="4300">
                <a:latin typeface="Arial" pitchFamily="34" charset="0"/>
                <a:ea typeface="Arial-Rounded" pitchFamily="34" charset="0"/>
                <a:cs typeface="Arial" pitchFamily="34" charset="0"/>
              </a:rPr>
              <a:t>hay </a:t>
            </a:r>
            <a:r>
              <a:rPr lang="en-US" sz="4300" b="1" i="1" smtClean="0">
                <a:latin typeface="Arial" pitchFamily="34" charset="0"/>
                <a:ea typeface="Arial-Rounded" pitchFamily="34" charset="0"/>
                <a:cs typeface="Arial" pitchFamily="34" charset="0"/>
              </a:rPr>
              <a:t>it</a:t>
            </a:r>
            <a:r>
              <a:rPr lang="en-US" sz="4300" i="1" smtClean="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8" name="TextBox 7"/>
          <p:cNvSpPr txBox="1"/>
          <p:nvPr/>
        </p:nvSpPr>
        <p:spPr>
          <a:xfrm>
            <a:off x="890746" y="3563717"/>
            <a:ext cx="11062282"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 </a:t>
            </a:r>
            <a:r>
              <a:rPr lang="en-US" sz="4300" b="1" i="1" smtClean="0">
                <a:latin typeface="Arial" pitchFamily="34" charset="0"/>
                <a:ea typeface="Arial-Rounded" pitchFamily="34" charset="0"/>
                <a:cs typeface="Arial" pitchFamily="34" charset="0"/>
              </a:rPr>
              <a:t>ach</a:t>
            </a:r>
            <a:r>
              <a:rPr lang="en-US" sz="4300" i="1" smtClean="0">
                <a:latin typeface="Arial" pitchFamily="34" charset="0"/>
                <a:ea typeface="Arial-Rounded" pitchFamily="34" charset="0"/>
                <a:cs typeface="Arial" pitchFamily="34" charset="0"/>
              </a:rPr>
              <a:t> </a:t>
            </a:r>
            <a:r>
              <a:rPr lang="en-US" sz="4300">
                <a:latin typeface="Arial" pitchFamily="34" charset="0"/>
                <a:ea typeface="Arial-Rounded" pitchFamily="34" charset="0"/>
                <a:cs typeface="Arial" pitchFamily="34" charset="0"/>
              </a:rPr>
              <a:t>hay </a:t>
            </a:r>
            <a:r>
              <a:rPr lang="en-US" sz="4300" b="1" smtClean="0">
                <a:latin typeface="Arial" pitchFamily="34" charset="0"/>
                <a:ea typeface="Arial-Rounded" pitchFamily="34" charset="0"/>
                <a:cs typeface="Arial" pitchFamily="34" charset="0"/>
              </a:rPr>
              <a:t>êch</a:t>
            </a:r>
            <a:r>
              <a:rPr lang="en-US" sz="4300" smtClean="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26" name="TextBox 25"/>
          <p:cNvSpPr txBox="1"/>
          <p:nvPr/>
        </p:nvSpPr>
        <p:spPr>
          <a:xfrm>
            <a:off x="5515159" y="2287366"/>
            <a:ext cx="1265053" cy="779684"/>
          </a:xfrm>
          <a:prstGeom prst="rect">
            <a:avLst/>
          </a:prstGeom>
          <a:noFill/>
        </p:spPr>
        <p:txBody>
          <a:bodyPr wrap="square" lIns="121883" tIns="60941" rIns="121883" bIns="60941" rtlCol="0">
            <a:spAutoFit/>
          </a:bodyPr>
          <a:lstStyle/>
          <a:p>
            <a:pPr algn="just"/>
            <a:r>
              <a:rPr lang="el-GR" sz="430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28" name="TextBox 27"/>
          <p:cNvSpPr txBox="1"/>
          <p:nvPr/>
        </p:nvSpPr>
        <p:spPr>
          <a:xfrm>
            <a:off x="-1982788" y="5075792"/>
            <a:ext cx="1265053"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t>
            </a:r>
          </a:p>
        </p:txBody>
      </p:sp>
      <p:sp>
        <p:nvSpPr>
          <p:cNvPr id="11" name="Rectangle 10"/>
          <p:cNvSpPr/>
          <p:nvPr/>
        </p:nvSpPr>
        <p:spPr>
          <a:xfrm>
            <a:off x="1911430" y="2542455"/>
            <a:ext cx="457882" cy="458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2" name="Rectangle 11"/>
          <p:cNvSpPr/>
          <p:nvPr/>
        </p:nvSpPr>
        <p:spPr>
          <a:xfrm>
            <a:off x="5686176" y="2609049"/>
            <a:ext cx="457882" cy="458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6" name="Rectangle 15"/>
          <p:cNvSpPr/>
          <p:nvPr/>
        </p:nvSpPr>
        <p:spPr>
          <a:xfrm>
            <a:off x="1443575" y="4907267"/>
            <a:ext cx="416257" cy="4163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7" name="TextBox 26"/>
          <p:cNvSpPr txBox="1"/>
          <p:nvPr/>
        </p:nvSpPr>
        <p:spPr>
          <a:xfrm>
            <a:off x="9282847" y="2715308"/>
            <a:ext cx="1265053" cy="779684"/>
          </a:xfrm>
          <a:prstGeom prst="rect">
            <a:avLst/>
          </a:prstGeom>
          <a:noFill/>
        </p:spPr>
        <p:txBody>
          <a:bodyPr wrap="square" lIns="121883" tIns="60941" rIns="121883" bIns="60941" rtlCol="0">
            <a:spAutoFit/>
          </a:bodyPr>
          <a:lstStyle/>
          <a:p>
            <a:pPr algn="just"/>
            <a:r>
              <a:rPr lang="en-US" sz="4300" smtClean="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13" name="Rectangle 12"/>
          <p:cNvSpPr/>
          <p:nvPr/>
        </p:nvSpPr>
        <p:spPr>
          <a:xfrm>
            <a:off x="9444006" y="2523405"/>
            <a:ext cx="457882" cy="458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Rectangle 14"/>
          <p:cNvSpPr/>
          <p:nvPr/>
        </p:nvSpPr>
        <p:spPr>
          <a:xfrm>
            <a:off x="5493191" y="4908797"/>
            <a:ext cx="416257" cy="4163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ectangle 13"/>
          <p:cNvSpPr/>
          <p:nvPr/>
        </p:nvSpPr>
        <p:spPr>
          <a:xfrm>
            <a:off x="10528849" y="4823595"/>
            <a:ext cx="416257" cy="4163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0" name="Oval 29"/>
          <p:cNvSpPr/>
          <p:nvPr/>
        </p:nvSpPr>
        <p:spPr>
          <a:xfrm>
            <a:off x="120012" y="469861"/>
            <a:ext cx="812588" cy="8128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400" b="1">
                <a:solidFill>
                  <a:schemeClr val="bg1"/>
                </a:solidFill>
                <a:latin typeface="Arial Rounded MT Bold" pitchFamily="34" charset="0"/>
                <a:cs typeface="Times New Roman" pitchFamily="18" charset="0"/>
              </a:rPr>
              <a:t>4</a:t>
            </a:r>
          </a:p>
        </p:txBody>
      </p:sp>
    </p:spTree>
    <p:extLst>
      <p:ext uri="{BB962C8B-B14F-4D97-AF65-F5344CB8AC3E}">
        <p14:creationId xmlns:p14="http://schemas.microsoft.com/office/powerpoint/2010/main" val="2168018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
                                        <p:tgtEl>
                                          <p:spTgt spid="17"/>
                                        </p:tgtEl>
                                      </p:cBhvr>
                                    </p:animEffec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3"/>
                                        </p:tgtEl>
                                        <p:attrNameLst>
                                          <p:attrName>ppt_x</p:attrName>
                                        </p:attrNameLst>
                                      </p:cBhvr>
                                      <p:tavLst>
                                        <p:tav tm="0">
                                          <p:val>
                                            <p:strVal val="ppt_x"/>
                                          </p:val>
                                        </p:tav>
                                        <p:tav tm="100000">
                                          <p:val>
                                            <p:strVal val="ppt_x"/>
                                          </p:val>
                                        </p:tav>
                                      </p:tavLst>
                                    </p:anim>
                                    <p:anim calcmode="lin" valueType="num">
                                      <p:cBhvr additive="base">
                                        <p:cTn id="29" dur="500"/>
                                        <p:tgtEl>
                                          <p:spTgt spid="13"/>
                                        </p:tgtEl>
                                        <p:attrNameLst>
                                          <p:attrName>ppt_y</p:attrName>
                                        </p:attrNameLst>
                                      </p:cBhvr>
                                      <p:tavLst>
                                        <p:tav tm="0">
                                          <p:val>
                                            <p:strVal val="ppt_y"/>
                                          </p:val>
                                        </p:tav>
                                        <p:tav tm="100000">
                                          <p:val>
                                            <p:strVal val="1+ppt_h/2"/>
                                          </p:val>
                                        </p:tav>
                                      </p:tavLst>
                                    </p:anim>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
                                        <p:tgtEl>
                                          <p:spTgt spid="19"/>
                                        </p:tgtEl>
                                      </p:cBhvr>
                                    </p:animEffec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4"/>
                                        </p:tgtEl>
                                        <p:attrNameLst>
                                          <p:attrName>ppt_x</p:attrName>
                                        </p:attrNameLst>
                                      </p:cBhvr>
                                      <p:tavLst>
                                        <p:tav tm="0">
                                          <p:val>
                                            <p:strVal val="ppt_x"/>
                                          </p:val>
                                        </p:tav>
                                        <p:tav tm="100000">
                                          <p:val>
                                            <p:strVal val="ppt_x"/>
                                          </p:val>
                                        </p:tav>
                                      </p:tavLst>
                                    </p:anim>
                                    <p:anim calcmode="lin" valueType="num">
                                      <p:cBhvr additive="base">
                                        <p:cTn id="40" dur="500"/>
                                        <p:tgtEl>
                                          <p:spTgt spid="14"/>
                                        </p:tgtEl>
                                        <p:attrNameLst>
                                          <p:attrName>ppt_y</p:attrName>
                                        </p:attrNameLst>
                                      </p:cBhvr>
                                      <p:tavLst>
                                        <p:tav tm="0">
                                          <p:val>
                                            <p:strVal val="ppt_y"/>
                                          </p:val>
                                        </p:tav>
                                        <p:tav tm="100000">
                                          <p:val>
                                            <p:strVal val="1+ppt_h/2"/>
                                          </p:val>
                                        </p:tav>
                                      </p:tavLst>
                                    </p:anim>
                                    <p:set>
                                      <p:cBhvr>
                                        <p:cTn id="41" dur="1" fill="hold">
                                          <p:stCondLst>
                                            <p:cond delay="499"/>
                                          </p:stCondLst>
                                        </p:cTn>
                                        <p:tgtEl>
                                          <p:spTgt spid="14"/>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
                                        <p:tgtEl>
                                          <p:spTgt spid="24"/>
                                        </p:tgtEl>
                                      </p:cBhvr>
                                    </p:animEffec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
                                        <p:tgtEl>
                                          <p:spTgt spid="23"/>
                                        </p:tgtEl>
                                      </p:cBhvr>
                                    </p:animEffec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16"/>
                                        </p:tgtEl>
                                        <p:attrNameLst>
                                          <p:attrName>ppt_x</p:attrName>
                                        </p:attrNameLst>
                                      </p:cBhvr>
                                      <p:tavLst>
                                        <p:tav tm="0">
                                          <p:val>
                                            <p:strVal val="ppt_x"/>
                                          </p:val>
                                        </p:tav>
                                        <p:tav tm="100000">
                                          <p:val>
                                            <p:strVal val="ppt_x"/>
                                          </p:val>
                                        </p:tav>
                                      </p:tavLst>
                                    </p:anim>
                                    <p:anim calcmode="lin" valueType="num">
                                      <p:cBhvr additive="base">
                                        <p:cTn id="62" dur="500"/>
                                        <p:tgtEl>
                                          <p:spTgt spid="16"/>
                                        </p:tgtEl>
                                        <p:attrNameLst>
                                          <p:attrName>ppt_y</p:attrName>
                                        </p:attrNameLst>
                                      </p:cBhvr>
                                      <p:tavLst>
                                        <p:tav tm="0">
                                          <p:val>
                                            <p:strVal val="ppt_y"/>
                                          </p:val>
                                        </p:tav>
                                        <p:tav tm="100000">
                                          <p:val>
                                            <p:strVal val="1+ppt_h/2"/>
                                          </p:val>
                                        </p:tav>
                                      </p:tavLst>
                                    </p:anim>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
                                        <p:tgtEl>
                                          <p:spTgt spid="20"/>
                                        </p:tgtEl>
                                      </p:cBhvr>
                                    </p:animEffect>
                                  </p:childTnLst>
                                </p:cTn>
                              </p:par>
                            </p:childTnLst>
                          </p:cTn>
                        </p:par>
                      </p:childTnLst>
                    </p:cTn>
                  </p:par>
                </p:childTnLst>
              </p:cTn>
              <p:nextCondLst>
                <p:cond evt="onClick" delay="0">
                  <p:tgtEl>
                    <p:spTgt spid="16"/>
                  </p:tgtEl>
                </p:cond>
              </p:nextCondLst>
            </p:seq>
          </p:childTnLst>
        </p:cTn>
      </p:par>
    </p:tnLst>
    <p:bldLst>
      <p:bldP spid="24" grpId="0"/>
      <p:bldP spid="23" grpId="0"/>
      <p:bldP spid="20" grpId="0"/>
      <p:bldP spid="19" grpId="0"/>
      <p:bldP spid="18" grpId="0"/>
      <p:bldP spid="17" grpId="0"/>
      <p:bldP spid="11" grpId="0" animBg="1"/>
      <p:bldP spid="12" grpId="0" animBg="1"/>
      <p:bldP spid="16" grpId="0" animBg="1"/>
      <p:bldP spid="13" grpId="0" animBg="1"/>
      <p:bldP spid="15"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1761" y="304800"/>
            <a:ext cx="812588" cy="8128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700" b="1" smtClean="0">
                <a:solidFill>
                  <a:schemeClr val="bg1"/>
                </a:solidFill>
                <a:latin typeface="Arial Rounded MT Bold" pitchFamily="34" charset="0"/>
                <a:cs typeface="Times New Roman" pitchFamily="18" charset="0"/>
              </a:rPr>
              <a:t>5</a:t>
            </a:r>
            <a:endParaRPr lang="en-US" sz="3700" b="1">
              <a:solidFill>
                <a:schemeClr val="bg1"/>
              </a:solidFill>
              <a:latin typeface="Arial Rounded MT Bold" pitchFamily="34" charset="0"/>
              <a:cs typeface="Times New Roman" pitchFamily="18" charset="0"/>
            </a:endParaRPr>
          </a:p>
        </p:txBody>
      </p:sp>
      <p:sp>
        <p:nvSpPr>
          <p:cNvPr id="6" name="TextBox 5"/>
          <p:cNvSpPr txBox="1"/>
          <p:nvPr/>
        </p:nvSpPr>
        <p:spPr>
          <a:xfrm>
            <a:off x="1280530" y="368442"/>
            <a:ext cx="11062282" cy="697611"/>
          </a:xfrm>
          <a:prstGeom prst="rect">
            <a:avLst/>
          </a:prstGeom>
          <a:noFill/>
        </p:spPr>
        <p:txBody>
          <a:bodyPr wrap="square" lIns="121883" tIns="60941" rIns="121883" bIns="60941" rtlCol="0">
            <a:spAutoFit/>
          </a:bodyPr>
          <a:lstStyle/>
          <a:p>
            <a:pPr algn="just"/>
            <a:r>
              <a:rPr lang="en-US" sz="3700" b="1" smtClean="0">
                <a:latin typeface="Arial" pitchFamily="34" charset="0"/>
                <a:ea typeface="Arial-Rounded" pitchFamily="34" charset="0"/>
                <a:cs typeface="Arial" pitchFamily="34" charset="0"/>
              </a:rPr>
              <a:t>Hát một bài hát về quê hương</a:t>
            </a:r>
            <a:endParaRPr lang="en-US" sz="3700" b="1">
              <a:latin typeface="Arial" pitchFamily="34" charset="0"/>
              <a:ea typeface="Arial-Rounded" pitchFamily="34" charset="0"/>
              <a:cs typeface="Arial" pitchFamily="34" charset="0"/>
            </a:endParaRPr>
          </a:p>
        </p:txBody>
      </p:sp>
      <p:sp>
        <p:nvSpPr>
          <p:cNvPr id="2" name="AutoShape 2" descr="Free Group Work Cliparts, Download Free Clip Art, Free Clip Art on Clipart  Library"/>
          <p:cNvSpPr>
            <a:spLocks noChangeAspect="1" noChangeArrowheads="1"/>
          </p:cNvSpPr>
          <p:nvPr/>
        </p:nvSpPr>
        <p:spPr bwMode="auto">
          <a:xfrm>
            <a:off x="207379" y="-192617"/>
            <a:ext cx="406294"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endParaRPr lang="en-US"/>
          </a:p>
        </p:txBody>
      </p:sp>
      <p:sp>
        <p:nvSpPr>
          <p:cNvPr id="28" name="TextBox 27"/>
          <p:cNvSpPr txBox="1"/>
          <p:nvPr/>
        </p:nvSpPr>
        <p:spPr>
          <a:xfrm>
            <a:off x="-1982788" y="5075792"/>
            <a:ext cx="1265053"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t>
            </a:r>
          </a:p>
        </p:txBody>
      </p:sp>
      <p:sp>
        <p:nvSpPr>
          <p:cNvPr id="9" name="TextBox 8"/>
          <p:cNvSpPr txBox="1"/>
          <p:nvPr/>
        </p:nvSpPr>
        <p:spPr>
          <a:xfrm>
            <a:off x="207379" y="5890322"/>
            <a:ext cx="11062282" cy="697611"/>
          </a:xfrm>
          <a:prstGeom prst="rect">
            <a:avLst/>
          </a:prstGeom>
          <a:noFill/>
        </p:spPr>
        <p:txBody>
          <a:bodyPr wrap="square" lIns="121883" tIns="60941" rIns="121883" bIns="60941" rtlCol="0">
            <a:spAutoFit/>
          </a:bodyPr>
          <a:lstStyle/>
          <a:p>
            <a:pPr algn="ctr"/>
            <a:r>
              <a:rPr lang="en-US" sz="3700" b="1" dirty="0" smtClean="0">
                <a:latin typeface="Arial" pitchFamily="34" charset="0"/>
                <a:ea typeface="Arial-Rounded" pitchFamily="34" charset="0"/>
                <a:cs typeface="Arial" pitchFamily="34" charset="0"/>
              </a:rPr>
              <a:t>Bài hát </a:t>
            </a:r>
            <a:r>
              <a:rPr lang="en-US" sz="3700" b="1" dirty="0" smtClean="0">
                <a:solidFill>
                  <a:srgbClr val="FF0000"/>
                </a:solidFill>
                <a:latin typeface="Arial" pitchFamily="34" charset="0"/>
                <a:ea typeface="Arial-Rounded" pitchFamily="34" charset="0"/>
                <a:cs typeface="Arial" pitchFamily="34" charset="0"/>
              </a:rPr>
              <a:t>Quê hương tươi đẹp</a:t>
            </a:r>
            <a:endParaRPr lang="en-US" sz="3700" b="1" dirty="0">
              <a:solidFill>
                <a:srgbClr val="FF0000"/>
              </a:solidFill>
              <a:latin typeface="Arial" pitchFamily="34" charset="0"/>
              <a:ea typeface="Arial-Rounded" pitchFamily="34" charset="0"/>
              <a:cs typeface="Arial" pitchFamily="34" charset="0"/>
            </a:endParaRPr>
          </a:p>
        </p:txBody>
      </p:sp>
      <p:pic>
        <p:nvPicPr>
          <p:cNvPr id="4" name="Quê hương tươi đẹp - Lotus Officia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03412" y="1028391"/>
            <a:ext cx="8305800" cy="4861931"/>
          </a:xfrm>
          <a:prstGeom prst="rect">
            <a:avLst/>
          </a:prstGeom>
        </p:spPr>
      </p:pic>
    </p:spTree>
    <p:extLst>
      <p:ext uri="{BB962C8B-B14F-4D97-AF65-F5344CB8AC3E}">
        <p14:creationId xmlns:p14="http://schemas.microsoft.com/office/powerpoint/2010/main" val="33413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8846" y="350523"/>
            <a:ext cx="11486274" cy="557403"/>
          </a:xfrm>
          <a:prstGeom prst="rect">
            <a:avLst/>
          </a:prstGeom>
          <a:noFill/>
        </p:spPr>
        <p:txBody>
          <a:bodyPr wrap="square" lIns="110048" tIns="55026" rIns="110048" bIns="55026" rtlCol="0">
            <a:spAutoFit/>
          </a:bodyPr>
          <a:lstStyle/>
          <a:p>
            <a:pPr algn="just"/>
            <a:r>
              <a:rPr lang="en-US" sz="2900" b="1">
                <a:latin typeface="Arial" pitchFamily="34" charset="0"/>
                <a:ea typeface="Arial-Rounded" pitchFamily="34" charset="0"/>
                <a:cs typeface="Arial" pitchFamily="34" charset="0"/>
              </a:rPr>
              <a:t>Quan sát tranh vẽ cảnh </a:t>
            </a:r>
            <a:r>
              <a:rPr lang="en-US" sz="2900" b="1" smtClean="0">
                <a:latin typeface="Arial" pitchFamily="34" charset="0"/>
                <a:ea typeface="Arial-Rounded" pitchFamily="34" charset="0"/>
                <a:cs typeface="Arial" pitchFamily="34" charset="0"/>
              </a:rPr>
              <a:t>vùng cao</a:t>
            </a:r>
            <a:endParaRPr lang="en-US" sz="2900" b="1">
              <a:latin typeface="Arial" pitchFamily="34" charset="0"/>
              <a:ea typeface="Arial-Rounded" pitchFamily="34" charset="0"/>
              <a:cs typeface="Arial" pitchFamily="34" charset="0"/>
            </a:endParaRPr>
          </a:p>
        </p:txBody>
      </p:sp>
      <p:sp>
        <p:nvSpPr>
          <p:cNvPr id="6" name="Oval 5"/>
          <p:cNvSpPr/>
          <p:nvPr/>
        </p:nvSpPr>
        <p:spPr>
          <a:xfrm>
            <a:off x="279327" y="251810"/>
            <a:ext cx="812588" cy="8128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400" b="1">
                <a:solidFill>
                  <a:schemeClr val="bg1"/>
                </a:solidFill>
                <a:latin typeface="Arial Rounded MT Bold" pitchFamily="34" charset="0"/>
                <a:cs typeface="Times New Roman" pitchFamily="18" charset="0"/>
              </a:rPr>
              <a:t>1</a:t>
            </a:r>
          </a:p>
        </p:txBody>
      </p:sp>
      <p:sp>
        <p:nvSpPr>
          <p:cNvPr id="7" name="TextBox 6"/>
          <p:cNvSpPr txBox="1"/>
          <p:nvPr/>
        </p:nvSpPr>
        <p:spPr>
          <a:xfrm>
            <a:off x="1042577" y="901321"/>
            <a:ext cx="10614435" cy="1003679"/>
          </a:xfrm>
          <a:prstGeom prst="rect">
            <a:avLst/>
          </a:prstGeom>
          <a:noFill/>
        </p:spPr>
        <p:txBody>
          <a:bodyPr wrap="square" lIns="110048" tIns="55026" rIns="110048" bIns="55026" rtlCol="0">
            <a:spAutoFit/>
          </a:bodyPr>
          <a:lstStyle/>
          <a:p>
            <a:pPr marL="551050" indent="-551050" algn="just">
              <a:buAutoNum type="alphaLcPeriod"/>
            </a:pPr>
            <a:r>
              <a:rPr lang="en-US" sz="2900" smtClean="0">
                <a:latin typeface="Arial" pitchFamily="34" charset="0"/>
                <a:ea typeface="Arial-Rounded" pitchFamily="34" charset="0"/>
                <a:cs typeface="Arial" pitchFamily="34" charset="0"/>
              </a:rPr>
              <a:t>Hình ảnh nào trong tranh khiến em chú ý nhất?</a:t>
            </a:r>
            <a:endParaRPr lang="en-US" sz="2900">
              <a:latin typeface="Arial" pitchFamily="34" charset="0"/>
              <a:ea typeface="Arial-Rounded" pitchFamily="34" charset="0"/>
              <a:cs typeface="Arial" pitchFamily="34" charset="0"/>
            </a:endParaRPr>
          </a:p>
          <a:p>
            <a:pPr marL="551050" indent="-551050" algn="just">
              <a:buAutoNum type="alphaLcPeriod"/>
            </a:pPr>
            <a:r>
              <a:rPr lang="en-US" sz="2900" smtClean="0">
                <a:latin typeface="Arial" pitchFamily="34" charset="0"/>
                <a:ea typeface="Arial-Rounded" pitchFamily="34" charset="0"/>
                <a:cs typeface="Arial" pitchFamily="34" charset="0"/>
              </a:rPr>
              <a:t>Em có thích cảnh vật trong tranh hay không? Vì sao?</a:t>
            </a:r>
            <a:endParaRPr lang="en-US" sz="290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13" t="29687" r="10407" b="35156"/>
          <a:stretch/>
        </p:blipFill>
        <p:spPr bwMode="auto">
          <a:xfrm>
            <a:off x="253352" y="2476500"/>
            <a:ext cx="11859274" cy="287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Kỳ vĩ ruộng bậc thang Sa Pa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130425"/>
            <a:ext cx="7324788" cy="4575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ộng bậc thang Sapa – Danh thắng kỳ vĩ của núi rừng vùng cao Tây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0436" y="2149475"/>
            <a:ext cx="6798389" cy="4594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ộng bậc thang Sapa - Danh thắng kỳ vĩ của núi rừng vùng cao Tây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4" y="2103430"/>
            <a:ext cx="6239942" cy="46402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ộng bậc thang Sapa là gì? ở đâu? Ruộng bậc thang đẹp nhất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046" y="2084380"/>
            <a:ext cx="8937779" cy="4678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ẹp Lộng lẫy ruộng bậc thang ở Sapa | Mercit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92" y="2099945"/>
            <a:ext cx="7442168" cy="477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5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500"/>
                                        <p:tgtEl>
                                          <p:spTgt spid="10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4"/>
                                        </p:tgtEl>
                                        <p:attrNameLst>
                                          <p:attrName>style.visibility</p:attrName>
                                        </p:attrNameLst>
                                      </p:cBhvr>
                                      <p:to>
                                        <p:strVal val="visible"/>
                                      </p:to>
                                    </p:set>
                                    <p:animEffect transition="in" filter="fade">
                                      <p:cBhvr>
                                        <p:cTn id="3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651" y="163891"/>
            <a:ext cx="1546688" cy="634347"/>
          </a:xfrm>
          <a:prstGeom prst="rect">
            <a:avLst/>
          </a:prstGeom>
          <a:noFill/>
        </p:spPr>
        <p:txBody>
          <a:bodyPr wrap="square" lIns="110048" tIns="55026" rIns="110048" bIns="55026" rtlCol="0">
            <a:spAutoFit/>
          </a:bodyPr>
          <a:lstStyle/>
          <a:p>
            <a:pPr algn="just"/>
            <a:r>
              <a:rPr lang="en-US" sz="3400" b="1">
                <a:latin typeface="Arial" pitchFamily="34" charset="0"/>
                <a:ea typeface="Arial-Rounded" pitchFamily="34" charset="0"/>
                <a:cs typeface="Arial" pitchFamily="34" charset="0"/>
              </a:rPr>
              <a:t>Đọc</a:t>
            </a:r>
          </a:p>
        </p:txBody>
      </p:sp>
      <p:grpSp>
        <p:nvGrpSpPr>
          <p:cNvPr id="7" name="Group 6"/>
          <p:cNvGrpSpPr/>
          <p:nvPr/>
        </p:nvGrpSpPr>
        <p:grpSpPr>
          <a:xfrm>
            <a:off x="176025" y="533400"/>
            <a:ext cx="11865637" cy="6173690"/>
            <a:chOff x="117764" y="86530"/>
            <a:chExt cx="8901546" cy="4630267"/>
          </a:xfrm>
          <a:solidFill>
            <a:schemeClr val="bg1"/>
          </a:solidFill>
        </p:grpSpPr>
        <p:sp>
          <p:nvSpPr>
            <p:cNvPr id="4" name="TextBox 3"/>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5" name="TextBox 4"/>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Đến Sa Pa vào mùa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dirty="0" err="1">
                  <a:latin typeface="Arial" pitchFamily="34" charset="0"/>
                  <a:ea typeface="Arial-Rounded" pitchFamily="34" charset="0"/>
                  <a:cs typeface="Arial" pitchFamily="34" charset="0"/>
                </a:rPr>
                <a:t>đ</a:t>
              </a:r>
              <a:r>
                <a:rPr lang="en-US" sz="3500" dirty="0" err="1" smtClean="0">
                  <a:latin typeface="Arial" pitchFamily="34" charset="0"/>
                  <a:ea typeface="Arial-Rounded" pitchFamily="34" charset="0"/>
                  <a:cs typeface="Arial" pitchFamily="34" charset="0"/>
                </a:rPr>
                <a:t>âu</a:t>
              </a:r>
              <a:r>
                <a:rPr lang="en-US" sz="3500" dirty="0" smtClean="0">
                  <a:latin typeface="Arial" pitchFamily="34" charset="0"/>
                  <a:ea typeface="Arial-Rounded" pitchFamily="34" charset="0"/>
                  <a:cs typeface="Arial" pitchFamily="34" charset="0"/>
                </a:rPr>
                <a:t> cũng ngạt ngào hương lúa.</a:t>
              </a:r>
            </a:p>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a:t>
              </a:r>
              <a:r>
                <a:rPr lang="en-US" sz="3500" dirty="0">
                  <a:latin typeface="Arial" pitchFamily="34" charset="0"/>
                  <a:ea typeface="Arial-Rounded" pitchFamily="34" charset="0"/>
                  <a:cs typeface="Arial" pitchFamily="34" charset="0"/>
                </a:rPr>
                <a:t>M</a:t>
              </a:r>
              <a:r>
                <a:rPr lang="en-US" sz="3500" dirty="0" smtClean="0">
                  <a:latin typeface="Arial" pitchFamily="34" charset="0"/>
                  <a:ea typeface="Arial-Rounded" pitchFamily="34" charset="0"/>
                  <a:cs typeface="Arial" pitchFamily="34" charset="0"/>
                </a:rPr>
                <a:t>ông, Dao, Hà Nhì, … sống ở đây.</a:t>
              </a:r>
              <a:endParaRPr lang="en-US" sz="3500" dirty="0">
                <a:latin typeface="Arial" pitchFamily="34" charset="0"/>
                <a:ea typeface="Arial-Rounded" pitchFamily="34" charset="0"/>
                <a:cs typeface="Arial" pitchFamily="34" charset="0"/>
              </a:endParaRPr>
            </a:p>
            <a:p>
              <a:pPr algn="r"/>
              <a:r>
                <a:rPr lang="en-US" sz="3500" dirty="0">
                  <a:latin typeface="Arial" pitchFamily="34" charset="0"/>
                  <a:ea typeface="Arial-Rounded" pitchFamily="34" charset="0"/>
                  <a:cs typeface="Arial" pitchFamily="34" charset="0"/>
                </a:rPr>
                <a:t>(Theo</a:t>
              </a:r>
              <a:r>
                <a:rPr lang="en-US" sz="3500" i="1" dirty="0">
                  <a:latin typeface="Arial" pitchFamily="34" charset="0"/>
                  <a:ea typeface="Arial-Rounded" pitchFamily="34" charset="0"/>
                  <a:cs typeface="Arial" pitchFamily="34" charset="0"/>
                </a:rPr>
                <a:t> </a:t>
              </a:r>
              <a:r>
                <a:rPr lang="en-US" sz="3500" i="1" dirty="0" smtClean="0">
                  <a:latin typeface="Arial" pitchFamily="34" charset="0"/>
                  <a:ea typeface="Arial-Rounded" pitchFamily="34" charset="0"/>
                  <a:cs typeface="Arial" pitchFamily="34" charset="0"/>
                </a:rPr>
                <a:t>vinhphuctc.vn</a:t>
              </a:r>
              <a:r>
                <a:rPr lang="en-US" sz="3500" dirty="0" smtClean="0">
                  <a:latin typeface="Arial" pitchFamily="34" charset="0"/>
                  <a:ea typeface="Arial-Rounded" pitchFamily="34" charset="0"/>
                  <a:cs typeface="Arial" pitchFamily="34" charset="0"/>
                </a:rPr>
                <a:t>)</a:t>
              </a:r>
              <a:endParaRPr lang="en-US" sz="3500" dirty="0">
                <a:latin typeface="Arial" pitchFamily="34" charset="0"/>
                <a:ea typeface="Arial-Rounded" pitchFamily="34" charset="0"/>
                <a:cs typeface="Arial" pitchFamily="34" charset="0"/>
              </a:endParaRPr>
            </a:p>
          </p:txBody>
        </p:sp>
      </p:grpSp>
      <p:sp>
        <p:nvSpPr>
          <p:cNvPr id="6" name="Oval 5"/>
          <p:cNvSpPr/>
          <p:nvPr/>
        </p:nvSpPr>
        <p:spPr>
          <a:xfrm>
            <a:off x="156978" y="76201"/>
            <a:ext cx="812588" cy="812800"/>
          </a:xfrm>
          <a:prstGeom prst="ellipse">
            <a:avLst/>
          </a:prstGeom>
          <a:solidFill>
            <a:srgbClr val="D47FE5"/>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9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6025" y="533400"/>
            <a:ext cx="11865637" cy="6173690"/>
            <a:chOff x="117764" y="86530"/>
            <a:chExt cx="8901546" cy="4630267"/>
          </a:xfrm>
          <a:solidFill>
            <a:schemeClr val="bg1"/>
          </a:solidFill>
        </p:grpSpPr>
        <p:sp>
          <p:nvSpPr>
            <p:cNvPr id="15" name="TextBox 14"/>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16" name="TextBox 15"/>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Đến Sa Pa vào mùa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a:t>
              </a:r>
              <a:r>
                <a:rPr lang="en-US" sz="3500" dirty="0" err="1">
                  <a:latin typeface="Arial" pitchFamily="34" charset="0"/>
                  <a:ea typeface="Arial-Rounded" pitchFamily="34" charset="0"/>
                  <a:cs typeface="Arial" pitchFamily="34" charset="0"/>
                </a:rPr>
                <a:t>đ</a:t>
              </a:r>
              <a:r>
                <a:rPr lang="en-US" sz="3500" dirty="0" err="1" smtClean="0">
                  <a:latin typeface="Arial" pitchFamily="34" charset="0"/>
                  <a:ea typeface="Arial-Rounded" pitchFamily="34" charset="0"/>
                  <a:cs typeface="Arial" pitchFamily="34" charset="0"/>
                </a:rPr>
                <a:t>âu</a:t>
              </a:r>
              <a:r>
                <a:rPr lang="en-US" sz="3500" dirty="0" smtClean="0">
                  <a:latin typeface="Arial" pitchFamily="34" charset="0"/>
                  <a:ea typeface="Arial-Rounded" pitchFamily="34" charset="0"/>
                  <a:cs typeface="Arial" pitchFamily="34" charset="0"/>
                </a:rPr>
                <a:t> cũng ngạt ngào hương lúa.</a:t>
              </a:r>
            </a:p>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Những khu ruộng bậc thang ở Sa Pa đã có từ hàng trăm năm nay. Chúng được tạo nên bởi đôi bàn tay chăm chỉ, cần mẫn của những người Mông, Dao, Hà Nhì, … sống ở đây.</a:t>
              </a:r>
              <a:endParaRPr lang="en-US" sz="3500" dirty="0">
                <a:latin typeface="Arial" pitchFamily="34" charset="0"/>
                <a:ea typeface="Arial-Rounded" pitchFamily="34" charset="0"/>
                <a:cs typeface="Arial" pitchFamily="34" charset="0"/>
              </a:endParaRPr>
            </a:p>
            <a:p>
              <a:pPr algn="r"/>
              <a:r>
                <a:rPr lang="en-US" sz="3500" dirty="0">
                  <a:latin typeface="Arial" pitchFamily="34" charset="0"/>
                  <a:ea typeface="Arial-Rounded" pitchFamily="34" charset="0"/>
                  <a:cs typeface="Arial" pitchFamily="34" charset="0"/>
                </a:rPr>
                <a:t>(Theo</a:t>
              </a:r>
              <a:r>
                <a:rPr lang="en-US" sz="3500" i="1" dirty="0">
                  <a:latin typeface="Arial" pitchFamily="34" charset="0"/>
                  <a:ea typeface="Arial-Rounded" pitchFamily="34" charset="0"/>
                  <a:cs typeface="Arial" pitchFamily="34" charset="0"/>
                </a:rPr>
                <a:t> </a:t>
              </a:r>
              <a:r>
                <a:rPr lang="en-US" sz="3500" i="1" dirty="0" smtClean="0">
                  <a:latin typeface="Arial" pitchFamily="34" charset="0"/>
                  <a:ea typeface="Arial-Rounded" pitchFamily="34" charset="0"/>
                  <a:cs typeface="Arial" pitchFamily="34" charset="0"/>
                </a:rPr>
                <a:t>vinhphuctc.vn</a:t>
              </a:r>
              <a:r>
                <a:rPr lang="en-US" sz="3500" dirty="0" smtClean="0">
                  <a:latin typeface="Arial" pitchFamily="34" charset="0"/>
                  <a:ea typeface="Arial-Rounded" pitchFamily="34" charset="0"/>
                  <a:cs typeface="Arial" pitchFamily="34" charset="0"/>
                </a:rPr>
                <a:t>)</a:t>
              </a:r>
              <a:endParaRPr lang="en-US" sz="3500" dirty="0">
                <a:latin typeface="Arial" pitchFamily="34" charset="0"/>
                <a:ea typeface="Arial-Rounded" pitchFamily="34" charset="0"/>
                <a:cs typeface="Arial" pitchFamily="34" charset="0"/>
              </a:endParaRPr>
            </a:p>
          </p:txBody>
        </p:sp>
      </p:grpSp>
      <p:cxnSp>
        <p:nvCxnSpPr>
          <p:cNvPr id="5" name="Straight Connector 4"/>
          <p:cNvCxnSpPr/>
          <p:nvPr/>
        </p:nvCxnSpPr>
        <p:spPr>
          <a:xfrm flipH="1">
            <a:off x="6014196" y="3429000"/>
            <a:ext cx="1528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64337" y="2343150"/>
            <a:ext cx="12648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349486" y="3929742"/>
            <a:ext cx="20789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831507" y="1179597"/>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12021" y="5562600"/>
            <a:ext cx="15921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1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694"/>
          <a:stretch/>
        </p:blipFill>
        <p:spPr>
          <a:xfrm flipH="1">
            <a:off x="727321" y="2335582"/>
            <a:ext cx="3413334" cy="3292189"/>
          </a:xfrm>
          <a:prstGeom prst="rect">
            <a:avLst/>
          </a:prstGeom>
        </p:spPr>
      </p:pic>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1"/>
                  </a:solidFill>
                  <a:latin typeface="Arial" pitchFamily="34" charset="0"/>
                  <a:ea typeface="微软雅黑" pitchFamily="34" charset="-122"/>
                  <a:cs typeface="Arial" pitchFamily="34" charset="0"/>
                </a:rPr>
                <a:t>b</a:t>
              </a:r>
              <a:r>
                <a:rPr lang="en-US" altLang="zh-CN" sz="4300" smtClean="0">
                  <a:solidFill>
                    <a:schemeClr val="accent1"/>
                  </a:solidFill>
                  <a:latin typeface="Arial" pitchFamily="34" charset="0"/>
                  <a:ea typeface="微软雅黑" pitchFamily="34" charset="-122"/>
                  <a:cs typeface="Arial" pitchFamily="34" charset="0"/>
                </a:rPr>
                <a:t>ậc thang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2"/>
                  </a:solidFill>
                  <a:latin typeface="Arial" pitchFamily="34" charset="0"/>
                  <a:ea typeface="微软雅黑" pitchFamily="34" charset="-122"/>
                  <a:cs typeface="Arial" pitchFamily="34" charset="0"/>
                </a:rPr>
                <a:t>rực rỡ</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3"/>
                  </a:solidFill>
                  <a:latin typeface="Arial" pitchFamily="34" charset="0"/>
                  <a:ea typeface="微软雅黑" pitchFamily="34" charset="-122"/>
                  <a:cs typeface="Arial" pitchFamily="34" charset="0"/>
                </a:rPr>
                <a:t>m</a:t>
              </a:r>
              <a:r>
                <a:rPr lang="en-US" altLang="zh-CN" sz="4300" smtClean="0">
                  <a:solidFill>
                    <a:schemeClr val="accent3"/>
                  </a:solidFill>
                  <a:latin typeface="Arial" pitchFamily="34" charset="0"/>
                  <a:ea typeface="微软雅黑" pitchFamily="34" charset="-122"/>
                  <a:cs typeface="Arial" pitchFamily="34" charset="0"/>
                </a:rPr>
                <a:t>ặt đất</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4"/>
                  </a:solidFill>
                  <a:latin typeface="Arial" pitchFamily="34" charset="0"/>
                  <a:ea typeface="微软雅黑" pitchFamily="34" charset="-122"/>
                  <a:cs typeface="Arial" pitchFamily="34" charset="0"/>
                </a:rPr>
                <a:t>hương lúa</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H’mông</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spTree>
    <p:extLst>
      <p:ext uri="{BB962C8B-B14F-4D97-AF65-F5344CB8AC3E}">
        <p14:creationId xmlns:p14="http://schemas.microsoft.com/office/powerpoint/2010/main" val="64850563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76025" y="533400"/>
            <a:ext cx="11865637" cy="6173690"/>
            <a:chOff x="117764" y="86530"/>
            <a:chExt cx="8901546" cy="4630267"/>
          </a:xfrm>
          <a:solidFill>
            <a:schemeClr val="bg1"/>
          </a:solidFill>
        </p:grpSpPr>
        <p:sp>
          <p:nvSpPr>
            <p:cNvPr id="43" name="TextBox 42"/>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4" name="TextBox 43"/>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dâu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tao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grpSp>
        <p:nvGrpSpPr>
          <p:cNvPr id="45" name="Group 44"/>
          <p:cNvGrpSpPr/>
          <p:nvPr/>
        </p:nvGrpSpPr>
        <p:grpSpPr>
          <a:xfrm>
            <a:off x="172375" y="192003"/>
            <a:ext cx="11865637" cy="6596496"/>
            <a:chOff x="117764" y="173382"/>
            <a:chExt cx="8901546" cy="4947372"/>
          </a:xfrm>
          <a:solidFill>
            <a:schemeClr val="bg1"/>
          </a:solidFill>
        </p:grpSpPr>
        <p:sp>
          <p:nvSpPr>
            <p:cNvPr id="46" name="TextBox 45"/>
            <p:cNvSpPr txBox="1"/>
            <p:nvPr/>
          </p:nvSpPr>
          <p:spPr>
            <a:xfrm>
              <a:off x="1524000" y="173382"/>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7" name="TextBox 4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Đến Sa Pa vào mùa lúa chín, khách du lịch có dịp ngắm nhìn vẻ đẹp rực rỡ của những khu ruộng bậc thang.</a:t>
              </a:r>
              <a:r>
                <a:rPr lang="en-US" sz="3500" dirty="0" smtClean="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Nhìn xa, chúng giống như những bậc thang khổng lồ.</a:t>
              </a:r>
              <a:r>
                <a:rPr lang="en-US" sz="3500" dirty="0" smtClean="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Từng bậc, từng bậc như nối mặt đất với bầu trời.</a:t>
              </a:r>
              <a:r>
                <a:rPr lang="en-US" sz="3500" dirty="0" smtClean="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Một màu vàng trải dài bất tận. Đâu </a:t>
              </a:r>
              <a:r>
                <a:rPr lang="en-US" sz="3500" dirty="0" err="1">
                  <a:latin typeface="Arial" pitchFamily="34" charset="0"/>
                  <a:ea typeface="Arial-Rounded" pitchFamily="34" charset="0"/>
                  <a:cs typeface="Arial" pitchFamily="34" charset="0"/>
                </a:rPr>
                <a:t>đ</a:t>
              </a:r>
              <a:r>
                <a:rPr lang="en-US" sz="3500" dirty="0" err="1" smtClean="0">
                  <a:latin typeface="Arial" pitchFamily="34" charset="0"/>
                  <a:ea typeface="Arial-Rounded" pitchFamily="34" charset="0"/>
                  <a:cs typeface="Arial" pitchFamily="34" charset="0"/>
                </a:rPr>
                <a:t>âu</a:t>
              </a:r>
              <a:r>
                <a:rPr lang="en-US" sz="3500" dirty="0" smtClean="0">
                  <a:latin typeface="Arial" pitchFamily="34" charset="0"/>
                  <a:ea typeface="Arial-Rounded" pitchFamily="34" charset="0"/>
                  <a:cs typeface="Arial" pitchFamily="34" charset="0"/>
                </a:rPr>
                <a:t> cũng ngạt ngào hương lúa.</a:t>
              </a:r>
              <a:r>
                <a:rPr lang="en-US" sz="3500" dirty="0" smtClean="0">
                  <a:solidFill>
                    <a:srgbClr val="FF0000"/>
                  </a:solidFill>
                  <a:latin typeface="Arial" pitchFamily="34" charset="0"/>
                  <a:ea typeface="Arial-Rounded" pitchFamily="34" charset="0"/>
                  <a:cs typeface="Arial" pitchFamily="34" charset="0"/>
                </a:rPr>
                <a:t>//</a:t>
              </a:r>
              <a:endParaRPr lang="en-US" sz="3500" dirty="0" smtClean="0">
                <a:latin typeface="Arial" pitchFamily="34" charset="0"/>
                <a:ea typeface="Arial-Rounded" pitchFamily="34" charset="0"/>
                <a:cs typeface="Arial" pitchFamily="34" charset="0"/>
              </a:endParaRPr>
            </a:p>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Những khu ruộng bậc thang ở Sa Pa đã có từ hàng trăm năm nay.</a:t>
              </a:r>
              <a:r>
                <a:rPr lang="en-US" sz="3500" dirty="0" smtClean="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Chúng được tạo nên bởi đôi bàn tay chăm chỉ, cần mẫn của những người </a:t>
              </a:r>
              <a:r>
                <a:rPr lang="en-US" sz="3500" dirty="0">
                  <a:latin typeface="Arial" pitchFamily="34" charset="0"/>
                  <a:ea typeface="Arial-Rounded" pitchFamily="34" charset="0"/>
                  <a:cs typeface="Arial" pitchFamily="34" charset="0"/>
                </a:rPr>
                <a:t>M</a:t>
              </a:r>
              <a:r>
                <a:rPr lang="en-US" sz="3500" dirty="0" smtClean="0">
                  <a:latin typeface="Arial" pitchFamily="34" charset="0"/>
                  <a:ea typeface="Arial-Rounded" pitchFamily="34" charset="0"/>
                  <a:cs typeface="Arial" pitchFamily="34" charset="0"/>
                </a:rPr>
                <a:t>ông, Dao, Hà Nhì, … sống ở đây.</a:t>
              </a:r>
              <a:r>
                <a:rPr lang="en-US" sz="3500" dirty="0" smtClean="0">
                  <a:solidFill>
                    <a:srgbClr val="FF0000"/>
                  </a:solidFill>
                  <a:latin typeface="Arial" pitchFamily="34" charset="0"/>
                  <a:ea typeface="Arial-Rounded" pitchFamily="34" charset="0"/>
                  <a:cs typeface="Arial" pitchFamily="34" charset="0"/>
                </a:rPr>
                <a:t>//</a:t>
              </a:r>
              <a:endParaRPr lang="en-US" sz="3500" dirty="0">
                <a:latin typeface="Arial" pitchFamily="34" charset="0"/>
                <a:ea typeface="Arial-Rounded" pitchFamily="34" charset="0"/>
                <a:cs typeface="Arial" pitchFamily="34" charset="0"/>
              </a:endParaRPr>
            </a:p>
            <a:p>
              <a:pPr algn="r"/>
              <a:r>
                <a:rPr lang="en-US" sz="3500" dirty="0">
                  <a:latin typeface="Arial" pitchFamily="34" charset="0"/>
                  <a:ea typeface="Arial-Rounded" pitchFamily="34" charset="0"/>
                  <a:cs typeface="Arial" pitchFamily="34" charset="0"/>
                </a:rPr>
                <a:t>(Theo</a:t>
              </a:r>
              <a:r>
                <a:rPr lang="en-US" sz="3500" i="1" dirty="0">
                  <a:latin typeface="Arial" pitchFamily="34" charset="0"/>
                  <a:ea typeface="Arial-Rounded" pitchFamily="34" charset="0"/>
                  <a:cs typeface="Arial" pitchFamily="34" charset="0"/>
                </a:rPr>
                <a:t> </a:t>
              </a:r>
              <a:r>
                <a:rPr lang="en-US" sz="3500" i="1" dirty="0" smtClean="0">
                  <a:latin typeface="Arial" pitchFamily="34" charset="0"/>
                  <a:ea typeface="Arial-Rounded" pitchFamily="34" charset="0"/>
                  <a:cs typeface="Arial" pitchFamily="34" charset="0"/>
                </a:rPr>
                <a:t>vinhphuctc.vn</a:t>
              </a:r>
              <a:r>
                <a:rPr lang="en-US" sz="3500" dirty="0" smtClean="0">
                  <a:latin typeface="Arial" pitchFamily="34" charset="0"/>
                  <a:ea typeface="Arial-Rounded" pitchFamily="34" charset="0"/>
                  <a:cs typeface="Arial" pitchFamily="34" charset="0"/>
                </a:rPr>
                <a:t>)</a:t>
              </a:r>
              <a:endParaRPr lang="en-US" sz="3500" dirty="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5418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3386" y="655649"/>
            <a:ext cx="5891265" cy="711305"/>
          </a:xfrm>
          <a:prstGeom prst="rect">
            <a:avLst/>
          </a:prstGeom>
          <a:solidFill>
            <a:schemeClr val="bg1"/>
          </a:solidFill>
          <a:ln>
            <a:solidFill>
              <a:srgbClr val="AD27B7"/>
            </a:solidFill>
          </a:ln>
        </p:spPr>
        <p:txBody>
          <a:bodyPr wrap="square" lIns="110063" tIns="55033" rIns="110063" bIns="55033" rtlCol="0">
            <a:spAutoFit/>
          </a:bodyPr>
          <a:lstStyle/>
          <a:p>
            <a:pPr algn="ctr"/>
            <a:r>
              <a:rPr lang="en-US" sz="3900" b="1">
                <a:latin typeface="Arial" pitchFamily="34" charset="0"/>
                <a:ea typeface="Arial-Rounded" pitchFamily="34" charset="0"/>
                <a:cs typeface="Arial" pitchFamily="34" charset="0"/>
              </a:rPr>
              <a:t>Luyện đọc câu dài:</a:t>
            </a:r>
          </a:p>
        </p:txBody>
      </p:sp>
      <p:sp>
        <p:nvSpPr>
          <p:cNvPr id="4" name="TextBox 3"/>
          <p:cNvSpPr txBox="1"/>
          <p:nvPr/>
        </p:nvSpPr>
        <p:spPr>
          <a:xfrm>
            <a:off x="575505" y="2311403"/>
            <a:ext cx="11207028" cy="2142466"/>
          </a:xfrm>
          <a:prstGeom prst="rect">
            <a:avLst/>
          </a:prstGeom>
          <a:solidFill>
            <a:schemeClr val="bg1"/>
          </a:solidFill>
        </p:spPr>
        <p:txBody>
          <a:bodyPr wrap="square" lIns="110063" tIns="55033" rIns="110063" bIns="55033" rtlCol="0">
            <a:spAutoFit/>
          </a:bodyPr>
          <a:lstStyle/>
          <a:p>
            <a:pPr algn="just"/>
            <a:r>
              <a:rPr lang="en-US" sz="3900">
                <a:latin typeface="Arial" pitchFamily="34" charset="0"/>
                <a:ea typeface="Arial-Rounded" pitchFamily="34" charset="0"/>
                <a:cs typeface="Arial" pitchFamily="34" charset="0"/>
              </a:rPr>
              <a:t>	</a:t>
            </a:r>
            <a:r>
              <a:rPr lang="en-US" sz="3900" smtClean="0">
                <a:latin typeface="Arial" pitchFamily="34" charset="0"/>
                <a:ea typeface="Arial-Rounded" pitchFamily="34" charset="0"/>
                <a:cs typeface="Arial" pitchFamily="34" charset="0"/>
              </a:rPr>
              <a:t>Nhìn xa, chúng giống như </a:t>
            </a:r>
            <a:r>
              <a:rPr lang="en-US" sz="4400">
                <a:latin typeface="Arial" pitchFamily="34" charset="0"/>
                <a:ea typeface="Arial-Rounded" pitchFamily="34" charset="0"/>
                <a:cs typeface="Arial" pitchFamily="34" charset="0"/>
              </a:rPr>
              <a:t>những bậc thang khổng lồ</a:t>
            </a:r>
            <a:r>
              <a:rPr lang="en-US" sz="4400" smtClean="0">
                <a:latin typeface="Arial" pitchFamily="34" charset="0"/>
                <a:ea typeface="Arial-Rounded" pitchFamily="34" charset="0"/>
                <a:cs typeface="Arial" pitchFamily="34" charset="0"/>
              </a:rPr>
              <a:t>. </a:t>
            </a:r>
            <a:r>
              <a:rPr lang="en-US" sz="4400">
                <a:latin typeface="Arial" pitchFamily="34" charset="0"/>
                <a:ea typeface="Arial-Rounded" pitchFamily="34" charset="0"/>
                <a:cs typeface="Arial" pitchFamily="34" charset="0"/>
              </a:rPr>
              <a:t>Từng bậc, từng bậc như nối mặt đất với bầu </a:t>
            </a:r>
            <a:r>
              <a:rPr lang="en-US" sz="4400" smtClean="0">
                <a:latin typeface="Arial" pitchFamily="34" charset="0"/>
                <a:ea typeface="Arial-Rounded" pitchFamily="34" charset="0"/>
                <a:cs typeface="Arial" pitchFamily="34" charset="0"/>
              </a:rPr>
              <a:t>trời. </a:t>
            </a:r>
            <a:endParaRPr lang="en-US" sz="3900">
              <a:latin typeface="Arial" pitchFamily="34" charset="0"/>
              <a:ea typeface="Arial-Rounded" pitchFamily="34" charset="0"/>
              <a:cs typeface="Arial" pitchFamily="34" charset="0"/>
            </a:endParaRPr>
          </a:p>
        </p:txBody>
      </p:sp>
      <p:cxnSp>
        <p:nvCxnSpPr>
          <p:cNvPr id="11" name="Straight Connector 10"/>
          <p:cNvCxnSpPr/>
          <p:nvPr/>
        </p:nvCxnSpPr>
        <p:spPr>
          <a:xfrm flipH="1">
            <a:off x="9675812" y="3076069"/>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76025" y="533400"/>
            <a:ext cx="11865637" cy="6173690"/>
            <a:chOff x="117764" y="86530"/>
            <a:chExt cx="8901546" cy="4630267"/>
          </a:xfrm>
          <a:solidFill>
            <a:schemeClr val="bg1"/>
          </a:solidFill>
        </p:grpSpPr>
        <p:sp>
          <p:nvSpPr>
            <p:cNvPr id="43" name="TextBox 42"/>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4" name="TextBox 43"/>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dâu cũng ngạt ngào hương lúa.</a:t>
              </a:r>
            </a:p>
            <a:p>
              <a:pPr algn="just"/>
              <a:r>
                <a:rPr lang="en-US" sz="3500">
                  <a:latin typeface="Arial" pitchFamily="34" charset="0"/>
                  <a:ea typeface="Arial-Rounded" pitchFamily="34" charset="0"/>
                  <a:cs typeface="Arial" pitchFamily="34" charset="0"/>
                </a:rPr>
                <a:t>	</a:t>
              </a:r>
              <a:r>
                <a:rPr lang="en-US" sz="3500" smtClean="0">
                  <a:latin typeface="Arial" pitchFamily="34" charset="0"/>
                  <a:ea typeface="Arial-Rounded" pitchFamily="34" charset="0"/>
                  <a:cs typeface="Arial" pitchFamily="34" charset="0"/>
                </a:rPr>
                <a:t>Những khu ruộng bậc thang ở Sa Pa đã có từ hàng trăm năm nay. Chúng được tao nên bởi đôi bàn tay chăm chỉ, cần mẫn của những người H’mông, Dao, Hà Nhì, … sống ở đây.</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a:t>
              </a:r>
              <a:r>
                <a:rPr lang="en-US" sz="3500" i="1" smtClean="0">
                  <a:latin typeface="Arial" pitchFamily="34" charset="0"/>
                  <a:ea typeface="Arial-Rounded" pitchFamily="34" charset="0"/>
                  <a:cs typeface="Arial" pitchFamily="34" charset="0"/>
                </a:rPr>
                <a:t>vinhphuctc.vn</a:t>
              </a:r>
              <a:r>
                <a:rPr lang="en-US" sz="3500" smtClean="0">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p:txBody>
        </p:sp>
      </p:grpSp>
      <p:grpSp>
        <p:nvGrpSpPr>
          <p:cNvPr id="45" name="Group 44"/>
          <p:cNvGrpSpPr/>
          <p:nvPr/>
        </p:nvGrpSpPr>
        <p:grpSpPr>
          <a:xfrm>
            <a:off x="172375" y="192003"/>
            <a:ext cx="11865637" cy="6596496"/>
            <a:chOff x="117764" y="173382"/>
            <a:chExt cx="8901546" cy="4947372"/>
          </a:xfrm>
          <a:solidFill>
            <a:schemeClr val="bg1"/>
          </a:solidFill>
        </p:grpSpPr>
        <p:sp>
          <p:nvSpPr>
            <p:cNvPr id="46" name="TextBox 45"/>
            <p:cNvSpPr txBox="1"/>
            <p:nvPr/>
          </p:nvSpPr>
          <p:spPr>
            <a:xfrm>
              <a:off x="1524000" y="173382"/>
              <a:ext cx="5947064" cy="484648"/>
            </a:xfrm>
            <a:prstGeom prst="rect">
              <a:avLst/>
            </a:prstGeom>
            <a:grpFill/>
          </p:spPr>
          <p:txBody>
            <a:bodyPr wrap="square" lIns="91305" tIns="45654" rIns="91305" bIns="45654" rtlCol="0">
              <a:spAutoFit/>
            </a:bodyPr>
            <a:lstStyle/>
            <a:p>
              <a:pPr algn="ctr"/>
              <a:r>
                <a:rPr lang="en-US" sz="3500" b="1" smtClean="0">
                  <a:latin typeface="Arial" pitchFamily="34" charset="0"/>
                  <a:ea typeface="Arial-Rounded" pitchFamily="34" charset="0"/>
                  <a:cs typeface="Arial" pitchFamily="34" charset="0"/>
                </a:rPr>
                <a:t>Ruộng bậc thang ở Sa Pa</a:t>
              </a:r>
              <a:endParaRPr lang="en-US" sz="3500" b="1">
                <a:latin typeface="Arial" pitchFamily="34" charset="0"/>
                <a:ea typeface="Arial-Rounded" pitchFamily="34" charset="0"/>
                <a:cs typeface="Arial" pitchFamily="34" charset="0"/>
              </a:endParaRPr>
            </a:p>
          </p:txBody>
        </p:sp>
        <p:sp>
          <p:nvSpPr>
            <p:cNvPr id="47" name="TextBox 4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Đến Sa Pa vào mùa lúa chín, khách du lịch có dịp ngắm nhìn </a:t>
              </a:r>
              <a:r>
                <a:rPr lang="en-US" sz="3500" b="1" dirty="0" smtClean="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vẻ đẹp rực rỡ của những khu ruộng bậc thang. Nhìn xa, chúng giống như những bậc thang khổng lồ. Từng bậc, từng bậc </a:t>
              </a:r>
              <a:r>
                <a:rPr lang="en-US" sz="3500" b="1" dirty="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như nối mặt đất với bầu trời. Một màu vàng trải dài bất tận. Đâu </a:t>
              </a:r>
              <a:r>
                <a:rPr lang="en-US" sz="3500" dirty="0" err="1">
                  <a:latin typeface="Arial" pitchFamily="34" charset="0"/>
                  <a:ea typeface="Arial-Rounded" pitchFamily="34" charset="0"/>
                  <a:cs typeface="Arial" pitchFamily="34" charset="0"/>
                </a:rPr>
                <a:t>đ</a:t>
              </a:r>
              <a:r>
                <a:rPr lang="en-US" sz="3500" dirty="0" err="1" smtClean="0">
                  <a:latin typeface="Arial" pitchFamily="34" charset="0"/>
                  <a:ea typeface="Arial-Rounded" pitchFamily="34" charset="0"/>
                  <a:cs typeface="Arial" pitchFamily="34" charset="0"/>
                </a:rPr>
                <a:t>âu</a:t>
              </a:r>
              <a:r>
                <a:rPr lang="en-US" sz="3500" dirty="0" smtClean="0">
                  <a:latin typeface="Arial" pitchFamily="34" charset="0"/>
                  <a:ea typeface="Arial-Rounded" pitchFamily="34" charset="0"/>
                  <a:cs typeface="Arial" pitchFamily="34" charset="0"/>
                </a:rPr>
                <a:t> cũng ngạt ngào hương lúa.</a:t>
              </a:r>
            </a:p>
            <a:p>
              <a:pPr algn="just"/>
              <a:r>
                <a:rPr lang="en-US" sz="3500" dirty="0">
                  <a:latin typeface="Arial" pitchFamily="34" charset="0"/>
                  <a:ea typeface="Arial-Rounded" pitchFamily="34" charset="0"/>
                  <a:cs typeface="Arial" pitchFamily="34" charset="0"/>
                </a:rPr>
                <a:t>	</a:t>
              </a:r>
              <a:r>
                <a:rPr lang="en-US" sz="3500" dirty="0" smtClean="0">
                  <a:latin typeface="Arial" pitchFamily="34" charset="0"/>
                  <a:ea typeface="Arial-Rounded" pitchFamily="34" charset="0"/>
                  <a:cs typeface="Arial" pitchFamily="34" charset="0"/>
                </a:rPr>
                <a:t>Những khu ruộng bậc thang ở Sa Pa </a:t>
              </a:r>
              <a:r>
                <a:rPr lang="en-US" sz="3500" b="1" dirty="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đã có từ hàng trăm năm nay. Chúng được tạo nên bởi đôi bàn tay chăm chỉ, cần mẫn </a:t>
              </a:r>
              <a:r>
                <a:rPr lang="en-US" sz="3500" b="1" dirty="0">
                  <a:solidFill>
                    <a:srgbClr val="FF0000"/>
                  </a:solidFill>
                  <a:latin typeface="Arial" pitchFamily="34" charset="0"/>
                  <a:ea typeface="Arial-Rounded" pitchFamily="34" charset="0"/>
                  <a:cs typeface="Arial" pitchFamily="34" charset="0"/>
                </a:rPr>
                <a:t>/</a:t>
              </a:r>
              <a:r>
                <a:rPr lang="en-US" sz="3500" dirty="0" smtClean="0">
                  <a:latin typeface="Arial" pitchFamily="34" charset="0"/>
                  <a:ea typeface="Arial-Rounded" pitchFamily="34" charset="0"/>
                  <a:cs typeface="Arial" pitchFamily="34" charset="0"/>
                </a:rPr>
                <a:t> của những người </a:t>
              </a:r>
              <a:r>
                <a:rPr lang="en-US" sz="3500" dirty="0">
                  <a:latin typeface="Arial" pitchFamily="34" charset="0"/>
                  <a:ea typeface="Arial-Rounded" pitchFamily="34" charset="0"/>
                  <a:cs typeface="Arial" pitchFamily="34" charset="0"/>
                </a:rPr>
                <a:t>M</a:t>
              </a:r>
              <a:r>
                <a:rPr lang="en-US" sz="3500" dirty="0" smtClean="0">
                  <a:latin typeface="Arial" pitchFamily="34" charset="0"/>
                  <a:ea typeface="Arial-Rounded" pitchFamily="34" charset="0"/>
                  <a:cs typeface="Arial" pitchFamily="34" charset="0"/>
                </a:rPr>
                <a:t>ông, Dao, Hà Nhì, … sống ở đây.</a:t>
              </a:r>
              <a:endParaRPr lang="en-US" sz="3500" dirty="0">
                <a:latin typeface="Arial" pitchFamily="34" charset="0"/>
                <a:ea typeface="Arial-Rounded" pitchFamily="34" charset="0"/>
                <a:cs typeface="Arial" pitchFamily="34" charset="0"/>
              </a:endParaRPr>
            </a:p>
            <a:p>
              <a:pPr algn="r"/>
              <a:r>
                <a:rPr lang="en-US" sz="3500" dirty="0">
                  <a:latin typeface="Arial" pitchFamily="34" charset="0"/>
                  <a:ea typeface="Arial-Rounded" pitchFamily="34" charset="0"/>
                  <a:cs typeface="Arial" pitchFamily="34" charset="0"/>
                </a:rPr>
                <a:t>(Theo</a:t>
              </a:r>
              <a:r>
                <a:rPr lang="en-US" sz="3500" i="1" dirty="0">
                  <a:latin typeface="Arial" pitchFamily="34" charset="0"/>
                  <a:ea typeface="Arial-Rounded" pitchFamily="34" charset="0"/>
                  <a:cs typeface="Arial" pitchFamily="34" charset="0"/>
                </a:rPr>
                <a:t> </a:t>
              </a:r>
              <a:r>
                <a:rPr lang="en-US" sz="3500" i="1" dirty="0" smtClean="0">
                  <a:latin typeface="Arial" pitchFamily="34" charset="0"/>
                  <a:ea typeface="Arial-Rounded" pitchFamily="34" charset="0"/>
                  <a:cs typeface="Arial" pitchFamily="34" charset="0"/>
                </a:rPr>
                <a:t>vinhphuctc.vn</a:t>
              </a:r>
              <a:r>
                <a:rPr lang="en-US" sz="3500" dirty="0" smtClean="0">
                  <a:latin typeface="Arial" pitchFamily="34" charset="0"/>
                  <a:ea typeface="Arial-Rounded" pitchFamily="34" charset="0"/>
                  <a:cs typeface="Arial" pitchFamily="34" charset="0"/>
                </a:rPr>
                <a:t>)</a:t>
              </a:r>
              <a:endParaRPr lang="en-US" sz="3500" dirty="0">
                <a:latin typeface="Arial" pitchFamily="34" charset="0"/>
                <a:ea typeface="Arial-Rounded" pitchFamily="34" charset="0"/>
                <a:cs typeface="Arial" pitchFamily="34" charset="0"/>
              </a:endParaRPr>
            </a:p>
          </p:txBody>
        </p:sp>
      </p:grpSp>
      <p:grpSp>
        <p:nvGrpSpPr>
          <p:cNvPr id="9" name="Group 8"/>
          <p:cNvGrpSpPr/>
          <p:nvPr/>
        </p:nvGrpSpPr>
        <p:grpSpPr>
          <a:xfrm>
            <a:off x="684212" y="801644"/>
            <a:ext cx="555009" cy="555153"/>
            <a:chOff x="2578501" y="4400951"/>
            <a:chExt cx="609600" cy="609600"/>
          </a:xfrm>
        </p:grpSpPr>
        <p:sp>
          <p:nvSpPr>
            <p:cNvPr id="10" name="Oval 9"/>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1" name="Oval 10"/>
            <p:cNvSpPr/>
            <p:nvPr/>
          </p:nvSpPr>
          <p:spPr>
            <a:xfrm>
              <a:off x="2578501" y="4400951"/>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a:solidFill>
                    <a:schemeClr val="tx1"/>
                  </a:solidFill>
                  <a:latin typeface="Arial" pitchFamily="34" charset="0"/>
                  <a:ea typeface="Aachen" pitchFamily="18" charset="0"/>
                  <a:cs typeface="Arial" pitchFamily="34" charset="0"/>
                </a:rPr>
                <a:t>1</a:t>
              </a:r>
            </a:p>
          </p:txBody>
        </p:sp>
      </p:grpSp>
      <p:grpSp>
        <p:nvGrpSpPr>
          <p:cNvPr id="12" name="Group 11"/>
          <p:cNvGrpSpPr/>
          <p:nvPr/>
        </p:nvGrpSpPr>
        <p:grpSpPr>
          <a:xfrm>
            <a:off x="635189" y="3967945"/>
            <a:ext cx="555009" cy="555153"/>
            <a:chOff x="2578501" y="4400951"/>
            <a:chExt cx="609600" cy="609600"/>
          </a:xfrm>
        </p:grpSpPr>
        <p:sp>
          <p:nvSpPr>
            <p:cNvPr id="13" name="Oval 12"/>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Oval 13"/>
            <p:cNvSpPr/>
            <p:nvPr/>
          </p:nvSpPr>
          <p:spPr>
            <a:xfrm>
              <a:off x="2578501" y="4400951"/>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a:solidFill>
                    <a:schemeClr val="tx1"/>
                  </a:solidFill>
                  <a:latin typeface="Arial" pitchFamily="34" charset="0"/>
                  <a:ea typeface="Aachen" pitchFamily="18" charset="0"/>
                  <a:cs typeface="Arial" pitchFamily="34" charset="0"/>
                </a:rPr>
                <a:t>2</a:t>
              </a:r>
            </a:p>
          </p:txBody>
        </p:sp>
      </p:grpSp>
    </p:spTree>
    <p:extLst>
      <p:ext uri="{BB962C8B-B14F-4D97-AF65-F5344CB8AC3E}">
        <p14:creationId xmlns:p14="http://schemas.microsoft.com/office/powerpoint/2010/main" val="144476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TotalTime>
  <Words>634</Words>
  <Application>Microsoft Office PowerPoint</Application>
  <PresentationFormat>Custom</PresentationFormat>
  <Paragraphs>135</Paragraphs>
  <Slides>21</Slides>
  <Notes>14</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微软雅黑</vt:lpstr>
      <vt:lpstr>宋体</vt:lpstr>
      <vt:lpstr>Aachen</vt:lpstr>
      <vt:lpstr>Arial</vt:lpstr>
      <vt:lpstr>Arial Rounded MT Bold</vt:lpstr>
      <vt:lpstr>Arial-Rounded</vt:lpstr>
      <vt:lpstr>Calibri</vt:lpstr>
      <vt:lpstr>Times New Roman</vt:lpstr>
      <vt:lpstr>方正卡通简体</vt:lpstr>
      <vt:lpstr>方正粗圆_GBK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MyPC</cp:lastModifiedBy>
  <cp:revision>234</cp:revision>
  <dcterms:created xsi:type="dcterms:W3CDTF">2020-12-08T15:48:47Z</dcterms:created>
  <dcterms:modified xsi:type="dcterms:W3CDTF">2024-05-14T07:46:08Z</dcterms:modified>
</cp:coreProperties>
</file>