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9"/>
  </p:notesMasterIdLst>
  <p:sldIdLst>
    <p:sldId id="256" r:id="rId2"/>
    <p:sldId id="357" r:id="rId3"/>
    <p:sldId id="344" r:id="rId4"/>
    <p:sldId id="346" r:id="rId5"/>
    <p:sldId id="347" r:id="rId6"/>
    <p:sldId id="345" r:id="rId7"/>
    <p:sldId id="365" r:id="rId8"/>
  </p:sldIdLst>
  <p:sldSz cx="9144000" cy="5143500" type="screen16x9"/>
  <p:notesSz cx="6858000" cy="9144000"/>
  <p:embeddedFontLst>
    <p:embeddedFont>
      <p:font typeface="Assistant Medium" panose="020B0604020202020204" charset="-79"/>
      <p:regular r:id="rId10"/>
      <p:bold r:id="rId11"/>
    </p:embeddedFont>
    <p:embeddedFont>
      <p:font typeface="Cambria" panose="02040503050406030204" pitchFamily="18" charset="0"/>
      <p:regular r:id="rId12"/>
      <p:bold r:id="rId13"/>
      <p:italic r:id="rId14"/>
      <p:boldItalic r:id="rId15"/>
    </p:embeddedFont>
    <p:embeddedFont>
      <p:font typeface="Nunito" panose="020B0604020202020204" charset="0"/>
      <p:regular r:id="rId16"/>
      <p:bold r:id="rId17"/>
      <p:italic r:id="rId18"/>
      <p:boldItalic r:id="rId19"/>
    </p:embeddedFont>
    <p:embeddedFont>
      <p:font typeface="Rajdhani"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8" autoAdjust="0"/>
    <p:restoredTop sz="94626"/>
  </p:normalViewPr>
  <p:slideViewPr>
    <p:cSldViewPr snapToGrid="0">
      <p:cViewPr varScale="1">
        <p:scale>
          <a:sx n="71" d="100"/>
          <a:sy n="71" d="100"/>
        </p:scale>
        <p:origin x="5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44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73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37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391234"/>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1pPr>
            <a:lvl2pPr lvl="1"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2pPr>
            <a:lvl3pPr lvl="2"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3pPr>
            <a:lvl4pPr lvl="3"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4pPr>
            <a:lvl5pPr lvl="4"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5pPr>
            <a:lvl6pPr lvl="5"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6pPr>
            <a:lvl7pPr lvl="6"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7pPr>
            <a:lvl8pPr lvl="7"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8pPr>
            <a:lvl9pPr lvl="8"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59" r:id="rId4"/>
    <p:sldLayoutId id="2147483693" r:id="rId5"/>
    <p:sldLayoutId id="214748369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11.svg"/><Relationship Id="rId9" Type="http://schemas.openxmlformats.org/officeDocument/2006/relationships/image" Target="../media/image14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52"/>
          <p:cNvSpPr/>
          <p:nvPr/>
        </p:nvSpPr>
        <p:spPr>
          <a:xfrm rot="-9284628">
            <a:off x="3366341" y="-196434"/>
            <a:ext cx="6006949" cy="186108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2"/>
          <p:cNvSpPr/>
          <p:nvPr/>
        </p:nvSpPr>
        <p:spPr>
          <a:xfrm>
            <a:off x="9775" y="3585499"/>
            <a:ext cx="9144000" cy="1568559"/>
          </a:xfrm>
          <a:custGeom>
            <a:avLst/>
            <a:gdLst/>
            <a:ahLst/>
            <a:cxnLst/>
            <a:rect l="l" t="t" r="r" b="b"/>
            <a:pathLst>
              <a:path w="285750" h="67903" extrusionOk="0">
                <a:moveTo>
                  <a:pt x="275415" y="1"/>
                </a:moveTo>
                <a:lnTo>
                  <a:pt x="254675" y="23456"/>
                </a:lnTo>
                <a:lnTo>
                  <a:pt x="254675" y="32386"/>
                </a:lnTo>
                <a:lnTo>
                  <a:pt x="237661" y="32386"/>
                </a:lnTo>
                <a:lnTo>
                  <a:pt x="235125" y="40542"/>
                </a:lnTo>
                <a:lnTo>
                  <a:pt x="213943" y="40542"/>
                </a:lnTo>
                <a:lnTo>
                  <a:pt x="227695" y="24909"/>
                </a:lnTo>
                <a:lnTo>
                  <a:pt x="218980" y="22837"/>
                </a:lnTo>
                <a:lnTo>
                  <a:pt x="202406" y="40542"/>
                </a:lnTo>
                <a:lnTo>
                  <a:pt x="189726" y="40542"/>
                </a:lnTo>
                <a:lnTo>
                  <a:pt x="184749" y="20765"/>
                </a:lnTo>
                <a:lnTo>
                  <a:pt x="169426" y="20646"/>
                </a:lnTo>
                <a:lnTo>
                  <a:pt x="164830" y="38017"/>
                </a:lnTo>
                <a:lnTo>
                  <a:pt x="162342" y="28683"/>
                </a:lnTo>
                <a:lnTo>
                  <a:pt x="140529" y="26814"/>
                </a:lnTo>
                <a:lnTo>
                  <a:pt x="129754" y="38017"/>
                </a:lnTo>
                <a:lnTo>
                  <a:pt x="94774" y="34755"/>
                </a:lnTo>
                <a:lnTo>
                  <a:pt x="86011" y="18920"/>
                </a:lnTo>
                <a:lnTo>
                  <a:pt x="66199" y="16574"/>
                </a:lnTo>
                <a:lnTo>
                  <a:pt x="57162" y="28683"/>
                </a:lnTo>
                <a:lnTo>
                  <a:pt x="36624" y="28683"/>
                </a:lnTo>
                <a:lnTo>
                  <a:pt x="36624" y="12217"/>
                </a:lnTo>
                <a:lnTo>
                  <a:pt x="0" y="179"/>
                </a:lnTo>
                <a:lnTo>
                  <a:pt x="0" y="46554"/>
                </a:lnTo>
                <a:lnTo>
                  <a:pt x="0" y="67902"/>
                </a:lnTo>
                <a:lnTo>
                  <a:pt x="285750" y="67902"/>
                </a:lnTo>
                <a:lnTo>
                  <a:pt x="285750" y="60615"/>
                </a:lnTo>
                <a:lnTo>
                  <a:pt x="285333" y="60615"/>
                </a:lnTo>
                <a:lnTo>
                  <a:pt x="285333" y="1"/>
                </a:lnTo>
                <a:close/>
              </a:path>
            </a:pathLst>
          </a:custGeom>
          <a:solidFill>
            <a:schemeClr val="accent3"/>
          </a:solidFill>
          <a:ln>
            <a:noFill/>
          </a:ln>
        </p:spPr>
        <p:txBody>
          <a:bodyPr spcFirstLastPara="1" wrap="square" lIns="91425" tIns="91425" rIns="91425" bIns="91425" anchor="ctr" anchorCtr="0">
            <a:noAutofit/>
          </a:bodyPr>
          <a:lstStyle/>
          <a:p>
            <a:pPr algn="ctr"/>
            <a:endParaRPr lang="en-SG" sz="1400" b="1" dirty="0">
              <a:solidFill>
                <a:srgbClr val="C00000"/>
              </a:solidFill>
              <a:latin typeface="Cambria" panose="02040503050406030204" pitchFamily="18" charset="0"/>
              <a:ea typeface="Cambria" panose="02040503050406030204" pitchFamily="18" charset="0"/>
            </a:endParaRPr>
          </a:p>
        </p:txBody>
      </p:sp>
      <p:sp>
        <p:nvSpPr>
          <p:cNvPr id="1296" name="Google Shape;1296;p52"/>
          <p:cNvSpPr/>
          <p:nvPr/>
        </p:nvSpPr>
        <p:spPr>
          <a:xfrm rot="10304210" flipH="1">
            <a:off x="-273864" y="66220"/>
            <a:ext cx="4531895" cy="266151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7" name="Google Shape;1297;p52"/>
          <p:cNvGrpSpPr/>
          <p:nvPr/>
        </p:nvGrpSpPr>
        <p:grpSpPr>
          <a:xfrm rot="-197789">
            <a:off x="2250072" y="-68379"/>
            <a:ext cx="6643534" cy="4591916"/>
            <a:chOff x="1188149" y="606827"/>
            <a:chExt cx="6643836" cy="4592124"/>
          </a:xfrm>
        </p:grpSpPr>
        <p:sp>
          <p:nvSpPr>
            <p:cNvPr id="1298" name="Google Shape;1298;p52"/>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52"/>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52"/>
          <p:cNvGrpSpPr/>
          <p:nvPr/>
        </p:nvGrpSpPr>
        <p:grpSpPr>
          <a:xfrm flipH="1">
            <a:off x="4710084" y="2895021"/>
            <a:ext cx="1169432" cy="162828"/>
            <a:chOff x="238125" y="2360150"/>
            <a:chExt cx="7143750" cy="994675"/>
          </a:xfrm>
        </p:grpSpPr>
        <p:sp>
          <p:nvSpPr>
            <p:cNvPr id="1374" name="Google Shape;1374;p52"/>
            <p:cNvSpPr/>
            <p:nvPr/>
          </p:nvSpPr>
          <p:spPr>
            <a:xfrm>
              <a:off x="238125" y="2360150"/>
              <a:ext cx="692350" cy="994675"/>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1071750" y="2727500"/>
              <a:ext cx="658425" cy="259975"/>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1862975" y="2727500"/>
              <a:ext cx="658450" cy="259975"/>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2"/>
            <p:cNvSpPr/>
            <p:nvPr/>
          </p:nvSpPr>
          <p:spPr>
            <a:xfrm>
              <a:off x="2654225" y="2727500"/>
              <a:ext cx="658450" cy="259975"/>
            </a:xfrm>
            <a:custGeom>
              <a:avLst/>
              <a:gdLst/>
              <a:ahLst/>
              <a:cxnLst/>
              <a:rect l="l" t="t" r="r" b="b"/>
              <a:pathLst>
                <a:path w="26338"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2"/>
            <p:cNvSpPr/>
            <p:nvPr/>
          </p:nvSpPr>
          <p:spPr>
            <a:xfrm>
              <a:off x="3445450" y="2727500"/>
              <a:ext cx="658450" cy="259975"/>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5" y="6104"/>
                  </a:lnTo>
                  <a:lnTo>
                    <a:pt x="26338" y="5200"/>
                  </a:lnTo>
                  <a:lnTo>
                    <a:pt x="26225" y="4182"/>
                  </a:lnTo>
                  <a:lnTo>
                    <a:pt x="25998" y="3278"/>
                  </a:lnTo>
                  <a:lnTo>
                    <a:pt x="25546" y="2374"/>
                  </a:lnTo>
                  <a:lnTo>
                    <a:pt x="25094" y="1583"/>
                  </a:lnTo>
                  <a:lnTo>
                    <a:pt x="24303" y="904"/>
                  </a:lnTo>
                  <a:lnTo>
                    <a:pt x="23512"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2"/>
            <p:cNvSpPr/>
            <p:nvPr/>
          </p:nvSpPr>
          <p:spPr>
            <a:xfrm>
              <a:off x="4236700" y="2727500"/>
              <a:ext cx="658450" cy="259975"/>
            </a:xfrm>
            <a:custGeom>
              <a:avLst/>
              <a:gdLst/>
              <a:ahLst/>
              <a:cxnLst/>
              <a:rect l="l" t="t" r="r" b="b"/>
              <a:pathLst>
                <a:path w="26338" h="10399" extrusionOk="0">
                  <a:moveTo>
                    <a:pt x="4974" y="0"/>
                  </a:moveTo>
                  <a:lnTo>
                    <a:pt x="3843" y="113"/>
                  </a:lnTo>
                  <a:lnTo>
                    <a:pt x="2826" y="452"/>
                  </a:lnTo>
                  <a:lnTo>
                    <a:pt x="1922" y="904"/>
                  </a:lnTo>
                  <a:lnTo>
                    <a:pt x="1244" y="1583"/>
                  </a:lnTo>
                  <a:lnTo>
                    <a:pt x="678" y="2374"/>
                  </a:lnTo>
                  <a:lnTo>
                    <a:pt x="339" y="3278"/>
                  </a:lnTo>
                  <a:lnTo>
                    <a:pt x="113" y="4182"/>
                  </a:lnTo>
                  <a:lnTo>
                    <a:pt x="0" y="5200"/>
                  </a:lnTo>
                  <a:lnTo>
                    <a:pt x="113" y="6104"/>
                  </a:lnTo>
                  <a:lnTo>
                    <a:pt x="339" y="7121"/>
                  </a:lnTo>
                  <a:lnTo>
                    <a:pt x="678" y="7912"/>
                  </a:lnTo>
                  <a:lnTo>
                    <a:pt x="1244" y="8703"/>
                  </a:lnTo>
                  <a:lnTo>
                    <a:pt x="1922" y="9382"/>
                  </a:lnTo>
                  <a:lnTo>
                    <a:pt x="2826" y="9947"/>
                  </a:lnTo>
                  <a:lnTo>
                    <a:pt x="3843" y="10286"/>
                  </a:lnTo>
                  <a:lnTo>
                    <a:pt x="4974" y="10399"/>
                  </a:lnTo>
                  <a:lnTo>
                    <a:pt x="21251"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2"/>
            <p:cNvSpPr/>
            <p:nvPr/>
          </p:nvSpPr>
          <p:spPr>
            <a:xfrm>
              <a:off x="5027925" y="2727500"/>
              <a:ext cx="658450" cy="259975"/>
            </a:xfrm>
            <a:custGeom>
              <a:avLst/>
              <a:gdLst/>
              <a:ahLst/>
              <a:cxnLst/>
              <a:rect l="l" t="t" r="r" b="b"/>
              <a:pathLst>
                <a:path w="26338" h="10399" extrusionOk="0">
                  <a:moveTo>
                    <a:pt x="4974" y="0"/>
                  </a:moveTo>
                  <a:lnTo>
                    <a:pt x="3844" y="113"/>
                  </a:lnTo>
                  <a:lnTo>
                    <a:pt x="2827"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7"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5" y="6104"/>
                  </a:lnTo>
                  <a:lnTo>
                    <a:pt x="26338" y="5200"/>
                  </a:lnTo>
                  <a:lnTo>
                    <a:pt x="26225" y="4182"/>
                  </a:lnTo>
                  <a:lnTo>
                    <a:pt x="25998" y="3278"/>
                  </a:lnTo>
                  <a:lnTo>
                    <a:pt x="25546" y="2374"/>
                  </a:lnTo>
                  <a:lnTo>
                    <a:pt x="25094" y="1583"/>
                  </a:lnTo>
                  <a:lnTo>
                    <a:pt x="24303" y="904"/>
                  </a:lnTo>
                  <a:lnTo>
                    <a:pt x="23512"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2"/>
            <p:cNvSpPr/>
            <p:nvPr/>
          </p:nvSpPr>
          <p:spPr>
            <a:xfrm>
              <a:off x="5932200" y="2727500"/>
              <a:ext cx="658450" cy="259975"/>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2"/>
            <p:cNvSpPr/>
            <p:nvPr/>
          </p:nvSpPr>
          <p:spPr>
            <a:xfrm>
              <a:off x="6723450" y="2727500"/>
              <a:ext cx="658425" cy="259975"/>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img">
            <a:extLst>
              <a:ext uri="{FF2B5EF4-FFF2-40B4-BE49-F238E27FC236}">
                <a16:creationId xmlns:a16="http://schemas.microsoft.com/office/drawing/2014/main" id="{A3D244D1-5392-AE43-DE57-6E6E14706C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0" b="99535" l="4697" r="99394">
                        <a14:foregroundMark x1="21667" y1="68605" x2="21667" y2="68605"/>
                        <a14:foregroundMark x1="4889" y1="26541" x2="0" y2="39535"/>
                        <a14:foregroundMark x1="0" y1="39535" x2="455" y2="93256"/>
                        <a14:foregroundMark x1="455" y1="93256" x2="41061" y2="99302"/>
                        <a14:foregroundMark x1="41061" y1="99302" x2="53030" y2="98372"/>
                        <a14:foregroundMark x1="53030" y1="98372" x2="62121" y2="99535"/>
                        <a14:foregroundMark x1="66515" y1="91860" x2="78636" y2="97442"/>
                        <a14:foregroundMark x1="78636" y1="97442" x2="90303" y2="96279"/>
                        <a14:foregroundMark x1="90303" y1="96279" x2="91057" y2="94815"/>
                        <a14:foregroundMark x1="97727" y1="80571" x2="97727" y2="42326"/>
                        <a14:foregroundMark x1="94680" y1="37076" x2="94140" y2="36146"/>
                        <a14:foregroundMark x1="97727" y1="42326" x2="97306" y2="41600"/>
                        <a14:foregroundMark x1="69367" y1="31295" x2="68182" y2="31395"/>
                        <a14:foregroundMark x1="87437" y1="29776" x2="69973" y2="31244"/>
                        <a14:foregroundMark x1="68182" y1="31395" x2="67639" y2="31169"/>
                        <a14:foregroundMark x1="95273" y1="38576" x2="92402" y2="34494"/>
                        <a14:foregroundMark x1="99545" y1="44651" x2="97365" y2="41551"/>
                        <a14:foregroundMark x1="38485" y1="10698" x2="38485" y2="10698"/>
                        <a14:foregroundMark x1="38485" y1="12093" x2="38485" y2="12093"/>
                        <a14:foregroundMark x1="29394" y1="7442" x2="29394" y2="7442"/>
                        <a14:foregroundMark x1="36818" y1="7442" x2="36818" y2="7442"/>
                        <a14:foregroundMark x1="8485" y1="47442" x2="8485" y2="47442"/>
                        <a14:foregroundMark x1="9697" y1="64651" x2="9697" y2="64651"/>
                        <a14:foregroundMark x1="12121" y1="80930" x2="12121" y2="80930"/>
                        <a14:foregroundMark x1="23485" y1="79767" x2="23485" y2="79767"/>
                        <a14:foregroundMark x1="24848" y1="77674" x2="24848" y2="77674"/>
                        <a14:foregroundMark x1="24091" y1="74884" x2="24091" y2="74884"/>
                        <a14:foregroundMark x1="20909" y1="68605" x2="20909" y2="68605"/>
                        <a14:foregroundMark x1="19091" y1="71163" x2="19091" y2="71163"/>
                        <a14:foregroundMark x1="18788" y1="76512" x2="23030" y2="66512"/>
                        <a14:foregroundMark x1="12121" y1="84651" x2="12121" y2="84651"/>
                        <a14:foregroundMark x1="12121" y1="84651" x2="12121" y2="84651"/>
                        <a14:foregroundMark x1="12121" y1="84651" x2="12121" y2="84651"/>
                        <a14:foregroundMark x1="4697" y1="85349" x2="4697" y2="85349"/>
                        <a14:foregroundMark x1="44242" y1="9070" x2="44242" y2="9070"/>
                        <a14:foregroundMark x1="44848" y1="7907" x2="44848" y2="7907"/>
                        <a14:foregroundMark x1="36515" y1="5581" x2="36515" y2="5581"/>
                        <a14:foregroundMark x1="66818" y1="7209" x2="66818" y2="7209"/>
                        <a14:foregroundMark x1="65000" y1="9535" x2="65000" y2="9535"/>
                        <a14:foregroundMark x1="65303" y1="9535" x2="65303" y2="9535"/>
                        <a14:foregroundMark x1="68925" y1="7159" x2="65297" y2="7313"/>
                        <a14:foregroundMark x1="70678" y1="7084" x2="70255" y2="7102"/>
                        <a14:foregroundMark x1="25758" y1="16047" x2="25758" y2="16047"/>
                        <a14:foregroundMark x1="26515" y1="23953" x2="26515" y2="23953"/>
                        <a14:foregroundMark x1="26515" y1="10698" x2="26515" y2="10698"/>
                        <a14:foregroundMark x1="44242" y1="27442" x2="44242" y2="27442"/>
                        <a14:foregroundMark x1="80909" y1="44651" x2="80909" y2="44651"/>
                        <a14:foregroundMark x1="79091" y1="44651" x2="79091" y2="44651"/>
                        <a14:foregroundMark x1="80606" y1="44186" x2="80606" y2="44186"/>
                        <a14:foregroundMark x1="79848" y1="42093" x2="79848" y2="42093"/>
                        <a14:foregroundMark x1="81364" y1="43023" x2="81364" y2="43023"/>
                        <a14:foregroundMark x1="31515" y1="76512" x2="31515" y2="76512"/>
                        <a14:foregroundMark x1="27576" y1="77674" x2="27576" y2="77674"/>
                        <a14:foregroundMark x1="26818" y1="74419" x2="26818" y2="74419"/>
                        <a14:foregroundMark x1="24848" y1="76512" x2="24848" y2="76512"/>
                        <a14:foregroundMark x1="27576" y1="75581" x2="27576" y2="75581"/>
                        <a14:foregroundMark x1="23030" y1="76512" x2="23030" y2="76512"/>
                        <a14:foregroundMark x1="22424" y1="76047" x2="22424" y2="76047"/>
                        <a14:foregroundMark x1="20303" y1="73256" x2="20303" y2="73256"/>
                        <a14:foregroundMark x1="21970" y1="73488" x2="39242" y2="75581"/>
                        <a14:foregroundMark x1="13939" y1="72791" x2="22273" y2="73256"/>
                        <a14:foregroundMark x1="28636" y1="7442" x2="28636" y2="7442"/>
                        <a14:foregroundMark x1="30758" y1="7907" x2="30758" y2="7907"/>
                        <a14:foregroundMark x1="45303" y1="1395" x2="45303" y2="1395"/>
                        <a14:foregroundMark x1="18030" y1="32791" x2="18030" y2="32791"/>
                        <a14:foregroundMark x1="18030" y1="26744" x2="18030" y2="26744"/>
                        <a14:foregroundMark x1="22576" y1="23023" x2="22576" y2="23023"/>
                        <a14:foregroundMark x1="23030" y1="17209" x2="15455" y2="29070"/>
                        <a14:foregroundMark x1="54697" y1="18140" x2="54697" y2="18140"/>
                        <a14:foregroundMark x1="55758" y1="18837" x2="55758" y2="18837"/>
                        <a14:foregroundMark x1="56212" y1="16977" x2="56212" y2="16977"/>
                        <a14:foregroundMark x1="56212" y1="15581" x2="56212" y2="15581"/>
                        <a14:foregroundMark x1="57576" y1="13721" x2="57576" y2="13721"/>
                        <a14:foregroundMark x1="56818" y1="20233" x2="56818" y2="20233"/>
                        <a14:foregroundMark x1="56515" y1="32093" x2="56515" y2="32093"/>
                        <a14:foregroundMark x1="57121" y1="32093" x2="57121" y2="32093"/>
                        <a14:foregroundMark x1="56212" y1="36047" x2="56212" y2="36047"/>
                        <a14:foregroundMark x1="66667" y1="44651" x2="66667" y2="44651"/>
                        <a14:foregroundMark x1="61818" y1="43488" x2="61818" y2="43488"/>
                        <a14:foregroundMark x1="62576" y1="49070" x2="62576" y2="49070"/>
                        <a14:foregroundMark x1="63485" y1="43721" x2="63485" y2="43721"/>
                        <a14:foregroundMark x1="62576" y1="45814" x2="62576" y2="45814"/>
                        <a14:foregroundMark x1="61818" y1="45814" x2="61818" y2="45814"/>
                        <a14:foregroundMark x1="62121" y1="42558" x2="62121" y2="42558"/>
                        <a14:foregroundMark x1="60303" y1="47442" x2="60303" y2="47442"/>
                        <a14:foregroundMark x1="62121" y1="42093" x2="62121" y2="42093"/>
                        <a14:foregroundMark x1="61818" y1="43488" x2="61818" y2="43488"/>
                        <a14:foregroundMark x1="60455" y1="46977" x2="60455" y2="46977"/>
                        <a14:foregroundMark x1="62879" y1="42093" x2="62879" y2="42093"/>
                        <a14:foregroundMark x1="62424" y1="43488" x2="62424" y2="43488"/>
                        <a14:foregroundMark x1="62121" y1="41395" x2="61818" y2="44186"/>
                        <a14:foregroundMark x1="59697" y1="48605" x2="59697" y2="48605"/>
                        <a14:foregroundMark x1="62121" y1="40233" x2="63939" y2="37674"/>
                        <a14:foregroundMark x1="61061" y1="45116" x2="61061" y2="50233"/>
                        <a14:foregroundMark x1="61364" y1="46977" x2="61515" y2="43721"/>
                        <a14:foregroundMark x1="91061" y1="34419" x2="90758" y2="28837"/>
                        <a14:foregroundMark x1="61818" y1="16512" x2="61818" y2="16512"/>
                        <a14:foregroundMark x1="58333" y1="22093" x2="58333" y2="22093"/>
                        <a14:foregroundMark x1="68746" y1="5282" x2="72121" y2="930"/>
                        <a14:foregroundMark x1="64094" y1="11280" x2="68080" y2="6140"/>
                        <a14:foregroundMark x1="63494" y1="12054" x2="63669" y2="11828"/>
                        <a14:foregroundMark x1="60758" y1="15581" x2="62989" y2="12704"/>
                        <a14:foregroundMark x1="61364" y1="15581" x2="54091" y2="29070"/>
                        <a14:foregroundMark x1="54091" y1="29070" x2="61179" y2="13284"/>
                        <a14:foregroundMark x1="61056" y1="13356" x2="55303" y2="24651"/>
                        <a14:foregroundMark x1="55303" y1="24651" x2="55152" y2="27907"/>
                        <a14:foregroundMark x1="89979" y1="97547" x2="96364" y2="93023"/>
                        <a14:foregroundMark x1="54394" y1="14186" x2="54394" y2="14186"/>
                        <a14:foregroundMark x1="54394" y1="13256" x2="56061" y2="13488"/>
                        <a14:foregroundMark x1="55758" y1="12791" x2="54394" y2="15116"/>
                        <a14:foregroundMark x1="54848" y1="14186" x2="51970" y2="26512"/>
                        <a14:backgroundMark x1="53939" y1="5116" x2="66212" y2="3721"/>
                        <a14:backgroundMark x1="66212" y1="3721" x2="67879" y2="233"/>
                        <a14:backgroundMark x1="69545" y1="10698" x2="65152" y2="25814"/>
                        <a14:backgroundMark x1="65152" y1="25814" x2="76212" y2="26047"/>
                        <a14:backgroundMark x1="76212" y1="26047" x2="86818" y2="24651"/>
                        <a14:backgroundMark x1="90639" y1="28282" x2="96364" y2="33721"/>
                        <a14:backgroundMark x1="86818" y1="24651" x2="90103" y2="27772"/>
                        <a14:backgroundMark x1="96364" y1="33721" x2="98939" y2="40233"/>
                        <a14:backgroundMark x1="69242" y1="30698" x2="68939" y2="13721"/>
                        <a14:backgroundMark x1="68939" y1="13721" x2="70606" y2="12093"/>
                        <a14:backgroundMark x1="63485" y1="19302" x2="70606" y2="25814"/>
                        <a14:backgroundMark x1="24697" y1="1860" x2="19091" y2="15814"/>
                        <a14:backgroundMark x1="19091" y1="15814" x2="10000" y2="24186"/>
                        <a14:backgroundMark x1="10000" y1="24186" x2="4545" y2="25814"/>
                        <a14:backgroundMark x1="61151" y1="44017" x2="61223" y2="45116"/>
                        <a14:backgroundMark x1="59867" y1="24538" x2="60959" y2="41101"/>
                        <a14:backgroundMark x1="58939" y1="10465" x2="58977" y2="11037"/>
                        <a14:backgroundMark x1="62640" y1="38391" x2="63182" y2="33023"/>
                        <a14:backgroundMark x1="61960" y1="45116" x2="62048" y2="44245"/>
                        <a14:backgroundMark x1="63182" y1="33023" x2="67879" y2="30465"/>
                        <a14:backgroundMark x1="99242" y1="81163" x2="96364" y2="98140"/>
                        <a14:backgroundMark x1="96364" y1="98140" x2="94394" y2="99767"/>
                        <a14:backgroundMark x1="84848" y1="93256" x2="96061" y2="90465"/>
                        <a14:backgroundMark x1="96061" y1="90465" x2="93333" y2="89767"/>
                        <a14:backgroundMark x1="91818" y1="91395" x2="91818" y2="91395"/>
                        <a14:backgroundMark x1="95000" y1="86744" x2="95000" y2="86744"/>
                        <a14:backgroundMark x1="95000" y1="86977" x2="95000" y2="86977"/>
                        <a14:backgroundMark x1="93939" y1="88372" x2="93939" y2="88372"/>
                        <a14:backgroundMark x1="95000" y1="87674" x2="95000" y2="87674"/>
                        <a14:backgroundMark x1="91212" y1="90233" x2="91212" y2="90233"/>
                        <a14:backgroundMark x1="97273" y1="87907" x2="94848" y2="86512"/>
                        <a14:backgroundMark x1="94848" y1="98372" x2="90606" y2="99767"/>
                        <a14:backgroundMark x1="61515" y1="10930" x2="61515" y2="10930"/>
                        <a14:backgroundMark x1="58788" y1="11860" x2="65152" y2="8140"/>
                        <a14:backgroundMark x1="71061" y1="6977" x2="73636" y2="6047"/>
                        <a14:backgroundMark x1="69394" y1="7907" x2="69394" y2="7907"/>
                        <a14:backgroundMark x1="70152" y1="6977" x2="69545" y2="7907"/>
                        <a14:backgroundMark x1="61667" y1="29767" x2="66212" y2="30233"/>
                        <a14:backgroundMark x1="90606" y1="98837" x2="88030" y2="99767"/>
                        <a14:backgroundMark x1="95606" y1="88372" x2="92576" y2="88372"/>
                        <a14:backgroundMark x1="69848" y1="7674" x2="70000" y2="8140"/>
                        <a14:backgroundMark x1="70606" y1="6977" x2="71818" y2="7209"/>
                        <a14:backgroundMark x1="65152" y1="15116" x2="63939" y2="17209"/>
                      </a14:backgroundRemoval>
                    </a14:imgEffect>
                  </a14:imgLayer>
                </a14:imgProps>
              </a:ext>
              <a:ext uri="{28A0092B-C50C-407E-A947-70E740481C1C}">
                <a14:useLocalDpi xmlns:a14="http://schemas.microsoft.com/office/drawing/2010/main" val="0"/>
              </a:ext>
            </a:extLst>
          </a:blip>
          <a:srcRect/>
          <a:stretch>
            <a:fillRect/>
          </a:stretch>
        </p:blipFill>
        <p:spPr bwMode="auto">
          <a:xfrm>
            <a:off x="-86769" y="2283585"/>
            <a:ext cx="4413164" cy="2875257"/>
          </a:xfrm>
          <a:prstGeom prst="rect">
            <a:avLst/>
          </a:prstGeom>
          <a:noFill/>
          <a:effectLst>
            <a:outerShdw blurRad="280640" dist="50800" dir="6480000" sx="84000" sy="84000" algn="ctr" rotWithShape="0">
              <a:schemeClr val="accent1"/>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6CE054B-92F9-7380-4659-1AB8B796946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36624" y="2734409"/>
            <a:ext cx="767607" cy="791455"/>
          </a:xfrm>
          <a:prstGeom prst="rect">
            <a:avLst/>
          </a:prstGeom>
        </p:spPr>
      </p:pic>
      <p:pic>
        <p:nvPicPr>
          <p:cNvPr id="4" name="Picture 3">
            <a:extLst>
              <a:ext uri="{FF2B5EF4-FFF2-40B4-BE49-F238E27FC236}">
                <a16:creationId xmlns:a16="http://schemas.microsoft.com/office/drawing/2014/main" id="{A56E8797-CF2A-824D-CEC3-BC04B30326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2" name="Picture 1">
            <a:extLst>
              <a:ext uri="{FF2B5EF4-FFF2-40B4-BE49-F238E27FC236}">
                <a16:creationId xmlns:a16="http://schemas.microsoft.com/office/drawing/2014/main" id="{A66C07D7-3976-125E-E118-EC1CE3E6FA05}"/>
              </a:ext>
            </a:extLst>
          </p:cNvPr>
          <p:cNvPicPr>
            <a:picLocks noChangeAspect="1"/>
          </p:cNvPicPr>
          <p:nvPr/>
        </p:nvPicPr>
        <p:blipFill>
          <a:blip r:embed="rId7"/>
          <a:stretch>
            <a:fillRect/>
          </a:stretch>
        </p:blipFill>
        <p:spPr>
          <a:xfrm>
            <a:off x="6419951" y="2731819"/>
            <a:ext cx="1432684" cy="377985"/>
          </a:xfrm>
          <a:prstGeom prst="rect">
            <a:avLst/>
          </a:prstGeom>
        </p:spPr>
      </p:pic>
      <p:pic>
        <p:nvPicPr>
          <p:cNvPr id="5" name="Picture 4">
            <a:extLst>
              <a:ext uri="{FF2B5EF4-FFF2-40B4-BE49-F238E27FC236}">
                <a16:creationId xmlns:a16="http://schemas.microsoft.com/office/drawing/2014/main" id="{7A53B81A-8B9B-1EC8-0B5E-533721C6DB92}"/>
              </a:ext>
            </a:extLst>
          </p:cNvPr>
          <p:cNvPicPr>
            <a:picLocks noChangeAspect="1"/>
          </p:cNvPicPr>
          <p:nvPr/>
        </p:nvPicPr>
        <p:blipFill>
          <a:blip r:embed="rId8"/>
          <a:stretch>
            <a:fillRect/>
          </a:stretch>
        </p:blipFill>
        <p:spPr>
          <a:xfrm>
            <a:off x="2940343" y="1505568"/>
            <a:ext cx="5765008" cy="1040904"/>
          </a:xfrm>
          <a:prstGeom prst="rect">
            <a:avLst/>
          </a:prstGeom>
        </p:spPr>
      </p:pic>
      <p:pic>
        <p:nvPicPr>
          <p:cNvPr id="8" name="Picture 7">
            <a:extLst>
              <a:ext uri="{FF2B5EF4-FFF2-40B4-BE49-F238E27FC236}">
                <a16:creationId xmlns:a16="http://schemas.microsoft.com/office/drawing/2014/main" id="{E111FA48-7AF8-8AA6-E98E-2D95FAF2CF6F}"/>
              </a:ext>
            </a:extLst>
          </p:cNvPr>
          <p:cNvPicPr>
            <a:picLocks noChangeAspect="1"/>
          </p:cNvPicPr>
          <p:nvPr/>
        </p:nvPicPr>
        <p:blipFill>
          <a:blip r:embed="rId9"/>
          <a:stretch>
            <a:fillRect/>
          </a:stretch>
        </p:blipFill>
        <p:spPr>
          <a:xfrm>
            <a:off x="2685365" y="777677"/>
            <a:ext cx="6291658" cy="685032"/>
          </a:xfrm>
          <a:prstGeom prst="rect">
            <a:avLst/>
          </a:prstGeom>
        </p:spPr>
      </p:pic>
      <p:pic>
        <p:nvPicPr>
          <p:cNvPr id="11" name="Picture 10">
            <a:extLst>
              <a:ext uri="{FF2B5EF4-FFF2-40B4-BE49-F238E27FC236}">
                <a16:creationId xmlns:a16="http://schemas.microsoft.com/office/drawing/2014/main" id="{8BD27D40-F869-80B0-610E-85496F475B54}"/>
              </a:ext>
            </a:extLst>
          </p:cNvPr>
          <p:cNvPicPr>
            <a:picLocks noChangeAspect="1"/>
          </p:cNvPicPr>
          <p:nvPr/>
        </p:nvPicPr>
        <p:blipFill>
          <a:blip r:embed="rId10"/>
          <a:srcRect l="13837" t="15372" r="52860" b="74305"/>
          <a:stretch/>
        </p:blipFill>
        <p:spPr>
          <a:xfrm>
            <a:off x="4421992" y="302805"/>
            <a:ext cx="2644949" cy="4152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810000" y="660400"/>
            <a:ext cx="5232400"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657600" y="850900"/>
            <a:ext cx="5486400"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5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Em hãy cho biết nguyên nhân của các cuộc đấu tranh?</a:t>
            </a:r>
            <a:endParaRPr kumimoji="0" lang="en-GB" sz="45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7E1D06EC-9120-9A4D-D865-2132B6B2CE23}"/>
                  </a:ext>
                </a:extLst>
              </p:cNvPr>
              <p:cNvGraphicFramePr>
                <a:graphicFrameLocks noChangeAspect="1"/>
              </p:cNvGraphicFramePr>
              <p:nvPr>
                <p:extLst>
                  <p:ext uri="{D42A27DB-BD31-4B8C-83A1-F6EECF244321}">
                    <p14:modId xmlns:p14="http://schemas.microsoft.com/office/powerpoint/2010/main" val="2980983951"/>
                  </p:ext>
                </p:extLst>
              </p:nvPr>
            </p:nvGraphicFramePr>
            <p:xfrm>
              <a:off x="127000" y="190347"/>
              <a:ext cx="4455696" cy="5246223"/>
            </p:xfrm>
            <a:graphic>
              <a:graphicData uri="http://schemas.microsoft.com/office/powerpoint/2016/slidezoom">
                <pslz:sldZm>
                  <pslz:sldZmObj sldId="346" cId="424358616">
                    <pslz:zmPr id="{9A899556-0941-0441-B091-74D28C5CF92A}" returnToParent="0" imageType="cover" transitionDur="1000">
                      <p166:blipFill xmlns:p166="http://schemas.microsoft.com/office/powerpoint/2016/6/main">
                        <a:blip r:embed="rId2">
                          <a:extLst>
                            <a:ext uri="{96DAC541-7B7A-43D3-8B79-37D633B846F1}">
                              <asvg:svgBlip xmlns:asvg="http://schemas.microsoft.com/office/drawing/2016/SVG/main" r:embed="rId3"/>
                            </a:ext>
                          </a:extLst>
                        </a:blip>
                        <a:stretch>
                          <a:fillRect/>
                        </a:stretch>
                      </p166:blipFill>
                      <p166:spPr xmlns:p166="http://schemas.microsoft.com/office/powerpoint/2016/6/main">
                        <a:xfrm>
                          <a:off x="0" y="0"/>
                          <a:ext cx="4455696" cy="5246223"/>
                        </a:xfrm>
                        <a:prstGeom prst="rect">
                          <a:avLst/>
                        </a:prstGeom>
                        <a:ln w="3175">
                          <a:no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7E1D06EC-9120-9A4D-D865-2132B6B2CE23}"/>
                  </a:ext>
                </a:extLst>
              </p:cNvPr>
              <p:cNvPicPr>
                <a:picLocks noGrp="1" noRot="1" noChangeAspect="1" noMove="1" noResize="1" noEditPoints="1" noAdjustHandles="1" noChangeArrowheads="1" noChangeShapeType="1"/>
              </p:cNvPicPr>
              <p:nvPr/>
            </p:nvPicPr>
            <p:blipFill>
              <a:blip r:embed="rId5">
                <a:extLst>
                  <a:ext uri="{96DAC541-7B7A-43D3-8B79-37D633B846F1}">
                    <asvg:svgBlip xmlns:asvg="http://schemas.microsoft.com/office/drawing/2016/SVG/main" r:embed="rId6"/>
                  </a:ext>
                </a:extLst>
              </a:blip>
              <a:stretch>
                <a:fillRect/>
              </a:stretch>
            </p:blipFill>
            <p:spPr>
              <a:xfrm>
                <a:off x="127000" y="190347"/>
                <a:ext cx="4455696" cy="5246223"/>
              </a:xfrm>
              <a:prstGeom prst="rect">
                <a:avLst/>
              </a:prstGeom>
              <a:ln w="3175">
                <a:noFill/>
              </a:ln>
            </p:spPr>
          </p:pic>
        </mc:Fallback>
      </mc:AlternateContent>
    </p:spTree>
    <p:extLst>
      <p:ext uri="{BB962C8B-B14F-4D97-AF65-F5344CB8AC3E}">
        <p14:creationId xmlns:p14="http://schemas.microsoft.com/office/powerpoint/2010/main" val="345949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42B8EB8A-6424-1362-4ED3-8E73EA1EC626}"/>
                  </a:ext>
                </a:extLst>
              </p:cNvPr>
              <p:cNvGraphicFramePr>
                <a:graphicFrameLocks noChangeAspect="1"/>
              </p:cNvGraphicFramePr>
              <p:nvPr>
                <p:extLst>
                  <p:ext uri="{D42A27DB-BD31-4B8C-83A1-F6EECF244321}">
                    <p14:modId xmlns:p14="http://schemas.microsoft.com/office/powerpoint/2010/main" val="2663079762"/>
                  </p:ext>
                </p:extLst>
              </p:nvPr>
            </p:nvGraphicFramePr>
            <p:xfrm>
              <a:off x="6917683" y="2546176"/>
              <a:ext cx="2348277" cy="2764907"/>
            </p:xfrm>
            <a:graphic>
              <a:graphicData uri="http://schemas.microsoft.com/office/powerpoint/2016/slidezoom">
                <pslz:sldZm>
                  <pslz:sldZmObj sldId="346" cId="424358616">
                    <pslz:zmPr id="{9A899556-0941-0441-B091-74D28C5CF92A}" returnToParent="0" imageType="cover" transitionDur="1000">
                      <p166:blipFill xmlns:p166="http://schemas.microsoft.com/office/powerpoint/2016/6/main">
                        <a:blip r:embed="rId5">
                          <a:extLst>
                            <a:ext uri="{96DAC541-7B7A-43D3-8B79-37D633B846F1}">
                              <asvg:svgBlip xmlns:asvg="http://schemas.microsoft.com/office/drawing/2016/SVG/main" r:embed="rId6"/>
                            </a:ext>
                          </a:extLst>
                        </a:blip>
                        <a:stretch>
                          <a:fillRect/>
                        </a:stretch>
                      </p166:blipFill>
                      <p166:spPr xmlns:p166="http://schemas.microsoft.com/office/powerpoint/2016/6/main">
                        <a:xfrm>
                          <a:off x="0" y="0"/>
                          <a:ext cx="2348277" cy="2764907"/>
                        </a:xfrm>
                        <a:prstGeom prst="rect">
                          <a:avLst/>
                        </a:prstGeom>
                        <a:ln w="3175">
                          <a:solidFill>
                            <a:prstClr val="ltGray"/>
                          </a:solidFill>
                        </a:ln>
                      </p166:spPr>
                    </pslz:zmPr>
                  </pslz:sldZmObj>
                </pslz:sldZm>
              </a:graphicData>
            </a:graphic>
          </p:graphicFrame>
        </mc:Choice>
        <mc:Fallback xmlns="">
          <p:pic>
            <p:nvPicPr>
              <p:cNvPr id="34" name="Slide Zoom 33">
                <a:hlinkClick r:id="rId8" action="ppaction://hlinksldjump"/>
                <a:extLst>
                  <a:ext uri="{FF2B5EF4-FFF2-40B4-BE49-F238E27FC236}">
                    <a16:creationId xmlns:a16="http://schemas.microsoft.com/office/drawing/2014/main" id="{42B8EB8A-6424-1362-4ED3-8E73EA1EC626}"/>
                  </a:ext>
                </a:extLst>
              </p:cNvPr>
              <p:cNvPicPr>
                <a:picLocks noGrp="1" noRot="1" noChangeAspect="1" noMove="1" noResize="1" noEditPoints="1" noAdjustHandles="1" noChangeArrowheads="1" noChangeShapeType="1"/>
              </p:cNvPicPr>
              <p:nvPr/>
            </p:nvPicPr>
            <p:blipFill>
              <a:blip r:embed="rId9">
                <a:extLst>
                  <a:ext uri="{96DAC541-7B7A-43D3-8B79-37D633B846F1}">
                    <asvg:svgBlip xmlns:asvg="http://schemas.microsoft.com/office/drawing/2016/SVG/main" r:embed="rId10"/>
                  </a:ext>
                </a:extLst>
              </a:blip>
              <a:stretch>
                <a:fillRect/>
              </a:stretch>
            </p:blipFill>
            <p:spPr>
              <a:xfrm>
                <a:off x="6917683" y="2546176"/>
                <a:ext cx="2348277" cy="2764907"/>
              </a:xfrm>
              <a:prstGeom prst="rect">
                <a:avLst/>
              </a:prstGeom>
              <a:ln w="3175">
                <a:solidFill>
                  <a:prstClr val="ltGray"/>
                </a:solidFill>
              </a:ln>
            </p:spPr>
          </p:pic>
        </mc:Fallback>
      </mc:AlternateContent>
      <p:sp>
        <p:nvSpPr>
          <p:cNvPr id="7" name="圆角矩形 17">
            <a:extLst>
              <a:ext uri="{FF2B5EF4-FFF2-40B4-BE49-F238E27FC236}">
                <a16:creationId xmlns:a16="http://schemas.microsoft.com/office/drawing/2014/main" id="{413905CE-3DCF-C38A-793D-FEF8146D8A81}"/>
              </a:ext>
            </a:extLst>
          </p:cNvPr>
          <p:cNvSpPr/>
          <p:nvPr/>
        </p:nvSpPr>
        <p:spPr>
          <a:xfrm>
            <a:off x="76833" y="259344"/>
            <a:ext cx="6876341" cy="3105409"/>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248744" y="203685"/>
            <a:ext cx="6567923"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200" b="1" dirty="0">
                <a:solidFill>
                  <a:srgbClr val="1E421E"/>
                </a:solidFill>
                <a:latin typeface="Cambria" panose="02040503050406030204" pitchFamily="18" charset="0"/>
                <a:ea typeface="Assistant"/>
                <a:cs typeface="Assistant"/>
                <a:sym typeface="Assistant"/>
              </a:rPr>
              <a:t> Em hãy:</a:t>
            </a:r>
          </a:p>
          <a:p>
            <a:pPr algn="just"/>
            <a:r>
              <a:rPr lang="vi-VN" sz="3200" b="1" dirty="0">
                <a:solidFill>
                  <a:srgbClr val="1E421E"/>
                </a:solidFill>
                <a:latin typeface="Cambria" panose="02040503050406030204" pitchFamily="18" charset="0"/>
                <a:ea typeface="Assistant"/>
                <a:cs typeface="Assistant"/>
                <a:sym typeface="Assistant"/>
              </a:rPr>
              <a:t>a)Kể tên một số cuộc đấu tranh tiêu biểu trong thời kì Bắc thuộc.</a:t>
            </a:r>
          </a:p>
          <a:p>
            <a:pPr algn="just"/>
            <a:r>
              <a:rPr lang="vi-VN" sz="3200" b="1" dirty="0">
                <a:solidFill>
                  <a:srgbClr val="1E421E"/>
                </a:solidFill>
                <a:latin typeface="Cambria" panose="02040503050406030204" pitchFamily="18" charset="0"/>
                <a:ea typeface="Assistant"/>
                <a:cs typeface="Assistant"/>
                <a:sym typeface="Assistant"/>
              </a:rPr>
              <a:t>b)Cho biết việc nhân dân ta liên tục đứng lên đấu tranh giành độc lập thể hiện điều gì?</a:t>
            </a:r>
          </a:p>
        </p:txBody>
      </p:sp>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54"/>
          <p:cNvSpPr txBox="1">
            <a:spLocks noGrp="1"/>
          </p:cNvSpPr>
          <p:nvPr>
            <p:ph type="title" idx="16"/>
          </p:nvPr>
        </p:nvSpPr>
        <p:spPr>
          <a:xfrm>
            <a:off x="-152400" y="-89471"/>
            <a:ext cx="8991846" cy="858671"/>
          </a:xfrm>
          <a:prstGeom prst="rect">
            <a:avLst/>
          </a:prstGeom>
        </p:spPr>
        <p:txBody>
          <a:bodyPr spcFirstLastPara="1" wrap="square" lIns="91425" tIns="91425" rIns="91425" bIns="91425" anchor="ctr" anchorCtr="0">
            <a:noAutofit/>
          </a:bodyPr>
          <a:lstStyle/>
          <a:p>
            <a:pPr lvl="0" algn="ctr"/>
            <a:br>
              <a:rPr lang="vi-VN" dirty="0">
                <a:latin typeface="Cambria" panose="02040503050406030204" pitchFamily="18" charset="0"/>
                <a:ea typeface="Assistant"/>
                <a:cs typeface="Assistant"/>
                <a:sym typeface="Assistant"/>
              </a:rPr>
            </a:br>
            <a:r>
              <a:rPr lang="vi-VN" sz="3600" dirty="0">
                <a:latin typeface="Cambria" panose="02040503050406030204" pitchFamily="18" charset="0"/>
                <a:ea typeface="Assistant"/>
                <a:cs typeface="Assistant"/>
                <a:sym typeface="Assistant"/>
              </a:rPr>
              <a:t>Một số cuộc đấu tranh tiêu biểu trong thời kì Bắc thuộc</a:t>
            </a:r>
            <a:endParaRPr dirty="0">
              <a:latin typeface="SVN-Androgyne" panose="02040603050506020204" pitchFamily="18" charset="0"/>
            </a:endParaRPr>
          </a:p>
        </p:txBody>
      </p:sp>
      <p:pic>
        <p:nvPicPr>
          <p:cNvPr id="1026" name="Picture 2" descr="Tranh minh họa khởi nghĩa Hai Bà Trưng">
            <a:extLst>
              <a:ext uri="{FF2B5EF4-FFF2-40B4-BE49-F238E27FC236}">
                <a16:creationId xmlns:a16="http://schemas.microsoft.com/office/drawing/2014/main" id="{C8AC2886-B02C-5351-05AB-4E649D667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59" y="1281904"/>
            <a:ext cx="4158908" cy="2770234"/>
          </a:xfrm>
          <a:prstGeom prst="round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48D23A44-E3E7-9424-B65B-94AF0A44A9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222"/>
          <a:stretch/>
        </p:blipFill>
        <p:spPr bwMode="auto">
          <a:xfrm>
            <a:off x="4761965" y="1246231"/>
            <a:ext cx="4229881" cy="2916839"/>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圆角矩形 17">
            <a:extLst>
              <a:ext uri="{FF2B5EF4-FFF2-40B4-BE49-F238E27FC236}">
                <a16:creationId xmlns:a16="http://schemas.microsoft.com/office/drawing/2014/main" id="{A18633E2-49E9-EDF4-30A0-73F98A47E2A9}"/>
              </a:ext>
            </a:extLst>
          </p:cNvPr>
          <p:cNvSpPr/>
          <p:nvPr/>
        </p:nvSpPr>
        <p:spPr>
          <a:xfrm>
            <a:off x="94403" y="4097698"/>
            <a:ext cx="4609811" cy="90610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4" name="Title 3">
            <a:extLst>
              <a:ext uri="{FF2B5EF4-FFF2-40B4-BE49-F238E27FC236}">
                <a16:creationId xmlns:a16="http://schemas.microsoft.com/office/drawing/2014/main" id="{A9E73828-B928-CA6A-8E9E-B1EB1828181A}"/>
              </a:ext>
            </a:extLst>
          </p:cNvPr>
          <p:cNvSpPr>
            <a:spLocks noGrp="1"/>
          </p:cNvSpPr>
          <p:nvPr>
            <p:ph type="title"/>
          </p:nvPr>
        </p:nvSpPr>
        <p:spPr/>
        <p:txBody>
          <a:bodyPr/>
          <a:lstStyle/>
          <a:p>
            <a:endParaRPr lang="en-SG"/>
          </a:p>
        </p:txBody>
      </p:sp>
      <p:sp>
        <p:nvSpPr>
          <p:cNvPr id="5" name="Google Shape;1439;p54"/>
          <p:cNvSpPr txBox="1">
            <a:spLocks/>
          </p:cNvSpPr>
          <p:nvPr/>
        </p:nvSpPr>
        <p:spPr>
          <a:xfrm>
            <a:off x="5237" y="4314188"/>
            <a:ext cx="4718227" cy="4779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jdhani"/>
              <a:buNone/>
              <a:defRPr sz="3500" b="1" i="0" u="none" strike="noStrike" cap="none">
                <a:solidFill>
                  <a:schemeClr val="accent2"/>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9pPr>
          </a:lstStyle>
          <a:p>
            <a:pPr algn="ctr"/>
            <a:r>
              <a:rPr lang="vi-VN" sz="3000" dirty="0">
                <a:latin typeface="Cambria" panose="02040503050406030204" pitchFamily="18" charset="0"/>
                <a:ea typeface="Assistant"/>
                <a:cs typeface="Assistant"/>
                <a:sym typeface="Assistant"/>
              </a:rPr>
              <a:t>Khởi nghĩa Hai Bà Trưng</a:t>
            </a:r>
            <a:br>
              <a:rPr lang="vi-VN" sz="3000" dirty="0">
                <a:latin typeface="Cambria" panose="02040503050406030204" pitchFamily="18" charset="0"/>
                <a:ea typeface="Assistant"/>
                <a:cs typeface="Assistant"/>
                <a:sym typeface="Assistant"/>
              </a:rPr>
            </a:br>
            <a:r>
              <a:rPr lang="vi-VN" sz="3200" dirty="0">
                <a:latin typeface="Cambria" panose="02040503050406030204" pitchFamily="18" charset="0"/>
                <a:ea typeface="Cambria" panose="02040503050406030204" pitchFamily="18" charset="0"/>
              </a:rPr>
              <a:t>(40 – 43)</a:t>
            </a:r>
            <a:endParaRPr lang="vi-VN" sz="3000" dirty="0">
              <a:solidFill>
                <a:schemeClr val="dk2"/>
              </a:solidFill>
              <a:latin typeface="Cambria" panose="02040503050406030204" pitchFamily="18" charset="0"/>
            </a:endParaRPr>
          </a:p>
        </p:txBody>
      </p:sp>
      <p:sp>
        <p:nvSpPr>
          <p:cNvPr id="6" name="圆角矩形 17">
            <a:extLst>
              <a:ext uri="{FF2B5EF4-FFF2-40B4-BE49-F238E27FC236}">
                <a16:creationId xmlns:a16="http://schemas.microsoft.com/office/drawing/2014/main" id="{F31743FA-CE74-4F7D-149C-BE97211C1863}"/>
              </a:ext>
            </a:extLst>
          </p:cNvPr>
          <p:cNvSpPr/>
          <p:nvPr/>
        </p:nvSpPr>
        <p:spPr>
          <a:xfrm>
            <a:off x="4888161" y="4235998"/>
            <a:ext cx="3951285" cy="90610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8" name="Title 7">
            <a:extLst>
              <a:ext uri="{FF2B5EF4-FFF2-40B4-BE49-F238E27FC236}">
                <a16:creationId xmlns:a16="http://schemas.microsoft.com/office/drawing/2014/main" id="{EEC16AC2-BBC3-6F72-F5FD-0EF338409797}"/>
              </a:ext>
            </a:extLst>
          </p:cNvPr>
          <p:cNvSpPr>
            <a:spLocks noGrp="1"/>
          </p:cNvSpPr>
          <p:nvPr>
            <p:ph type="title" idx="4"/>
          </p:nvPr>
        </p:nvSpPr>
        <p:spPr/>
        <p:txBody>
          <a:bodyPr/>
          <a:lstStyle/>
          <a:p>
            <a:endParaRPr lang="en-SG"/>
          </a:p>
        </p:txBody>
      </p:sp>
      <p:sp>
        <p:nvSpPr>
          <p:cNvPr id="9" name="Google Shape;1442;p54"/>
          <p:cNvSpPr txBox="1">
            <a:spLocks/>
          </p:cNvSpPr>
          <p:nvPr/>
        </p:nvSpPr>
        <p:spPr>
          <a:xfrm>
            <a:off x="4931053" y="4374300"/>
            <a:ext cx="3848880" cy="6294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jdhani"/>
              <a:buNone/>
              <a:defRPr sz="3500" b="1" i="0" u="none" strike="noStrike" cap="none">
                <a:solidFill>
                  <a:schemeClr val="accent2"/>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9pPr>
          </a:lstStyle>
          <a:p>
            <a:pPr algn="ctr"/>
            <a:r>
              <a:rPr lang="vi-VN" sz="3000" dirty="0">
                <a:latin typeface="Cambria" panose="02040503050406030204" pitchFamily="18" charset="0"/>
                <a:ea typeface="Assistant"/>
                <a:cs typeface="Assistant"/>
                <a:sym typeface="Assistant"/>
              </a:rPr>
              <a:t>Khởi nghĩa Bà Triệu</a:t>
            </a:r>
            <a:br>
              <a:rPr lang="vi-VN" sz="3000" dirty="0">
                <a:latin typeface="Cambria" panose="02040503050406030204" pitchFamily="18" charset="0"/>
                <a:ea typeface="Assistant"/>
                <a:cs typeface="Assistant"/>
                <a:sym typeface="Assistant"/>
              </a:rPr>
            </a:br>
            <a:r>
              <a:rPr lang="vi-VN" sz="3200" dirty="0">
                <a:latin typeface="Cambria" panose="02040503050406030204" pitchFamily="18" charset="0"/>
                <a:ea typeface="Cambria" panose="02040503050406030204" pitchFamily="18" charset="0"/>
              </a:rPr>
              <a:t>(248)</a:t>
            </a:r>
            <a:endParaRPr lang="vi-VN" sz="3000" dirty="0">
              <a:solidFill>
                <a:schemeClr val="dk2"/>
              </a:solidFill>
              <a:latin typeface="Cambria" panose="02040503050406030204" pitchFamily="18" charset="0"/>
            </a:endParaRPr>
          </a:p>
        </p:txBody>
      </p:sp>
    </p:spTree>
    <p:extLst>
      <p:ext uri="{BB962C8B-B14F-4D97-AF65-F5344CB8AC3E}">
        <p14:creationId xmlns:p14="http://schemas.microsoft.com/office/powerpoint/2010/main" val="424358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0"/>
                                  </p:stCondLst>
                                  <p:childTnLst>
                                    <p:set>
                                      <p:cBhvr>
                                        <p:cTn id="33" dur="1" fill="hold">
                                          <p:stCondLst>
                                            <p:cond delay="0"/>
                                          </p:stCondLst>
                                        </p:cTn>
                                        <p:tgtEl>
                                          <p:spTgt spid="3074"/>
                                        </p:tgtEl>
                                        <p:attrNameLst>
                                          <p:attrName>style.visibility</p:attrName>
                                        </p:attrNameLst>
                                      </p:cBhvr>
                                      <p:to>
                                        <p:strVal val="visible"/>
                                      </p:to>
                                    </p:set>
                                    <p:anim calcmode="lin" valueType="num">
                                      <p:cBhvr>
                                        <p:cTn id="34" dur="500" fill="hold"/>
                                        <p:tgtEl>
                                          <p:spTgt spid="3074"/>
                                        </p:tgtEl>
                                        <p:attrNameLst>
                                          <p:attrName>ppt_w</p:attrName>
                                        </p:attrNameLst>
                                      </p:cBhvr>
                                      <p:tavLst>
                                        <p:tav tm="0">
                                          <p:val>
                                            <p:fltVal val="0"/>
                                          </p:val>
                                        </p:tav>
                                        <p:tav tm="100000">
                                          <p:val>
                                            <p:strVal val="#ppt_w"/>
                                          </p:val>
                                        </p:tav>
                                      </p:tavLst>
                                    </p:anim>
                                    <p:anim calcmode="lin" valueType="num">
                                      <p:cBhvr>
                                        <p:cTn id="35" dur="500" fill="hold"/>
                                        <p:tgtEl>
                                          <p:spTgt spid="3074"/>
                                        </p:tgtEl>
                                        <p:attrNameLst>
                                          <p:attrName>ppt_h</p:attrName>
                                        </p:attrNameLst>
                                      </p:cBhvr>
                                      <p:tavLst>
                                        <p:tav tm="0">
                                          <p:val>
                                            <p:fltVal val="0"/>
                                          </p:val>
                                        </p:tav>
                                        <p:tav tm="100000">
                                          <p:val>
                                            <p:strVal val="#ppt_h"/>
                                          </p:val>
                                        </p:tav>
                                      </p:tavLst>
                                    </p:anim>
                                    <p:animEffect transition="in" filter="fade">
                                      <p:cBhvr>
                                        <p:cTn id="3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54"/>
          <p:cNvSpPr txBox="1">
            <a:spLocks noGrp="1"/>
          </p:cNvSpPr>
          <p:nvPr>
            <p:ph type="title" idx="16"/>
          </p:nvPr>
        </p:nvSpPr>
        <p:spPr>
          <a:xfrm>
            <a:off x="709343" y="305477"/>
            <a:ext cx="8063817" cy="10436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Cambria" panose="02040503050406030204" pitchFamily="18" charset="0"/>
                <a:ea typeface="Assistant"/>
                <a:cs typeface="Assistant"/>
                <a:sym typeface="Assistant"/>
              </a:rPr>
              <a:t> Kể tên một số cuộc đấu tranh</a:t>
            </a:r>
            <a:br>
              <a:rPr lang="vi-VN" dirty="0">
                <a:latin typeface="Cambria" panose="02040503050406030204" pitchFamily="18" charset="0"/>
                <a:ea typeface="Assistant"/>
                <a:cs typeface="Assistant"/>
                <a:sym typeface="Assistant"/>
              </a:rPr>
            </a:br>
            <a:r>
              <a:rPr lang="vi-VN" dirty="0">
                <a:latin typeface="Cambria" panose="02040503050406030204" pitchFamily="18" charset="0"/>
                <a:ea typeface="Assistant"/>
                <a:cs typeface="Assistant"/>
                <a:sym typeface="Assistant"/>
              </a:rPr>
              <a:t> tiêu biểu trong thời kì Bắc thuộc</a:t>
            </a:r>
            <a:br>
              <a:rPr lang="vi-VN" dirty="0">
                <a:latin typeface="Cambria" panose="02040503050406030204" pitchFamily="18" charset="0"/>
                <a:ea typeface="Assistant"/>
                <a:cs typeface="Assistant"/>
                <a:sym typeface="Assistant"/>
              </a:rPr>
            </a:br>
            <a:endParaRPr dirty="0">
              <a:latin typeface="SVN-Androgyne" panose="02040603050506020204" pitchFamily="18" charset="0"/>
            </a:endParaRPr>
          </a:p>
        </p:txBody>
      </p:sp>
      <p:sp>
        <p:nvSpPr>
          <p:cNvPr id="4" name="圆角矩形 17">
            <a:extLst>
              <a:ext uri="{FF2B5EF4-FFF2-40B4-BE49-F238E27FC236}">
                <a16:creationId xmlns:a16="http://schemas.microsoft.com/office/drawing/2014/main" id="{9E65FC01-0BAC-942B-3A47-79B7B5848471}"/>
              </a:ext>
            </a:extLst>
          </p:cNvPr>
          <p:cNvSpPr/>
          <p:nvPr/>
        </p:nvSpPr>
        <p:spPr>
          <a:xfrm>
            <a:off x="137873" y="1404934"/>
            <a:ext cx="4211700" cy="85744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2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Google Shape;1439;p54">
            <a:extLst>
              <a:ext uri="{FF2B5EF4-FFF2-40B4-BE49-F238E27FC236}">
                <a16:creationId xmlns:a16="http://schemas.microsoft.com/office/drawing/2014/main" id="{00942D00-71C5-4BDE-0659-FBEBA9F42760}"/>
              </a:ext>
            </a:extLst>
          </p:cNvPr>
          <p:cNvSpPr txBox="1">
            <a:spLocks/>
          </p:cNvSpPr>
          <p:nvPr/>
        </p:nvSpPr>
        <p:spPr>
          <a:xfrm>
            <a:off x="-89092" y="1572768"/>
            <a:ext cx="4718227" cy="4779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jdhani"/>
              <a:buNone/>
              <a:defRPr sz="3500" b="1" i="0" u="none" strike="noStrike" cap="none">
                <a:solidFill>
                  <a:schemeClr val="accent2"/>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9pPr>
          </a:lstStyle>
          <a:p>
            <a:pPr algn="ctr"/>
            <a:r>
              <a:rPr lang="vi-VN" sz="2600" dirty="0">
                <a:latin typeface="Cambria" panose="02040503050406030204" pitchFamily="18" charset="0"/>
                <a:ea typeface="Assistant"/>
                <a:cs typeface="Assistant"/>
                <a:sym typeface="Assistant"/>
              </a:rPr>
              <a:t>Khởi nghĩa Lý Bí – Triệu Quang Phục (</a:t>
            </a:r>
            <a:r>
              <a:rPr lang="vi-VN" sz="2600" dirty="0">
                <a:latin typeface="Cambria" panose="02040503050406030204" pitchFamily="18" charset="0"/>
                <a:ea typeface="Cambria" panose="02040503050406030204" pitchFamily="18" charset="0"/>
              </a:rPr>
              <a:t>542 – 602)</a:t>
            </a:r>
            <a:endParaRPr lang="vi-VN" sz="2600" dirty="0">
              <a:solidFill>
                <a:schemeClr val="dk2"/>
              </a:solidFill>
              <a:latin typeface="Cambria" panose="02040503050406030204" pitchFamily="18" charset="0"/>
            </a:endParaRPr>
          </a:p>
        </p:txBody>
      </p:sp>
      <p:sp>
        <p:nvSpPr>
          <p:cNvPr id="6" name="圆角矩形 17">
            <a:extLst>
              <a:ext uri="{FF2B5EF4-FFF2-40B4-BE49-F238E27FC236}">
                <a16:creationId xmlns:a16="http://schemas.microsoft.com/office/drawing/2014/main" id="{604253B8-E017-66B2-484D-82373EFD50D4}"/>
              </a:ext>
            </a:extLst>
          </p:cNvPr>
          <p:cNvSpPr/>
          <p:nvPr/>
        </p:nvSpPr>
        <p:spPr>
          <a:xfrm>
            <a:off x="233041" y="2825237"/>
            <a:ext cx="4133509" cy="77667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2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7" name="Google Shape;1439;p54">
            <a:extLst>
              <a:ext uri="{FF2B5EF4-FFF2-40B4-BE49-F238E27FC236}">
                <a16:creationId xmlns:a16="http://schemas.microsoft.com/office/drawing/2014/main" id="{744A9342-7C2A-D460-B33D-980DCB5C3FCD}"/>
              </a:ext>
            </a:extLst>
          </p:cNvPr>
          <p:cNvSpPr txBox="1">
            <a:spLocks/>
          </p:cNvSpPr>
          <p:nvPr/>
        </p:nvSpPr>
        <p:spPr>
          <a:xfrm>
            <a:off x="-236651" y="2912301"/>
            <a:ext cx="5145149" cy="53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jdhani"/>
              <a:buNone/>
              <a:defRPr sz="3500" b="1" i="0" u="none" strike="noStrike" cap="none">
                <a:solidFill>
                  <a:schemeClr val="accent2"/>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9pPr>
          </a:lstStyle>
          <a:p>
            <a:pPr algn="ctr"/>
            <a:r>
              <a:rPr lang="vi-VN" sz="2600" dirty="0">
                <a:latin typeface="Cambria" panose="02040503050406030204" pitchFamily="18" charset="0"/>
                <a:ea typeface="Assistant"/>
                <a:cs typeface="Assistant"/>
                <a:sym typeface="Assistant"/>
              </a:rPr>
              <a:t>Khởi nghĩa Mai Thúc Loan </a:t>
            </a:r>
          </a:p>
          <a:p>
            <a:pPr algn="ctr"/>
            <a:r>
              <a:rPr lang="vi-VN" sz="2600" dirty="0">
                <a:latin typeface="Cambria" panose="02040503050406030204" pitchFamily="18" charset="0"/>
                <a:ea typeface="Assistant"/>
                <a:cs typeface="Assistant"/>
                <a:sym typeface="Assistant"/>
              </a:rPr>
              <a:t>(</a:t>
            </a:r>
            <a:r>
              <a:rPr lang="vi-VN" sz="2600" dirty="0">
                <a:latin typeface="Cambria" panose="02040503050406030204" pitchFamily="18" charset="0"/>
                <a:ea typeface="Cambria" panose="02040503050406030204" pitchFamily="18" charset="0"/>
              </a:rPr>
              <a:t>712 – 722)</a:t>
            </a:r>
            <a:endParaRPr lang="vi-VN" sz="2600" dirty="0">
              <a:solidFill>
                <a:schemeClr val="dk2"/>
              </a:solidFill>
              <a:latin typeface="Cambria" panose="02040503050406030204" pitchFamily="18" charset="0"/>
            </a:endParaRPr>
          </a:p>
        </p:txBody>
      </p:sp>
      <p:sp>
        <p:nvSpPr>
          <p:cNvPr id="8" name="圆角矩形 17">
            <a:extLst>
              <a:ext uri="{FF2B5EF4-FFF2-40B4-BE49-F238E27FC236}">
                <a16:creationId xmlns:a16="http://schemas.microsoft.com/office/drawing/2014/main" id="{325A62E0-27C5-BD03-1003-EF82EBCD335B}"/>
              </a:ext>
            </a:extLst>
          </p:cNvPr>
          <p:cNvSpPr/>
          <p:nvPr/>
        </p:nvSpPr>
        <p:spPr>
          <a:xfrm>
            <a:off x="4969360" y="1377024"/>
            <a:ext cx="3748647" cy="85744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2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9" name="Google Shape;1439;p54">
            <a:extLst>
              <a:ext uri="{FF2B5EF4-FFF2-40B4-BE49-F238E27FC236}">
                <a16:creationId xmlns:a16="http://schemas.microsoft.com/office/drawing/2014/main" id="{63CFF182-C9C7-26F1-4861-89ED0E51F4E5}"/>
              </a:ext>
            </a:extLst>
          </p:cNvPr>
          <p:cNvSpPr txBox="1">
            <a:spLocks/>
          </p:cNvSpPr>
          <p:nvPr/>
        </p:nvSpPr>
        <p:spPr>
          <a:xfrm>
            <a:off x="4513619" y="1627102"/>
            <a:ext cx="4718227" cy="4779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jdhani"/>
              <a:buNone/>
              <a:defRPr sz="3500" b="1" i="0" u="none" strike="noStrike" cap="none">
                <a:solidFill>
                  <a:schemeClr val="accent2"/>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9pPr>
          </a:lstStyle>
          <a:p>
            <a:pPr algn="ctr"/>
            <a:r>
              <a:rPr lang="vi-VN" sz="2600" dirty="0">
                <a:latin typeface="Cambria" panose="02040503050406030204" pitchFamily="18" charset="0"/>
                <a:ea typeface="Assistant"/>
                <a:cs typeface="Assistant"/>
                <a:sym typeface="Assistant"/>
              </a:rPr>
              <a:t>Khởi nghĩa Phùng Hưng</a:t>
            </a:r>
          </a:p>
          <a:p>
            <a:pPr algn="ctr"/>
            <a:r>
              <a:rPr lang="vi-VN" sz="2600" dirty="0">
                <a:latin typeface="Cambria" panose="02040503050406030204" pitchFamily="18" charset="0"/>
                <a:ea typeface="Assistant"/>
                <a:cs typeface="Assistant"/>
                <a:sym typeface="Assistant"/>
              </a:rPr>
              <a:t> (</a:t>
            </a:r>
            <a:r>
              <a:rPr lang="vi-VN" sz="2600" dirty="0">
                <a:latin typeface="Cambria" panose="02040503050406030204" pitchFamily="18" charset="0"/>
                <a:ea typeface="Cambria" panose="02040503050406030204" pitchFamily="18" charset="0"/>
              </a:rPr>
              <a:t>766 – 779)</a:t>
            </a:r>
            <a:endParaRPr lang="vi-VN" sz="2600" dirty="0">
              <a:solidFill>
                <a:schemeClr val="dk2"/>
              </a:solidFill>
              <a:latin typeface="Cambria" panose="02040503050406030204" pitchFamily="18" charset="0"/>
            </a:endParaRPr>
          </a:p>
        </p:txBody>
      </p:sp>
      <p:sp>
        <p:nvSpPr>
          <p:cNvPr id="10" name="圆角矩形 17">
            <a:extLst>
              <a:ext uri="{FF2B5EF4-FFF2-40B4-BE49-F238E27FC236}">
                <a16:creationId xmlns:a16="http://schemas.microsoft.com/office/drawing/2014/main" id="{B4FBFD3B-D101-6F59-F483-EA70E9928880}"/>
              </a:ext>
            </a:extLst>
          </p:cNvPr>
          <p:cNvSpPr/>
          <p:nvPr/>
        </p:nvSpPr>
        <p:spPr>
          <a:xfrm>
            <a:off x="4819567" y="2764941"/>
            <a:ext cx="4106333" cy="90610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1" name="Google Shape;1439;p54">
            <a:extLst>
              <a:ext uri="{FF2B5EF4-FFF2-40B4-BE49-F238E27FC236}">
                <a16:creationId xmlns:a16="http://schemas.microsoft.com/office/drawing/2014/main" id="{B96D681A-5FFA-F4F6-CE9D-8E74676ABBB2}"/>
              </a:ext>
            </a:extLst>
          </p:cNvPr>
          <p:cNvSpPr txBox="1">
            <a:spLocks/>
          </p:cNvSpPr>
          <p:nvPr/>
        </p:nvSpPr>
        <p:spPr>
          <a:xfrm>
            <a:off x="4571999" y="2974577"/>
            <a:ext cx="4718227" cy="4779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jdhani"/>
              <a:buNone/>
              <a:defRPr sz="3500" b="1" i="0" u="none" strike="noStrike" cap="none">
                <a:solidFill>
                  <a:schemeClr val="accent2"/>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9pPr>
          </a:lstStyle>
          <a:p>
            <a:pPr algn="ctr"/>
            <a:r>
              <a:rPr lang="vi-VN" sz="2600" dirty="0">
                <a:latin typeface="Cambria" panose="02040503050406030204" pitchFamily="18" charset="0"/>
                <a:ea typeface="Assistant"/>
                <a:cs typeface="Assistant"/>
                <a:sym typeface="Assistant"/>
              </a:rPr>
              <a:t>Khởi nghĩa Khúc Thừa Dụ (905</a:t>
            </a:r>
            <a:r>
              <a:rPr lang="vi-VN" sz="2600" dirty="0">
                <a:latin typeface="Cambria" panose="02040503050406030204" pitchFamily="18" charset="0"/>
                <a:ea typeface="Cambria" panose="02040503050406030204" pitchFamily="18" charset="0"/>
              </a:rPr>
              <a:t>)</a:t>
            </a:r>
            <a:endParaRPr lang="vi-VN" sz="2600" dirty="0">
              <a:solidFill>
                <a:schemeClr val="dk2"/>
              </a:solidFill>
              <a:latin typeface="Cambria" panose="02040503050406030204" pitchFamily="18" charset="0"/>
            </a:endParaRPr>
          </a:p>
        </p:txBody>
      </p:sp>
      <p:sp>
        <p:nvSpPr>
          <p:cNvPr id="12" name="圆角矩形 17">
            <a:extLst>
              <a:ext uri="{FF2B5EF4-FFF2-40B4-BE49-F238E27FC236}">
                <a16:creationId xmlns:a16="http://schemas.microsoft.com/office/drawing/2014/main" id="{ED2C4405-7CC2-AB9C-16EF-4244AB5AB6CE}"/>
              </a:ext>
            </a:extLst>
          </p:cNvPr>
          <p:cNvSpPr/>
          <p:nvPr/>
        </p:nvSpPr>
        <p:spPr>
          <a:xfrm>
            <a:off x="2300315" y="3973897"/>
            <a:ext cx="4543369" cy="6788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2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3" name="Google Shape;1439;p54">
            <a:extLst>
              <a:ext uri="{FF2B5EF4-FFF2-40B4-BE49-F238E27FC236}">
                <a16:creationId xmlns:a16="http://schemas.microsoft.com/office/drawing/2014/main" id="{B9024E5D-80CD-AB0A-CAA5-FCD6801F84AF}"/>
              </a:ext>
            </a:extLst>
          </p:cNvPr>
          <p:cNvSpPr txBox="1">
            <a:spLocks/>
          </p:cNvSpPr>
          <p:nvPr/>
        </p:nvSpPr>
        <p:spPr>
          <a:xfrm>
            <a:off x="2233873" y="4058524"/>
            <a:ext cx="4718227" cy="4779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jdhani"/>
              <a:buNone/>
              <a:defRPr sz="3500" b="1" i="0" u="none" strike="noStrike" cap="none">
                <a:solidFill>
                  <a:schemeClr val="accent2"/>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3000"/>
              <a:buFont typeface="Rajdhani"/>
              <a:buNone/>
              <a:defRPr sz="3000" b="1" i="0" u="none" strike="noStrike" cap="none">
                <a:solidFill>
                  <a:schemeClr val="dk1"/>
                </a:solidFill>
                <a:latin typeface="Rajdhani"/>
                <a:ea typeface="Rajdhani"/>
                <a:cs typeface="Rajdhani"/>
                <a:sym typeface="Rajdhani"/>
              </a:defRPr>
            </a:lvl9pPr>
          </a:lstStyle>
          <a:p>
            <a:pPr algn="ctr"/>
            <a:r>
              <a:rPr lang="vi-VN" sz="2600" dirty="0">
                <a:latin typeface="Cambria" panose="02040503050406030204" pitchFamily="18" charset="0"/>
                <a:ea typeface="Assistant"/>
                <a:cs typeface="Assistant"/>
                <a:sym typeface="Assistant"/>
              </a:rPr>
              <a:t>Chiến thắng Bạch Đằng (938</a:t>
            </a:r>
            <a:r>
              <a:rPr lang="vi-VN" sz="2600" dirty="0">
                <a:latin typeface="Cambria" panose="02040503050406030204" pitchFamily="18" charset="0"/>
                <a:ea typeface="Cambria" panose="02040503050406030204" pitchFamily="18" charset="0"/>
              </a:rPr>
              <a:t>)</a:t>
            </a:r>
            <a:endParaRPr lang="vi-VN" sz="2600" dirty="0">
              <a:solidFill>
                <a:schemeClr val="dk2"/>
              </a:solidFill>
              <a:latin typeface="Cambria" panose="02040503050406030204" pitchFamily="18" charset="0"/>
            </a:endParaRPr>
          </a:p>
        </p:txBody>
      </p:sp>
    </p:spTree>
    <p:extLst>
      <p:ext uri="{BB962C8B-B14F-4D97-AF65-F5344CB8AC3E}">
        <p14:creationId xmlns:p14="http://schemas.microsoft.com/office/powerpoint/2010/main" val="793714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54"/>
          <p:cNvSpPr txBox="1">
            <a:spLocks noGrp="1"/>
          </p:cNvSpPr>
          <p:nvPr>
            <p:ph type="title" idx="16"/>
          </p:nvPr>
        </p:nvSpPr>
        <p:spPr>
          <a:xfrm>
            <a:off x="36310" y="280747"/>
            <a:ext cx="8176796" cy="730875"/>
          </a:xfrm>
          <a:prstGeom prst="rect">
            <a:avLst/>
          </a:prstGeom>
        </p:spPr>
        <p:txBody>
          <a:bodyPr spcFirstLastPara="1" wrap="square" lIns="91425" tIns="91425" rIns="91425" bIns="91425" anchor="ctr" anchorCtr="0">
            <a:noAutofit/>
          </a:bodyPr>
          <a:lstStyle/>
          <a:p>
            <a:pPr algn="ctr"/>
            <a:r>
              <a:rPr lang="vi-VN" sz="3000" dirty="0">
                <a:latin typeface="Cambria" panose="02040503050406030204" pitchFamily="18" charset="0"/>
                <a:ea typeface="Assistant"/>
                <a:cs typeface="Assistant"/>
                <a:sym typeface="Assistant"/>
              </a:rPr>
              <a:t>b)Cho biết việc nhân dân ta liên tục đứng lên đấu tranh giành độc lập thể hiện điều gì?</a:t>
            </a:r>
            <a:endParaRPr sz="3000" dirty="0">
              <a:latin typeface="SVN-Androgyne" panose="02040603050506020204" pitchFamily="18" charset="0"/>
            </a:endParaRPr>
          </a:p>
        </p:txBody>
      </p:sp>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4" name="Google Shape;1412;p53">
            <a:extLst>
              <a:ext uri="{FF2B5EF4-FFF2-40B4-BE49-F238E27FC236}">
                <a16:creationId xmlns:a16="http://schemas.microsoft.com/office/drawing/2014/main" id="{465A0966-A2B1-E1F7-8B9B-7E6E4D62E0DF}"/>
              </a:ext>
            </a:extLst>
          </p:cNvPr>
          <p:cNvSpPr txBox="1">
            <a:spLocks/>
          </p:cNvSpPr>
          <p:nvPr/>
        </p:nvSpPr>
        <p:spPr>
          <a:xfrm>
            <a:off x="871419" y="1503287"/>
            <a:ext cx="7991092" cy="133477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grpSp>
        <p:nvGrpSpPr>
          <p:cNvPr id="7" name="Group 6">
            <a:extLst>
              <a:ext uri="{FF2B5EF4-FFF2-40B4-BE49-F238E27FC236}">
                <a16:creationId xmlns:a16="http://schemas.microsoft.com/office/drawing/2014/main" id="{84104370-1CB8-23A2-D1AC-68F26D819AC6}"/>
              </a:ext>
            </a:extLst>
          </p:cNvPr>
          <p:cNvGrpSpPr/>
          <p:nvPr/>
        </p:nvGrpSpPr>
        <p:grpSpPr>
          <a:xfrm>
            <a:off x="807287" y="1522059"/>
            <a:ext cx="8110715" cy="2445810"/>
            <a:chOff x="624658" y="-321189"/>
            <a:chExt cx="7991092" cy="1505763"/>
          </a:xfrm>
        </p:grpSpPr>
        <p:sp>
          <p:nvSpPr>
            <p:cNvPr id="8" name="圆角矩形 17">
              <a:extLst>
                <a:ext uri="{FF2B5EF4-FFF2-40B4-BE49-F238E27FC236}">
                  <a16:creationId xmlns:a16="http://schemas.microsoft.com/office/drawing/2014/main" id="{EB7F13D9-4098-6D60-A50C-C715BA537045}"/>
                </a:ext>
              </a:extLst>
            </p:cNvPr>
            <p:cNvSpPr/>
            <p:nvPr/>
          </p:nvSpPr>
          <p:spPr>
            <a:xfrm>
              <a:off x="624659" y="-321189"/>
              <a:ext cx="7991091" cy="1316859"/>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9" name="Google Shape;1412;p53">
              <a:extLst>
                <a:ext uri="{FF2B5EF4-FFF2-40B4-BE49-F238E27FC236}">
                  <a16:creationId xmlns:a16="http://schemas.microsoft.com/office/drawing/2014/main" id="{8312440C-792B-EBD0-A273-1F48E5739FFC}"/>
                </a:ext>
              </a:extLst>
            </p:cNvPr>
            <p:cNvSpPr txBox="1">
              <a:spLocks/>
            </p:cNvSpPr>
            <p:nvPr/>
          </p:nvSpPr>
          <p:spPr>
            <a:xfrm>
              <a:off x="624658" y="-272016"/>
              <a:ext cx="7991092" cy="145659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000" dirty="0">
                  <a:latin typeface="Cambria" panose="02040503050406030204" pitchFamily="18" charset="0"/>
                  <a:ea typeface="Assistant"/>
                  <a:cs typeface="Assistant"/>
                  <a:sym typeface="Assistant"/>
                </a:rPr>
                <a:t>+ Thể hiện lòng yêu nước nồng nàn.</a:t>
              </a:r>
            </a:p>
            <a:p>
              <a:pPr algn="just"/>
              <a:r>
                <a:rPr lang="vi-VN" sz="3000" dirty="0">
                  <a:latin typeface="Cambria" panose="02040503050406030204" pitchFamily="18" charset="0"/>
                  <a:ea typeface="Assistant"/>
                  <a:cs typeface="Assistant"/>
                  <a:sym typeface="Assistant"/>
                </a:rPr>
                <a:t>+ Tinh thần bất khuất, lòng dũng cảm, kiên cường chiến đấu với kẻ thù xâm lược của nhân dân ta.</a:t>
              </a:r>
            </a:p>
            <a:p>
              <a:pPr algn="just"/>
              <a:endParaRPr lang="vi-VN" sz="2600" dirty="0">
                <a:latin typeface="Cambria" panose="02040503050406030204" pitchFamily="18" charset="0"/>
                <a:ea typeface="Assistant"/>
                <a:cs typeface="Assistant"/>
                <a:sym typeface="Assistant"/>
              </a:endParaRPr>
            </a:p>
          </p:txBody>
        </p:sp>
      </p:grpSp>
      <p:pic>
        <p:nvPicPr>
          <p:cNvPr id="2" name="Graphic 1">
            <a:extLst>
              <a:ext uri="{FF2B5EF4-FFF2-40B4-BE49-F238E27FC236}">
                <a16:creationId xmlns:a16="http://schemas.microsoft.com/office/drawing/2014/main" id="{8F0F2B72-61B4-13D1-5F16-A09B47CCB72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r="71706"/>
          <a:stretch/>
        </p:blipFill>
        <p:spPr>
          <a:xfrm flipH="1">
            <a:off x="7160795" y="3099409"/>
            <a:ext cx="1889152" cy="2092843"/>
          </a:xfrm>
          <a:prstGeom prst="rect">
            <a:avLst/>
          </a:prstGeom>
        </p:spPr>
      </p:pic>
    </p:spTree>
    <p:extLst>
      <p:ext uri="{BB962C8B-B14F-4D97-AF65-F5344CB8AC3E}">
        <p14:creationId xmlns:p14="http://schemas.microsoft.com/office/powerpoint/2010/main" val="1247919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C2A5811-BCF9-11F1-B333-A80F9658BB67}"/>
              </a:ext>
            </a:extLst>
          </p:cNvPr>
          <p:cNvGrpSpPr/>
          <p:nvPr/>
        </p:nvGrpSpPr>
        <p:grpSpPr>
          <a:xfrm>
            <a:off x="1028638" y="409671"/>
            <a:ext cx="6023742" cy="2216633"/>
            <a:chOff x="736179" y="-419327"/>
            <a:chExt cx="14576065" cy="957666"/>
          </a:xfrm>
        </p:grpSpPr>
        <p:sp>
          <p:nvSpPr>
            <p:cNvPr id="18" name="圆角矩形 17">
              <a:extLst>
                <a:ext uri="{FF2B5EF4-FFF2-40B4-BE49-F238E27FC236}">
                  <a16:creationId xmlns:a16="http://schemas.microsoft.com/office/drawing/2014/main" id="{DD70A95C-4543-D428-DED0-5EC690DBF644}"/>
                </a:ext>
              </a:extLst>
            </p:cNvPr>
            <p:cNvSpPr/>
            <p:nvPr/>
          </p:nvSpPr>
          <p:spPr>
            <a:xfrm>
              <a:off x="736179" y="-391894"/>
              <a:ext cx="14576065" cy="45013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9" name="Google Shape;1412;p53">
              <a:extLst>
                <a:ext uri="{FF2B5EF4-FFF2-40B4-BE49-F238E27FC236}">
                  <a16:creationId xmlns:a16="http://schemas.microsoft.com/office/drawing/2014/main" id="{CF8CA259-23C9-82F2-6C11-273CF9B48084}"/>
                </a:ext>
              </a:extLst>
            </p:cNvPr>
            <p:cNvSpPr txBox="1">
              <a:spLocks/>
            </p:cNvSpPr>
            <p:nvPr/>
          </p:nvSpPr>
          <p:spPr>
            <a:xfrm>
              <a:off x="926806" y="-419327"/>
              <a:ext cx="14385436" cy="9576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Arial"/>
                  <a:sym typeface="Arial"/>
                </a:rPr>
                <a:t>Chia sẻ điều em biết được qua câu chuyện đó.</a:t>
              </a:r>
            </a:p>
          </p:txBody>
        </p:sp>
      </p:grpSp>
      <p:pic>
        <p:nvPicPr>
          <p:cNvPr id="2" name="图片 24">
            <a:extLst>
              <a:ext uri="{FF2B5EF4-FFF2-40B4-BE49-F238E27FC236}">
                <a16:creationId xmlns:a16="http://schemas.microsoft.com/office/drawing/2014/main" id="{F9D0663C-3FC1-2626-83B5-4C9BB77866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571"/>
          <a:stretch/>
        </p:blipFill>
        <p:spPr>
          <a:xfrm>
            <a:off x="87537" y="2029433"/>
            <a:ext cx="3683000" cy="2704396"/>
          </a:xfrm>
          <a:prstGeom prst="rect">
            <a:avLst/>
          </a:prstGeom>
        </p:spPr>
      </p:pic>
      <p:sp>
        <p:nvSpPr>
          <p:cNvPr id="3" name="Google Shape;1412;p53">
            <a:extLst>
              <a:ext uri="{FF2B5EF4-FFF2-40B4-BE49-F238E27FC236}">
                <a16:creationId xmlns:a16="http://schemas.microsoft.com/office/drawing/2014/main" id="{02E84F7E-0183-9355-59C2-5D48662FA27A}"/>
              </a:ext>
            </a:extLst>
          </p:cNvPr>
          <p:cNvSpPr txBox="1">
            <a:spLocks/>
          </p:cNvSpPr>
          <p:nvPr/>
        </p:nvSpPr>
        <p:spPr>
          <a:xfrm>
            <a:off x="3199038" y="1775179"/>
            <a:ext cx="5944962" cy="22166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Hai Bà Trưng thật hùng dũng cưỡi voi  xông trận và khí thế tiến công của nghĩa quân ta cho thấy tinh thần yêu nước, quyết tâm chống giặc của ta rất mạnh mẽ.  </a:t>
            </a:r>
          </a:p>
        </p:txBody>
      </p:sp>
    </p:spTree>
    <p:extLst>
      <p:ext uri="{BB962C8B-B14F-4D97-AF65-F5344CB8AC3E}">
        <p14:creationId xmlns:p14="http://schemas.microsoft.com/office/powerpoint/2010/main" val="26435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255</Words>
  <Application>Microsoft Office PowerPoint</Application>
  <PresentationFormat>On-screen Show (16:9)</PresentationFormat>
  <Paragraphs>20</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Assistant Medium</vt:lpstr>
      <vt:lpstr>Cambria</vt:lpstr>
      <vt:lpstr>SVN-Androgyne</vt:lpstr>
      <vt:lpstr>Rajdhani</vt:lpstr>
      <vt:lpstr>Arial</vt:lpstr>
      <vt:lpstr>Nunito</vt:lpstr>
      <vt:lpstr>World War II D-Day Invasion XL by Slidesgo</vt:lpstr>
      <vt:lpstr>PowerPoint Presentation</vt:lpstr>
      <vt:lpstr>PowerPoint Presentation</vt:lpstr>
      <vt:lpstr>PowerPoint Presentation</vt:lpstr>
      <vt:lpstr> Một số cuộc đấu tranh tiêu biểu trong thời kì Bắc thuộc</vt:lpstr>
      <vt:lpstr> Kể tên một số cuộc đấu tranh  tiêu biểu trong thời kì Bắc thuộc </vt:lpstr>
      <vt:lpstr>b)Cho biết việc nhân dân ta liên tục đứng lên đấu tranh giành độc lập thể hiện điều gì?</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11</cp:revision>
  <dcterms:modified xsi:type="dcterms:W3CDTF">2024-11-12T05:25:10Z</dcterms:modified>
</cp:coreProperties>
</file>