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7" r:id="rId3"/>
    <p:sldId id="310" r:id="rId4"/>
    <p:sldId id="311" r:id="rId5"/>
    <p:sldId id="314" r:id="rId6"/>
    <p:sldId id="313" r:id="rId7"/>
    <p:sldId id="265" r:id="rId8"/>
    <p:sldId id="316"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2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66"/>
    <a:srgbClr val="355EBD"/>
    <a:srgbClr val="469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showGuides="1">
      <p:cViewPr varScale="1">
        <p:scale>
          <a:sx n="59" d="100"/>
          <a:sy n="59" d="100"/>
        </p:scale>
        <p:origin x="84" y="210"/>
      </p:cViewPr>
      <p:guideLst>
        <p:guide orient="horz" pos="2183"/>
        <p:guide pos="3840"/>
        <p:guide orient="horz" pos="2863"/>
      </p:guideLst>
    </p:cSldViewPr>
  </p:slideViewPr>
  <p:notesTextViewPr>
    <p:cViewPr>
      <p:scale>
        <a:sx n="1" d="1"/>
        <a:sy n="1" d="1"/>
      </p:scale>
      <p:origin x="0" y="0"/>
    </p:cViewPr>
  </p:notesTextViewPr>
  <p:sorterViewPr>
    <p:cViewPr>
      <p:scale>
        <a:sx n="100" d="100"/>
        <a:sy n="100" d="100"/>
      </p:scale>
      <p:origin x="0" y="-1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DB7E9-C1B8-4FD2-B74E-8ED8778442C4}"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D8EC3-64C5-4D0D-998C-A0A314FCF092}" type="slidenum">
              <a:rPr lang="zh-CN" altLang="en-US" smtClean="0"/>
              <a:t>‹#›</a:t>
            </a:fld>
            <a:endParaRPr lang="zh-CN" altLang="en-US"/>
          </a:p>
        </p:txBody>
      </p:sp>
    </p:spTree>
    <p:extLst>
      <p:ext uri="{BB962C8B-B14F-4D97-AF65-F5344CB8AC3E}">
        <p14:creationId xmlns:p14="http://schemas.microsoft.com/office/powerpoint/2010/main" val="144621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508192B-240F-4EDC-A2BA-248F1161B6CD}"/>
              </a:ext>
            </a:extLst>
          </p:cNvPr>
          <p:cNvSpPr>
            <a:spLocks noGrp="1"/>
          </p:cNvSpPr>
          <p:nvPr>
            <p:ph type="dt" sz="half" idx="10"/>
          </p:nvPr>
        </p:nvSpPr>
        <p:spPr>
          <a:xfrm>
            <a:off x="838200" y="6356350"/>
            <a:ext cx="2743200" cy="365125"/>
          </a:xfrm>
          <a:prstGeom prst="rect">
            <a:avLst/>
          </a:prstGeom>
        </p:spPr>
        <p:txBody>
          <a:bodyPr/>
          <a:lstStyle/>
          <a:p>
            <a:fld id="{46C08716-8508-407C-A8A2-427F4B6843F6}" type="datetimeFigureOut">
              <a:rPr lang="zh-CN" altLang="en-US" smtClean="0"/>
              <a:t>2024/11/12</a:t>
            </a:fld>
            <a:endParaRPr lang="zh-CN" altLang="en-US"/>
          </a:p>
        </p:txBody>
      </p:sp>
      <p:sp>
        <p:nvSpPr>
          <p:cNvPr id="3" name="页脚占位符 2">
            <a:extLst>
              <a:ext uri="{FF2B5EF4-FFF2-40B4-BE49-F238E27FC236}">
                <a16:creationId xmlns:a16="http://schemas.microsoft.com/office/drawing/2014/main" id="{AF367D90-630D-457A-A1AF-922E449F1A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6FBE428-A869-40E3-9F21-7116BAD2166A}"/>
              </a:ext>
            </a:extLst>
          </p:cNvPr>
          <p:cNvSpPr>
            <a:spLocks noGrp="1"/>
          </p:cNvSpPr>
          <p:nvPr>
            <p:ph type="sldNum" sz="quarter" idx="12"/>
          </p:nvPr>
        </p:nvSpPr>
        <p:spPr>
          <a:xfrm>
            <a:off x="8610600" y="6356350"/>
            <a:ext cx="2743200" cy="365125"/>
          </a:xfrm>
          <a:prstGeom prst="rect">
            <a:avLst/>
          </a:prstGeom>
        </p:spPr>
        <p:txBody>
          <a:bodyPr/>
          <a:lstStyle/>
          <a:p>
            <a:fld id="{77FED13E-0546-4EE3-95DB-7B9C2BDC0127}" type="slidenum">
              <a:rPr lang="zh-CN" altLang="en-US" smtClean="0"/>
              <a:t>‹#›</a:t>
            </a:fld>
            <a:endParaRPr lang="zh-CN" altLang="en-US"/>
          </a:p>
        </p:txBody>
      </p:sp>
    </p:spTree>
    <p:extLst>
      <p:ext uri="{BB962C8B-B14F-4D97-AF65-F5344CB8AC3E}">
        <p14:creationId xmlns:p14="http://schemas.microsoft.com/office/powerpoint/2010/main" val="42886841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A6EA61F2-9F28-AAFF-1FA3-BC9C9CCFCEB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BCFC54DF-3938-55C1-3AA2-776CC25D91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6" name="Picture 6">
            <a:extLst>
              <a:ext uri="{FF2B5EF4-FFF2-40B4-BE49-F238E27FC236}">
                <a16:creationId xmlns:a16="http://schemas.microsoft.com/office/drawing/2014/main" id="{16D84AEA-7EAF-C210-B7D5-7E8A1D7CFAF6}"/>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7" name="Picture 6">
            <a:extLst>
              <a:ext uri="{FF2B5EF4-FFF2-40B4-BE49-F238E27FC236}">
                <a16:creationId xmlns:a16="http://schemas.microsoft.com/office/drawing/2014/main" id="{6F2DA577-267E-EA4C-6427-A56184F5374D}"/>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8" name="Picture 6">
            <a:extLst>
              <a:ext uri="{FF2B5EF4-FFF2-40B4-BE49-F238E27FC236}">
                <a16:creationId xmlns:a16="http://schemas.microsoft.com/office/drawing/2014/main" id="{8A209AFA-E59D-5A40-5F91-9C889B6C6BAA}"/>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9" name="Picture 6">
            <a:extLst>
              <a:ext uri="{FF2B5EF4-FFF2-40B4-BE49-F238E27FC236}">
                <a16:creationId xmlns:a16="http://schemas.microsoft.com/office/drawing/2014/main" id="{AF09C6BD-483C-D294-841E-6BFA9F2C3F99}"/>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0" name="Picture 6">
            <a:extLst>
              <a:ext uri="{FF2B5EF4-FFF2-40B4-BE49-F238E27FC236}">
                <a16:creationId xmlns:a16="http://schemas.microsoft.com/office/drawing/2014/main" id="{02CC62EE-B9E1-A732-05A8-30C83AC828E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1" name="Picture 6">
            <a:extLst>
              <a:ext uri="{FF2B5EF4-FFF2-40B4-BE49-F238E27FC236}">
                <a16:creationId xmlns:a16="http://schemas.microsoft.com/office/drawing/2014/main" id="{FBA2A274-0992-AF6C-7626-ACB6465895E3}"/>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2" name="Picture 6">
            <a:extLst>
              <a:ext uri="{FF2B5EF4-FFF2-40B4-BE49-F238E27FC236}">
                <a16:creationId xmlns:a16="http://schemas.microsoft.com/office/drawing/2014/main" id="{3BBBA80C-A6E4-2C14-F750-C8361FAF100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3" name="Picture 6">
            <a:extLst>
              <a:ext uri="{FF2B5EF4-FFF2-40B4-BE49-F238E27FC236}">
                <a16:creationId xmlns:a16="http://schemas.microsoft.com/office/drawing/2014/main" id="{8F4A7F3A-2AB2-323F-94D0-DD305CC8D99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4" name="Hình ảnh 31">
            <a:extLst>
              <a:ext uri="{FF2B5EF4-FFF2-40B4-BE49-F238E27FC236}">
                <a16:creationId xmlns:a16="http://schemas.microsoft.com/office/drawing/2014/main" id="{C7880ECA-91D4-028F-B636-2536DB1172C1}"/>
              </a:ext>
            </a:extLst>
          </p:cNvPr>
          <p:cNvPicPr>
            <a:picLocks noChangeAspect="1"/>
          </p:cNvPicPr>
          <p:nvPr userDrawn="1"/>
        </p:nvPicPr>
        <p:blipFill>
          <a:blip r:embed="rId6"/>
          <a:stretch>
            <a:fillRect/>
          </a:stretch>
        </p:blipFill>
        <p:spPr>
          <a:xfrm>
            <a:off x="-1857326" y="-90820"/>
            <a:ext cx="1804572" cy="2542252"/>
          </a:xfrm>
          <a:prstGeom prst="rect">
            <a:avLst/>
          </a:prstGeom>
        </p:spPr>
      </p:pic>
      <p:pic>
        <p:nvPicPr>
          <p:cNvPr id="25" name="Picture 24">
            <a:extLst>
              <a:ext uri="{FF2B5EF4-FFF2-40B4-BE49-F238E27FC236}">
                <a16:creationId xmlns:a16="http://schemas.microsoft.com/office/drawing/2014/main" id="{46597558-2078-53B2-C20B-CADD27781812}"/>
              </a:ext>
            </a:extLst>
          </p:cNvPr>
          <p:cNvPicPr>
            <a:picLocks noChangeAspect="1"/>
          </p:cNvPicPr>
          <p:nvPr userDrawn="1"/>
        </p:nvPicPr>
        <p:blipFill>
          <a:blip r:embed="rId7"/>
          <a:stretch>
            <a:fillRect/>
          </a:stretch>
        </p:blipFill>
        <p:spPr>
          <a:xfrm>
            <a:off x="11057765" y="-493819"/>
            <a:ext cx="883997" cy="493819"/>
          </a:xfrm>
          <a:prstGeom prst="rect">
            <a:avLst/>
          </a:prstGeom>
        </p:spPr>
      </p:pic>
    </p:spTree>
    <p:extLst>
      <p:ext uri="{BB962C8B-B14F-4D97-AF65-F5344CB8AC3E}">
        <p14:creationId xmlns:p14="http://schemas.microsoft.com/office/powerpoint/2010/main" val="2979920381"/>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169AEB4-2CBB-4DF8-8F0F-0CCB2F98959A}"/>
              </a:ext>
            </a:extLst>
          </p:cNvPr>
          <p:cNvPicPr>
            <a:picLocks noChangeAspect="1"/>
          </p:cNvPicPr>
          <p:nvPr/>
        </p:nvPicPr>
        <p:blipFill rotWithShape="1">
          <a:blip r:embed="rId3">
            <a:extLst>
              <a:ext uri="{28A0092B-C50C-407E-A947-70E740481C1C}">
                <a14:useLocalDpi xmlns:a14="http://schemas.microsoft.com/office/drawing/2010/main" val="0"/>
              </a:ext>
            </a:extLst>
          </a:blip>
          <a:srcRect l="5213"/>
          <a:stretch/>
        </p:blipFill>
        <p:spPr>
          <a:xfrm>
            <a:off x="0" y="0"/>
            <a:ext cx="12192000" cy="6858000"/>
          </a:xfrm>
          <a:prstGeom prst="rect">
            <a:avLst/>
          </a:prstGeom>
        </p:spPr>
      </p:pic>
      <p:pic>
        <p:nvPicPr>
          <p:cNvPr id="35" name="图片 34">
            <a:extLst>
              <a:ext uri="{FF2B5EF4-FFF2-40B4-BE49-F238E27FC236}">
                <a16:creationId xmlns:a16="http://schemas.microsoft.com/office/drawing/2014/main" id="{89657950-DA5F-4395-946B-F62A2A856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760" y="-40927"/>
            <a:ext cx="1536700" cy="1017682"/>
          </a:xfrm>
          <a:prstGeom prst="rect">
            <a:avLst/>
          </a:prstGeom>
        </p:spPr>
      </p:pic>
      <p:pic>
        <p:nvPicPr>
          <p:cNvPr id="36" name="图片 35">
            <a:extLst>
              <a:ext uri="{FF2B5EF4-FFF2-40B4-BE49-F238E27FC236}">
                <a16:creationId xmlns:a16="http://schemas.microsoft.com/office/drawing/2014/main" id="{26DF25F1-0310-445E-8D72-BF60D4EF4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0615" y="5151877"/>
            <a:ext cx="1536700" cy="1017682"/>
          </a:xfrm>
          <a:prstGeom prst="rect">
            <a:avLst/>
          </a:prstGeom>
        </p:spPr>
      </p:pic>
      <p:pic>
        <p:nvPicPr>
          <p:cNvPr id="38" name="图片 37">
            <a:extLst>
              <a:ext uri="{FF2B5EF4-FFF2-40B4-BE49-F238E27FC236}">
                <a16:creationId xmlns:a16="http://schemas.microsoft.com/office/drawing/2014/main" id="{79A8BE49-4595-424F-869D-D2A6F85E01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9267442">
            <a:off x="10271813" y="3874057"/>
            <a:ext cx="1904216" cy="395926"/>
          </a:xfrm>
          <a:prstGeom prst="rect">
            <a:avLst/>
          </a:prstGeom>
        </p:spPr>
      </p:pic>
      <p:pic>
        <p:nvPicPr>
          <p:cNvPr id="42" name="图片 41">
            <a:extLst>
              <a:ext uri="{FF2B5EF4-FFF2-40B4-BE49-F238E27FC236}">
                <a16:creationId xmlns:a16="http://schemas.microsoft.com/office/drawing/2014/main" id="{629AE943-C5A7-43C7-A27F-D297DF5BE11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1894" y="5729690"/>
            <a:ext cx="884056" cy="957943"/>
          </a:xfrm>
          <a:prstGeom prst="rect">
            <a:avLst/>
          </a:prstGeom>
        </p:spPr>
      </p:pic>
      <p:pic>
        <p:nvPicPr>
          <p:cNvPr id="22" name="Picture 21" descr="A green and white logo&#10;&#10;Description automatically generated">
            <a:extLst>
              <a:ext uri="{FF2B5EF4-FFF2-40B4-BE49-F238E27FC236}">
                <a16:creationId xmlns:a16="http://schemas.microsoft.com/office/drawing/2014/main" id="{80BF0128-452D-4651-BF40-E2122983A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99" y="-221087"/>
            <a:ext cx="1536701" cy="1536701"/>
          </a:xfrm>
          <a:prstGeom prst="rect">
            <a:avLst/>
          </a:prstGeom>
        </p:spPr>
      </p:pic>
      <p:pic>
        <p:nvPicPr>
          <p:cNvPr id="25" name="Picture 24">
            <a:extLst>
              <a:ext uri="{FF2B5EF4-FFF2-40B4-BE49-F238E27FC236}">
                <a16:creationId xmlns:a16="http://schemas.microsoft.com/office/drawing/2014/main" id="{697B90BB-A15D-FFE4-D27E-0D0E051C498E}"/>
              </a:ext>
            </a:extLst>
          </p:cNvPr>
          <p:cNvPicPr>
            <a:picLocks noChangeAspect="1"/>
          </p:cNvPicPr>
          <p:nvPr/>
        </p:nvPicPr>
        <p:blipFill>
          <a:blip r:embed="rId8"/>
          <a:stretch>
            <a:fillRect/>
          </a:stretch>
        </p:blipFill>
        <p:spPr>
          <a:xfrm>
            <a:off x="-526050" y="770840"/>
            <a:ext cx="12192000" cy="6153825"/>
          </a:xfrm>
          <a:prstGeom prst="rect">
            <a:avLst/>
          </a:prstGeom>
        </p:spPr>
      </p:pic>
      <p:grpSp>
        <p:nvGrpSpPr>
          <p:cNvPr id="26" name="组合 9">
            <a:extLst>
              <a:ext uri="{FF2B5EF4-FFF2-40B4-BE49-F238E27FC236}">
                <a16:creationId xmlns:a16="http://schemas.microsoft.com/office/drawing/2014/main" id="{A92EC8B1-0AEA-DB2F-41E0-970513D15D59}"/>
              </a:ext>
            </a:extLst>
          </p:cNvPr>
          <p:cNvGrpSpPr/>
          <p:nvPr/>
        </p:nvGrpSpPr>
        <p:grpSpPr>
          <a:xfrm>
            <a:off x="-1550934" y="2703877"/>
            <a:ext cx="5936072" cy="4195050"/>
            <a:chOff x="-1203734" y="457121"/>
            <a:chExt cx="7791447" cy="6596743"/>
          </a:xfrm>
        </p:grpSpPr>
        <p:sp>
          <p:nvSpPr>
            <p:cNvPr id="27" name="Freeform 579">
              <a:extLst>
                <a:ext uri="{FF2B5EF4-FFF2-40B4-BE49-F238E27FC236}">
                  <a16:creationId xmlns:a16="http://schemas.microsoft.com/office/drawing/2014/main" id="{007BBAFE-4BAE-18B8-8F6F-921AB4DBEA48}"/>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algn="ctr" defTabSz="914400"/>
              <a:endParaRPr lang="en-US" kern="0">
                <a:solidFill>
                  <a:prstClr val="white"/>
                </a:solidFill>
                <a:cs typeface="+mn-ea"/>
                <a:sym typeface="+mn-lt"/>
              </a:endParaRPr>
            </a:p>
          </p:txBody>
        </p:sp>
        <p:pic>
          <p:nvPicPr>
            <p:cNvPr id="28" name="图片 8">
              <a:extLst>
                <a:ext uri="{FF2B5EF4-FFF2-40B4-BE49-F238E27FC236}">
                  <a16:creationId xmlns:a16="http://schemas.microsoft.com/office/drawing/2014/main" id="{5D719F07-0317-F884-CE0C-7D11762A3830}"/>
                </a:ext>
              </a:extLst>
            </p:cNvPr>
            <p:cNvPicPr>
              <a:picLocks noChangeAspect="1"/>
            </p:cNvPicPr>
            <p:nvPr/>
          </p:nvPicPr>
          <p:blipFill>
            <a:blip r:embed="rId9" cstate="hqprint">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31" name="Picture 30">
            <a:extLst>
              <a:ext uri="{FF2B5EF4-FFF2-40B4-BE49-F238E27FC236}">
                <a16:creationId xmlns:a16="http://schemas.microsoft.com/office/drawing/2014/main" id="{A7C4A897-C9A8-6A66-9E8E-2D8986D05F48}"/>
              </a:ext>
            </a:extLst>
          </p:cNvPr>
          <p:cNvPicPr>
            <a:picLocks noChangeAspect="1"/>
          </p:cNvPicPr>
          <p:nvPr/>
        </p:nvPicPr>
        <p:blipFill>
          <a:blip r:embed="rId10"/>
          <a:stretch>
            <a:fillRect/>
          </a:stretch>
        </p:blipFill>
        <p:spPr>
          <a:xfrm>
            <a:off x="10498965" y="4628967"/>
            <a:ext cx="883997" cy="493819"/>
          </a:xfrm>
          <a:prstGeom prst="rect">
            <a:avLst/>
          </a:prstGeom>
        </p:spPr>
      </p:pic>
    </p:spTree>
    <p:extLst>
      <p:ext uri="{BB962C8B-B14F-4D97-AF65-F5344CB8AC3E}">
        <p14:creationId xmlns:p14="http://schemas.microsoft.com/office/powerpoint/2010/main" val="40507326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0" y="0"/>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pic>
        <p:nvPicPr>
          <p:cNvPr id="80" name="图片 79">
            <a:extLst>
              <a:ext uri="{FF2B5EF4-FFF2-40B4-BE49-F238E27FC236}">
                <a16:creationId xmlns:a16="http://schemas.microsoft.com/office/drawing/2014/main" id="{8AD1C5A4-0114-4484-BF30-24600184B3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448078">
            <a:off x="231894" y="5683362"/>
            <a:ext cx="1074460" cy="1164261"/>
          </a:xfrm>
          <a:prstGeom prst="rect">
            <a:avLst/>
          </a:prstGeom>
        </p:spPr>
      </p:pic>
      <p:pic>
        <p:nvPicPr>
          <p:cNvPr id="6" name="图片 5">
            <a:extLst>
              <a:ext uri="{FF2B5EF4-FFF2-40B4-BE49-F238E27FC236}">
                <a16:creationId xmlns:a16="http://schemas.microsoft.com/office/drawing/2014/main" id="{71D8B2F6-0EA3-42AE-964C-89D4E3FCA33C}"/>
              </a:ext>
            </a:extLst>
          </p:cNvPr>
          <p:cNvPicPr>
            <a:picLocks noChangeAspect="1"/>
          </p:cNvPicPr>
          <p:nvPr/>
        </p:nvPicPr>
        <p:blipFill rotWithShape="1">
          <a:blip r:embed="rId5">
            <a:extLst>
              <a:ext uri="{28A0092B-C50C-407E-A947-70E740481C1C}">
                <a14:useLocalDpi xmlns:a14="http://schemas.microsoft.com/office/drawing/2010/main" val="0"/>
              </a:ext>
            </a:extLst>
          </a:blip>
          <a:srcRect t="37917" r="85625" b="35000"/>
          <a:stretch/>
        </p:blipFill>
        <p:spPr>
          <a:xfrm>
            <a:off x="1332584" y="-25071"/>
            <a:ext cx="876306" cy="1651000"/>
          </a:xfrm>
          <a:prstGeom prst="rect">
            <a:avLst/>
          </a:prstGeom>
        </p:spPr>
      </p:pic>
      <p:sp>
        <p:nvSpPr>
          <p:cNvPr id="3" name="Rounded Rectangle 2">
            <a:extLst>
              <a:ext uri="{FF2B5EF4-FFF2-40B4-BE49-F238E27FC236}">
                <a16:creationId xmlns:a16="http://schemas.microsoft.com/office/drawing/2014/main" id="{B15C9BC5-A16F-E340-E8A3-B615FD8CAD9D}"/>
              </a:ext>
            </a:extLst>
          </p:cNvPr>
          <p:cNvSpPr/>
          <p:nvPr/>
        </p:nvSpPr>
        <p:spPr>
          <a:xfrm>
            <a:off x="2208890" y="128152"/>
            <a:ext cx="8710982" cy="1409042"/>
          </a:xfrm>
          <a:prstGeom prst="roundRect">
            <a:avLst/>
          </a:prstGeom>
          <a:solidFill>
            <a:schemeClr val="accent6"/>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ADE959-EC88-B35D-6EF4-78FEE935C3BC}"/>
              </a:ext>
            </a:extLst>
          </p:cNvPr>
          <p:cNvSpPr txBox="1"/>
          <p:nvPr/>
        </p:nvSpPr>
        <p:spPr>
          <a:xfrm>
            <a:off x="2208889" y="201731"/>
            <a:ext cx="8710983" cy="1261884"/>
          </a:xfrm>
          <a:prstGeom prst="rect">
            <a:avLst/>
          </a:prstGeom>
          <a:noFill/>
        </p:spPr>
        <p:txBody>
          <a:bodyPr wrap="square" rtlCol="0">
            <a:spAutoFit/>
          </a:bodyPr>
          <a:lstStyle/>
          <a:p>
            <a:pPr algn="ctr"/>
            <a:r>
              <a:rPr lang="vi-VN" sz="3800" b="1" dirty="0">
                <a:solidFill>
                  <a:schemeClr val="bg1"/>
                </a:solidFill>
                <a:latin typeface="Cambria" panose="02040503050406030204" pitchFamily="18" charset="0"/>
                <a:ea typeface="Cambria" panose="02040503050406030204" pitchFamily="18" charset="0"/>
              </a:rPr>
              <a:t>Sắp xếp các bước sau theo trình tự </a:t>
            </a:r>
          </a:p>
          <a:p>
            <a:pPr algn="ctr"/>
            <a:r>
              <a:rPr lang="vi-VN" sz="3800" b="1" dirty="0">
                <a:solidFill>
                  <a:schemeClr val="bg1"/>
                </a:solidFill>
                <a:latin typeface="Cambria" panose="02040503050406030204" pitchFamily="18" charset="0"/>
                <a:ea typeface="Cambria" panose="02040503050406030204" pitchFamily="18" charset="0"/>
              </a:rPr>
              <a:t>tra cứu nghĩa của từ đọc trong từ điển.</a:t>
            </a:r>
            <a:endParaRPr lang="en-SG" sz="3800" b="1" dirty="0">
              <a:solidFill>
                <a:schemeClr val="bg1"/>
              </a:solidFill>
              <a:latin typeface="Cambria" panose="02040503050406030204" pitchFamily="18" charset="0"/>
              <a:ea typeface="Cambria" panose="02040503050406030204" pitchFamily="18" charset="0"/>
            </a:endParaRPr>
          </a:p>
        </p:txBody>
      </p:sp>
      <p:sp>
        <p:nvSpPr>
          <p:cNvPr id="5" name="矩形 16">
            <a:extLst>
              <a:ext uri="{FF2B5EF4-FFF2-40B4-BE49-F238E27FC236}">
                <a16:creationId xmlns:a16="http://schemas.microsoft.com/office/drawing/2014/main" id="{CEC72533-5972-02F0-E1A5-B3F1254E59CC}"/>
              </a:ext>
            </a:extLst>
          </p:cNvPr>
          <p:cNvSpPr/>
          <p:nvPr/>
        </p:nvSpPr>
        <p:spPr>
          <a:xfrm>
            <a:off x="3647455" y="1598156"/>
            <a:ext cx="4447908"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SG" altLang="zh-CN" sz="4000" b="1" dirty="0">
                <a:solidFill>
                  <a:srgbClr val="002060"/>
                </a:solidFill>
                <a:latin typeface="Cambria" panose="02040503050406030204" pitchFamily="18" charset="0"/>
              </a:rPr>
              <a:t>a.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đọc</a:t>
            </a:r>
            <a:r>
              <a:rPr lang="en-SG" altLang="zh-CN" sz="4000" b="1" dirty="0">
                <a:solidFill>
                  <a:srgbClr val="002060"/>
                </a:solidFill>
                <a:latin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7" name="矩形 16">
            <a:extLst>
              <a:ext uri="{FF2B5EF4-FFF2-40B4-BE49-F238E27FC236}">
                <a16:creationId xmlns:a16="http://schemas.microsoft.com/office/drawing/2014/main" id="{1754ABF8-145B-5375-400E-B300C8783500}"/>
              </a:ext>
            </a:extLst>
          </p:cNvPr>
          <p:cNvSpPr/>
          <p:nvPr/>
        </p:nvSpPr>
        <p:spPr>
          <a:xfrm>
            <a:off x="3647455" y="2495738"/>
            <a:ext cx="8544545"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b.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mục</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bắt</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đầu</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bằng</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chữ</a:t>
            </a:r>
            <a:r>
              <a:rPr lang="vi-VN" altLang="zh-CN" sz="4000" b="1" dirty="0">
                <a:solidFill>
                  <a:srgbClr val="002060"/>
                </a:solidFill>
                <a:latin typeface="Cambria" panose="02040503050406030204" pitchFamily="18" charset="0"/>
              </a:rPr>
              <a:t> </a:t>
            </a:r>
            <a:r>
              <a:rPr lang="en-SG" altLang="zh-CN" sz="4000" b="1" dirty="0">
                <a:solidFill>
                  <a:srgbClr val="002060"/>
                </a:solidFill>
                <a:latin typeface="Cambria" panose="02040503050406030204" pitchFamily="18" charset="0"/>
              </a:rPr>
              <a:t>Đ.</a:t>
            </a:r>
            <a:endParaRPr lang="vi-VN" altLang="zh-CN" sz="4000" b="1" dirty="0">
              <a:solidFill>
                <a:srgbClr val="002060"/>
              </a:solidFill>
              <a:latin typeface="Cambria" panose="02040503050406030204" pitchFamily="18" charset="0"/>
            </a:endParaRPr>
          </a:p>
        </p:txBody>
      </p:sp>
      <p:sp>
        <p:nvSpPr>
          <p:cNvPr id="8" name="矩形 16">
            <a:extLst>
              <a:ext uri="{FF2B5EF4-FFF2-40B4-BE49-F238E27FC236}">
                <a16:creationId xmlns:a16="http://schemas.microsoft.com/office/drawing/2014/main" id="{DAB266EA-D8B0-6E32-B183-FA5F3377CD28}"/>
              </a:ext>
            </a:extLst>
          </p:cNvPr>
          <p:cNvSpPr/>
          <p:nvPr/>
        </p:nvSpPr>
        <p:spPr>
          <a:xfrm>
            <a:off x="4704602" y="3352593"/>
            <a:ext cx="635152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c. </a:t>
            </a:r>
            <a:r>
              <a:rPr lang="en-SG" altLang="zh-CN" sz="4000" b="1" dirty="0" err="1">
                <a:solidFill>
                  <a:srgbClr val="002060"/>
                </a:solidFill>
                <a:latin typeface="Cambria" panose="02040503050406030204" pitchFamily="18" charset="0"/>
              </a:rPr>
              <a:t>Chọn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điển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phù</a:t>
            </a:r>
            <a:r>
              <a:rPr lang="en-SG" altLang="zh-CN" sz="4000" b="1" dirty="0">
                <a:solidFill>
                  <a:srgbClr val="002060"/>
                </a:solidFill>
                <a:latin typeface="Cambria" panose="02040503050406030204" pitchFamily="18" charset="0"/>
              </a:rPr>
              <a:t> </a:t>
            </a:r>
            <a:r>
              <a:rPr lang="vi-VN" altLang="zh-CN" sz="4000" b="1" dirty="0">
                <a:solidFill>
                  <a:srgbClr val="002060"/>
                </a:solidFill>
                <a:latin typeface="Cambria" panose="02040503050406030204" pitchFamily="18" charset="0"/>
              </a:rPr>
              <a:t>hợp.</a:t>
            </a:r>
          </a:p>
        </p:txBody>
      </p:sp>
      <p:sp>
        <p:nvSpPr>
          <p:cNvPr id="9" name="矩形 16">
            <a:extLst>
              <a:ext uri="{FF2B5EF4-FFF2-40B4-BE49-F238E27FC236}">
                <a16:creationId xmlns:a16="http://schemas.microsoft.com/office/drawing/2014/main" id="{2C12207C-3B1D-A28D-F19B-FB1812993C5F}"/>
              </a:ext>
            </a:extLst>
          </p:cNvPr>
          <p:cNvSpPr/>
          <p:nvPr/>
        </p:nvSpPr>
        <p:spPr>
          <a:xfrm>
            <a:off x="4890954" y="4290418"/>
            <a:ext cx="7161574"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d. Đọc ví dụ để hiểu thêm </a:t>
            </a:r>
          </a:p>
          <a:p>
            <a:pPr algn="ctr"/>
            <a:r>
              <a:rPr lang="vi-VN" altLang="zh-CN" sz="4000" b="1" dirty="0">
                <a:solidFill>
                  <a:srgbClr val="002060"/>
                </a:solidFill>
                <a:latin typeface="Cambria" panose="02040503050406030204" pitchFamily="18" charset="0"/>
                <a:ea typeface="Cambria" panose="02040503050406030204" pitchFamily="18" charset="0"/>
              </a:rPr>
              <a:t>ý nghĩa và cách dùng từ đọc.</a:t>
            </a:r>
            <a:endParaRPr lang="zh-CN" altLang="en-US" sz="4000" b="1" dirty="0">
              <a:solidFill>
                <a:srgbClr val="002060"/>
              </a:solidFill>
              <a:latin typeface="Cambria" panose="02040503050406030204" pitchFamily="18" charset="0"/>
            </a:endParaRPr>
          </a:p>
        </p:txBody>
      </p:sp>
      <p:pic>
        <p:nvPicPr>
          <p:cNvPr id="11" name="Picture 10" descr="A couple of kids sitting at desks&#10;&#10;Description automatically generated">
            <a:extLst>
              <a:ext uri="{FF2B5EF4-FFF2-40B4-BE49-F238E27FC236}">
                <a16:creationId xmlns:a16="http://schemas.microsoft.com/office/drawing/2014/main" id="{6DA8A8D1-3101-E312-9173-11D9DA2B5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68845"/>
            <a:ext cx="5065723" cy="3128829"/>
          </a:xfrm>
          <a:prstGeom prst="rect">
            <a:avLst/>
          </a:prstGeom>
        </p:spPr>
      </p:pic>
      <p:sp>
        <p:nvSpPr>
          <p:cNvPr id="12" name="矩形 16">
            <a:extLst>
              <a:ext uri="{FF2B5EF4-FFF2-40B4-BE49-F238E27FC236}">
                <a16:creationId xmlns:a16="http://schemas.microsoft.com/office/drawing/2014/main" id="{5F12B2DC-AAED-BEB9-6437-2D10F998086C}"/>
              </a:ext>
            </a:extLst>
          </p:cNvPr>
          <p:cNvSpPr/>
          <p:nvPr/>
        </p:nvSpPr>
        <p:spPr>
          <a:xfrm>
            <a:off x="5437734" y="5857505"/>
            <a:ext cx="617943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e. Đọc nghĩa của từ đọc.</a:t>
            </a:r>
            <a:endParaRPr lang="zh-CN" alt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7029216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0" y="0"/>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pic>
        <p:nvPicPr>
          <p:cNvPr id="80" name="图片 79">
            <a:extLst>
              <a:ext uri="{FF2B5EF4-FFF2-40B4-BE49-F238E27FC236}">
                <a16:creationId xmlns:a16="http://schemas.microsoft.com/office/drawing/2014/main" id="{8AD1C5A4-0114-4484-BF30-24600184B3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448078">
            <a:off x="231894" y="5683362"/>
            <a:ext cx="1074460" cy="1164261"/>
          </a:xfrm>
          <a:prstGeom prst="rect">
            <a:avLst/>
          </a:prstGeom>
        </p:spPr>
      </p:pic>
      <p:pic>
        <p:nvPicPr>
          <p:cNvPr id="6" name="图片 5">
            <a:extLst>
              <a:ext uri="{FF2B5EF4-FFF2-40B4-BE49-F238E27FC236}">
                <a16:creationId xmlns:a16="http://schemas.microsoft.com/office/drawing/2014/main" id="{71D8B2F6-0EA3-42AE-964C-89D4E3FCA33C}"/>
              </a:ext>
            </a:extLst>
          </p:cNvPr>
          <p:cNvPicPr>
            <a:picLocks noChangeAspect="1"/>
          </p:cNvPicPr>
          <p:nvPr/>
        </p:nvPicPr>
        <p:blipFill rotWithShape="1">
          <a:blip r:embed="rId6">
            <a:extLst>
              <a:ext uri="{28A0092B-C50C-407E-A947-70E740481C1C}">
                <a14:useLocalDpi xmlns:a14="http://schemas.microsoft.com/office/drawing/2010/main" val="0"/>
              </a:ext>
            </a:extLst>
          </a:blip>
          <a:srcRect t="37917" r="85625" b="35000"/>
          <a:stretch/>
        </p:blipFill>
        <p:spPr>
          <a:xfrm>
            <a:off x="1332584" y="-25071"/>
            <a:ext cx="876306" cy="1651000"/>
          </a:xfrm>
          <a:prstGeom prst="rect">
            <a:avLst/>
          </a:prstGeom>
        </p:spPr>
      </p:pic>
      <p:sp>
        <p:nvSpPr>
          <p:cNvPr id="3" name="Rounded Rectangle 2">
            <a:extLst>
              <a:ext uri="{FF2B5EF4-FFF2-40B4-BE49-F238E27FC236}">
                <a16:creationId xmlns:a16="http://schemas.microsoft.com/office/drawing/2014/main" id="{B15C9BC5-A16F-E340-E8A3-B615FD8CAD9D}"/>
              </a:ext>
            </a:extLst>
          </p:cNvPr>
          <p:cNvSpPr/>
          <p:nvPr/>
        </p:nvSpPr>
        <p:spPr>
          <a:xfrm>
            <a:off x="2208890" y="128152"/>
            <a:ext cx="8710982" cy="1409042"/>
          </a:xfrm>
          <a:prstGeom prst="roundRect">
            <a:avLst/>
          </a:prstGeom>
          <a:solidFill>
            <a:schemeClr val="accent6"/>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4" name="TextBox 3">
            <a:extLst>
              <a:ext uri="{FF2B5EF4-FFF2-40B4-BE49-F238E27FC236}">
                <a16:creationId xmlns:a16="http://schemas.microsoft.com/office/drawing/2014/main" id="{59ADE959-EC88-B35D-6EF4-78FEE935C3BC}"/>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Sắp xếp các bước sau theo trình tự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tra cứu nghĩa của từ </a:t>
            </a:r>
            <a:r>
              <a:rPr kumimoji="0" lang="vi-VN" sz="38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a:t>
            </a: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trong từ điển.</a:t>
            </a:r>
            <a:endParaRPr kumimoji="0" lang="en-SG"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12" name="矩形 16">
            <a:extLst>
              <a:ext uri="{FF2B5EF4-FFF2-40B4-BE49-F238E27FC236}">
                <a16:creationId xmlns:a16="http://schemas.microsoft.com/office/drawing/2014/main" id="{4CBBB90C-30B3-2408-7858-381A857AFE17}"/>
              </a:ext>
            </a:extLst>
          </p:cNvPr>
          <p:cNvSpPr/>
          <p:nvPr/>
        </p:nvSpPr>
        <p:spPr>
          <a:xfrm>
            <a:off x="3858334" y="1661327"/>
            <a:ext cx="700108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c. </a:t>
            </a:r>
            <a:r>
              <a:rPr lang="en-SG" altLang="zh-CN" sz="4000" b="1" dirty="0" err="1">
                <a:solidFill>
                  <a:srgbClr val="002060"/>
                </a:solidFill>
                <a:latin typeface="Cambria" panose="02040503050406030204" pitchFamily="18" charset="0"/>
              </a:rPr>
              <a:t>Chọn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điển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phù</a:t>
            </a:r>
            <a:r>
              <a:rPr lang="en-SG" altLang="zh-CN" sz="4000" b="1" dirty="0">
                <a:solidFill>
                  <a:srgbClr val="002060"/>
                </a:solidFill>
                <a:latin typeface="Cambria" panose="02040503050406030204" pitchFamily="18" charset="0"/>
              </a:rPr>
              <a:t> </a:t>
            </a:r>
            <a:r>
              <a:rPr lang="vi-VN" altLang="zh-CN" sz="4000" b="1" dirty="0">
                <a:solidFill>
                  <a:srgbClr val="002060"/>
                </a:solidFill>
                <a:latin typeface="Cambria" panose="02040503050406030204" pitchFamily="18" charset="0"/>
              </a:rPr>
              <a:t>hợp.</a:t>
            </a:r>
          </a:p>
        </p:txBody>
      </p:sp>
      <p:sp>
        <p:nvSpPr>
          <p:cNvPr id="13" name="矩形 16">
            <a:extLst>
              <a:ext uri="{FF2B5EF4-FFF2-40B4-BE49-F238E27FC236}">
                <a16:creationId xmlns:a16="http://schemas.microsoft.com/office/drawing/2014/main" id="{B6BC6CE6-523C-C9DA-AE54-BA7BC6080AFA}"/>
              </a:ext>
            </a:extLst>
          </p:cNvPr>
          <p:cNvSpPr/>
          <p:nvPr/>
        </p:nvSpPr>
        <p:spPr>
          <a:xfrm>
            <a:off x="3846096" y="2617273"/>
            <a:ext cx="8285448"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b.</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mục</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bắt</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đầu</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bằng</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chữ</a:t>
            </a:r>
            <a:r>
              <a:rPr lang="vi-VN" altLang="zh-CN" sz="4000" b="1" dirty="0">
                <a:solidFill>
                  <a:srgbClr val="002060"/>
                </a:solidFill>
                <a:latin typeface="Cambria" panose="02040503050406030204" pitchFamily="18" charset="0"/>
              </a:rPr>
              <a:t> </a:t>
            </a:r>
            <a:r>
              <a:rPr lang="en-SG" altLang="zh-CN" sz="4000" b="1" dirty="0">
                <a:solidFill>
                  <a:srgbClr val="002060"/>
                </a:solidFill>
                <a:latin typeface="Cambria" panose="02040503050406030204" pitchFamily="18" charset="0"/>
              </a:rPr>
              <a:t>Đ.</a:t>
            </a:r>
            <a:endParaRPr lang="zh-CN" altLang="en-US" sz="4000" b="1" dirty="0">
              <a:solidFill>
                <a:srgbClr val="002060"/>
              </a:solidFill>
              <a:latin typeface="Cambria" panose="02040503050406030204" pitchFamily="18" charset="0"/>
            </a:endParaRPr>
          </a:p>
        </p:txBody>
      </p:sp>
      <p:sp>
        <p:nvSpPr>
          <p:cNvPr id="14" name="矩形 16">
            <a:extLst>
              <a:ext uri="{FF2B5EF4-FFF2-40B4-BE49-F238E27FC236}">
                <a16:creationId xmlns:a16="http://schemas.microsoft.com/office/drawing/2014/main" id="{18E96217-2B33-290F-6435-B1F8642ED4E0}"/>
              </a:ext>
            </a:extLst>
          </p:cNvPr>
          <p:cNvSpPr/>
          <p:nvPr/>
        </p:nvSpPr>
        <p:spPr>
          <a:xfrm>
            <a:off x="3914184" y="3573219"/>
            <a:ext cx="4524033"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SG" altLang="zh-CN" sz="4000" b="1" dirty="0">
                <a:solidFill>
                  <a:srgbClr val="002060"/>
                </a:solidFill>
                <a:latin typeface="Cambria" panose="02040503050406030204" pitchFamily="18" charset="0"/>
              </a:rPr>
              <a:t>a.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i="1" dirty="0" err="1">
                <a:solidFill>
                  <a:srgbClr val="C00000"/>
                </a:solidFill>
                <a:latin typeface="Cambria" panose="02040503050406030204" pitchFamily="18" charset="0"/>
              </a:rPr>
              <a:t>đọc</a:t>
            </a:r>
            <a:r>
              <a:rPr lang="en-SG" altLang="zh-CN" sz="4000" b="1" dirty="0">
                <a:solidFill>
                  <a:srgbClr val="002060"/>
                </a:solidFill>
                <a:latin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15" name="矩形 16">
            <a:extLst>
              <a:ext uri="{FF2B5EF4-FFF2-40B4-BE49-F238E27FC236}">
                <a16:creationId xmlns:a16="http://schemas.microsoft.com/office/drawing/2014/main" id="{2F61D58A-541A-F9DF-31C9-64632D17E5AC}"/>
              </a:ext>
            </a:extLst>
          </p:cNvPr>
          <p:cNvSpPr/>
          <p:nvPr/>
        </p:nvSpPr>
        <p:spPr>
          <a:xfrm>
            <a:off x="3846096" y="4516730"/>
            <a:ext cx="6370914"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d. Đọc nghĩa của từ </a:t>
            </a:r>
            <a:r>
              <a:rPr lang="vi-VN" altLang="zh-CN" sz="4000" b="1" i="1" dirty="0">
                <a:solidFill>
                  <a:srgbClr val="C00000"/>
                </a:solidFill>
                <a:latin typeface="Cambria" panose="02040503050406030204" pitchFamily="18" charset="0"/>
                <a:ea typeface="Cambria" panose="02040503050406030204" pitchFamily="18" charset="0"/>
              </a:rPr>
              <a:t>đọc</a:t>
            </a:r>
            <a:r>
              <a:rPr lang="vi-VN" altLang="zh-CN" sz="4000" b="1" dirty="0">
                <a:solidFill>
                  <a:srgbClr val="002060"/>
                </a:solidFill>
                <a:latin typeface="Cambria" panose="02040503050406030204" pitchFamily="18" charset="0"/>
                <a:ea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16" name="矩形 16">
            <a:extLst>
              <a:ext uri="{FF2B5EF4-FFF2-40B4-BE49-F238E27FC236}">
                <a16:creationId xmlns:a16="http://schemas.microsoft.com/office/drawing/2014/main" id="{619E2349-1772-6016-E2AD-F0D325F8C46C}"/>
              </a:ext>
            </a:extLst>
          </p:cNvPr>
          <p:cNvSpPr/>
          <p:nvPr/>
        </p:nvSpPr>
        <p:spPr>
          <a:xfrm>
            <a:off x="3937046" y="5402944"/>
            <a:ext cx="7485830"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e. Đọc ví dụ để hiểu thêm </a:t>
            </a:r>
          </a:p>
          <a:p>
            <a:pPr algn="ctr"/>
            <a:r>
              <a:rPr lang="vi-VN" altLang="zh-CN" sz="4000" b="1" dirty="0">
                <a:solidFill>
                  <a:srgbClr val="002060"/>
                </a:solidFill>
                <a:latin typeface="Cambria" panose="02040503050406030204" pitchFamily="18" charset="0"/>
                <a:ea typeface="Cambria" panose="02040503050406030204" pitchFamily="18" charset="0"/>
              </a:rPr>
              <a:t>ý nghĩa và cách dùng từ </a:t>
            </a:r>
            <a:r>
              <a:rPr lang="vi-VN" altLang="zh-CN" sz="4000" b="1" i="1" dirty="0">
                <a:solidFill>
                  <a:srgbClr val="C00000"/>
                </a:solidFill>
                <a:latin typeface="Cambria" panose="02040503050406030204" pitchFamily="18" charset="0"/>
                <a:ea typeface="Cambria" panose="02040503050406030204" pitchFamily="18" charset="0"/>
              </a:rPr>
              <a:t>đọc</a:t>
            </a:r>
            <a:r>
              <a:rPr lang="vi-VN" altLang="zh-CN" sz="4000" b="1" dirty="0">
                <a:solidFill>
                  <a:srgbClr val="002060"/>
                </a:solidFill>
                <a:latin typeface="Cambria" panose="02040503050406030204" pitchFamily="18" charset="0"/>
                <a:ea typeface="Cambria" panose="02040503050406030204" pitchFamily="18" charset="0"/>
              </a:rPr>
              <a:t>.</a:t>
            </a:r>
            <a:endParaRPr lang="zh-CN" alt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62311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4">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583" y="1665530"/>
            <a:ext cx="6206203" cy="3526940"/>
          </a:xfrm>
          <a:prstGeom prst="rect">
            <a:avLst/>
          </a:prstGeom>
        </p:spPr>
      </p:pic>
      <p:sp>
        <p:nvSpPr>
          <p:cNvPr id="31" name="Rectangle: Rounded Corners 5">
            <a:extLst>
              <a:ext uri="{FF2B5EF4-FFF2-40B4-BE49-F238E27FC236}">
                <a16:creationId xmlns:a16="http://schemas.microsoft.com/office/drawing/2014/main" id="{E0E133A8-3F56-7EA4-E485-FE58281FA9B5}"/>
              </a:ext>
            </a:extLst>
          </p:cNvPr>
          <p:cNvSpPr/>
          <p:nvPr/>
        </p:nvSpPr>
        <p:spPr>
          <a:xfrm>
            <a:off x="169770" y="1913227"/>
            <a:ext cx="5463776" cy="98142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a. Từ đọc là danh từ, động từ hay tính từ?</a:t>
            </a:r>
            <a:endParaRPr lang="en-US" sz="3000" b="1" dirty="0">
              <a:solidFill>
                <a:srgbClr val="002060"/>
              </a:solidFill>
              <a:latin typeface="Cambria" panose="02040503050406030204" pitchFamily="18" charset="0"/>
              <a:ea typeface="Cambria" panose="02040503050406030204" pitchFamily="18" charset="0"/>
            </a:endParaRPr>
          </a:p>
        </p:txBody>
      </p:sp>
      <p:sp>
        <p:nvSpPr>
          <p:cNvPr id="36" name="Rectangle: Rounded Corners 5">
            <a:extLst>
              <a:ext uri="{FF2B5EF4-FFF2-40B4-BE49-F238E27FC236}">
                <a16:creationId xmlns:a16="http://schemas.microsoft.com/office/drawing/2014/main" id="{FB0775C7-6246-8E0F-CFBB-C8A5965E1C08}"/>
              </a:ext>
            </a:extLst>
          </p:cNvPr>
          <p:cNvSpPr/>
          <p:nvPr/>
        </p:nvSpPr>
        <p:spPr>
          <a:xfrm>
            <a:off x="169770" y="3063033"/>
            <a:ext cx="5463776"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b. Nghĩa gốc của từ đọc là gì?</a:t>
            </a:r>
            <a:endParaRPr lang="en-US" sz="3000" b="1" dirty="0">
              <a:solidFill>
                <a:srgbClr val="002060"/>
              </a:solidFill>
              <a:latin typeface="Cambria" panose="02040503050406030204" pitchFamily="18" charset="0"/>
              <a:ea typeface="Cambria" panose="02040503050406030204" pitchFamily="18" charset="0"/>
            </a:endParaRPr>
          </a:p>
        </p:txBody>
      </p:sp>
      <p:sp>
        <p:nvSpPr>
          <p:cNvPr id="37" name="Rectangle: Rounded Corners 5">
            <a:extLst>
              <a:ext uri="{FF2B5EF4-FFF2-40B4-BE49-F238E27FC236}">
                <a16:creationId xmlns:a16="http://schemas.microsoft.com/office/drawing/2014/main" id="{AE4C6256-61F7-3C4A-03F7-CBC7A850055D}"/>
              </a:ext>
            </a:extLst>
          </p:cNvPr>
          <p:cNvSpPr/>
          <p:nvPr/>
        </p:nvSpPr>
        <p:spPr>
          <a:xfrm>
            <a:off x="169770" y="4190395"/>
            <a:ext cx="5828728"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c. Từ đọc có mấy nghĩa chuyển?</a:t>
            </a:r>
            <a:endParaRPr lang="en-US" sz="3000" b="1" dirty="0">
              <a:solidFill>
                <a:srgbClr val="002060"/>
              </a:solidFill>
              <a:latin typeface="Cambria" panose="02040503050406030204" pitchFamily="18" charset="0"/>
              <a:ea typeface="Cambria" panose="02040503050406030204" pitchFamily="18" charset="0"/>
            </a:endParaRPr>
          </a:p>
        </p:txBody>
      </p:sp>
      <p:sp>
        <p:nvSpPr>
          <p:cNvPr id="38" name="Rectangle: Rounded Corners 5">
            <a:extLst>
              <a:ext uri="{FF2B5EF4-FFF2-40B4-BE49-F238E27FC236}">
                <a16:creationId xmlns:a16="http://schemas.microsoft.com/office/drawing/2014/main" id="{3515F4B7-4E22-0330-41D6-5498DB8F694E}"/>
              </a:ext>
            </a:extLst>
          </p:cNvPr>
          <p:cNvSpPr/>
          <p:nvPr/>
        </p:nvSpPr>
        <p:spPr>
          <a:xfrm>
            <a:off x="169770" y="5261033"/>
            <a:ext cx="6206202" cy="912532"/>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d. Nghĩa gốc và nghĩa chuyển của từ được sắp xếp như thế nào?</a:t>
            </a:r>
            <a:endParaRPr lang="en-US" sz="3000" b="1" dirty="0">
              <a:solidFill>
                <a:srgbClr val="002060"/>
              </a:solidFill>
              <a:latin typeface="Cambria" panose="02040503050406030204" pitchFamily="18" charset="0"/>
              <a:ea typeface="Cambria" panose="02040503050406030204" pitchFamily="18" charset="0"/>
            </a:endParaRPr>
          </a:p>
        </p:txBody>
      </p:sp>
      <p:pic>
        <p:nvPicPr>
          <p:cNvPr id="40" name="Picture 39" descr="A group of kids sitting at a table&#10;&#10;Description automatically generated">
            <a:extLst>
              <a:ext uri="{FF2B5EF4-FFF2-40B4-BE49-F238E27FC236}">
                <a16:creationId xmlns:a16="http://schemas.microsoft.com/office/drawing/2014/main" id="{BD4ED257-7F80-82AA-B6DB-FD3D214AEC5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85187" y="5196759"/>
            <a:ext cx="2557790" cy="1745445"/>
          </a:xfrm>
          <a:prstGeom prst="rect">
            <a:avLst/>
          </a:prstGeom>
        </p:spPr>
      </p:pic>
    </p:spTree>
    <p:extLst>
      <p:ext uri="{BB962C8B-B14F-4D97-AF65-F5344CB8AC3E}">
        <p14:creationId xmlns:p14="http://schemas.microsoft.com/office/powerpoint/2010/main" val="16308964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7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7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in)">
                                      <p:cBhvr>
                                        <p:cTn id="2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5">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50" y="1845448"/>
            <a:ext cx="6206203" cy="3526940"/>
          </a:xfrm>
          <a:prstGeom prst="rect">
            <a:avLst/>
          </a:prstGeom>
        </p:spPr>
      </p:pic>
      <p:sp>
        <p:nvSpPr>
          <p:cNvPr id="31" name="Rectangle: Rounded Corners 5">
            <a:extLst>
              <a:ext uri="{FF2B5EF4-FFF2-40B4-BE49-F238E27FC236}">
                <a16:creationId xmlns:a16="http://schemas.microsoft.com/office/drawing/2014/main" id="{E0E133A8-3F56-7EA4-E485-FE58281FA9B5}"/>
              </a:ext>
            </a:extLst>
          </p:cNvPr>
          <p:cNvSpPr/>
          <p:nvPr/>
        </p:nvSpPr>
        <p:spPr>
          <a:xfrm>
            <a:off x="169770" y="1913227"/>
            <a:ext cx="5463776" cy="98142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Từ đọc là danh từ, động từ hay tính từ?</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6" name="Rectangle: Rounded Corners 5">
            <a:extLst>
              <a:ext uri="{FF2B5EF4-FFF2-40B4-BE49-F238E27FC236}">
                <a16:creationId xmlns:a16="http://schemas.microsoft.com/office/drawing/2014/main" id="{FB0775C7-6246-8E0F-CFBB-C8A5965E1C08}"/>
              </a:ext>
            </a:extLst>
          </p:cNvPr>
          <p:cNvSpPr/>
          <p:nvPr/>
        </p:nvSpPr>
        <p:spPr>
          <a:xfrm>
            <a:off x="404172" y="4094748"/>
            <a:ext cx="5463776"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Nghĩa gốc của từ đọc là gì?</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8D5C35DC-DABD-659D-C347-870496BA5CED}"/>
              </a:ext>
            </a:extLst>
          </p:cNvPr>
          <p:cNvGrpSpPr/>
          <p:nvPr/>
        </p:nvGrpSpPr>
        <p:grpSpPr>
          <a:xfrm>
            <a:off x="1543664" y="3067970"/>
            <a:ext cx="3920604" cy="698063"/>
            <a:chOff x="-2605034" y="2715752"/>
            <a:chExt cx="9060834" cy="1523171"/>
          </a:xfrm>
          <a:solidFill>
            <a:srgbClr val="FFCC66"/>
          </a:solidFill>
        </p:grpSpPr>
        <p:sp>
          <p:nvSpPr>
            <p:cNvPr id="5" name="Cloud 13">
              <a:extLst>
                <a:ext uri="{FF2B5EF4-FFF2-40B4-BE49-F238E27FC236}">
                  <a16:creationId xmlns:a16="http://schemas.microsoft.com/office/drawing/2014/main" id="{2B08E7C3-A840-10AB-B127-8EC13394925F}"/>
                </a:ext>
              </a:extLst>
            </p:cNvPr>
            <p:cNvSpPr/>
            <p:nvPr/>
          </p:nvSpPr>
          <p:spPr>
            <a:xfrm>
              <a:off x="-2605034" y="2715752"/>
              <a:ext cx="9060834" cy="1523171"/>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8" name="TextBox 7">
              <a:extLst>
                <a:ext uri="{FF2B5EF4-FFF2-40B4-BE49-F238E27FC236}">
                  <a16:creationId xmlns:a16="http://schemas.microsoft.com/office/drawing/2014/main" id="{20971CB2-ED38-C6F1-D3E0-366D69E5439F}"/>
                </a:ext>
              </a:extLst>
            </p:cNvPr>
            <p:cNvSpPr txBox="1"/>
            <p:nvPr/>
          </p:nvSpPr>
          <p:spPr>
            <a:xfrm>
              <a:off x="-2605034" y="2715752"/>
              <a:ext cx="9060834" cy="1523171"/>
            </a:xfrm>
            <a:prstGeom prst="roundRect">
              <a:avLst/>
            </a:prstGeom>
            <a:grpFill/>
          </p:spPr>
          <p:txBody>
            <a:bodyPr wrap="none" rtlCol="0">
              <a:spAutoFit/>
            </a:bodyPr>
            <a:lstStyle/>
            <a:p>
              <a:r>
                <a:rPr lang="vi-VN" sz="3500" b="1" dirty="0">
                  <a:latin typeface="Cambria" panose="02040503050406030204" pitchFamily="18" charset="0"/>
                  <a:ea typeface="Cambria" panose="02040503050406030204" pitchFamily="18" charset="0"/>
                </a:rPr>
                <a:t>Từ đọc là động từ</a:t>
              </a:r>
              <a:r>
                <a:rPr lang="vi-VN" sz="3500" dirty="0">
                  <a:latin typeface="Cambria" panose="02040503050406030204" pitchFamily="18" charset="0"/>
                  <a:ea typeface="Cambria" panose="02040503050406030204" pitchFamily="18" charset="0"/>
                </a:rPr>
                <a:t>.</a:t>
              </a:r>
              <a:endParaRPr lang="en-US" sz="35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70DF6FC-3AD5-6596-3514-933D03DC7308}"/>
              </a:ext>
            </a:extLst>
          </p:cNvPr>
          <p:cNvGrpSpPr/>
          <p:nvPr/>
        </p:nvGrpSpPr>
        <p:grpSpPr>
          <a:xfrm>
            <a:off x="649409" y="5452208"/>
            <a:ext cx="10905881" cy="1328023"/>
            <a:chOff x="-4667320" y="2715752"/>
            <a:chExt cx="25204376" cy="2897741"/>
          </a:xfrm>
          <a:solidFill>
            <a:srgbClr val="FFCC66"/>
          </a:solidFill>
        </p:grpSpPr>
        <p:sp>
          <p:nvSpPr>
            <p:cNvPr id="10" name="Cloud 13">
              <a:extLst>
                <a:ext uri="{FF2B5EF4-FFF2-40B4-BE49-F238E27FC236}">
                  <a16:creationId xmlns:a16="http://schemas.microsoft.com/office/drawing/2014/main" id="{15EEBD1C-9B9E-9177-D782-E59CEF60DD2D}"/>
                </a:ext>
              </a:extLst>
            </p:cNvPr>
            <p:cNvSpPr/>
            <p:nvPr/>
          </p:nvSpPr>
          <p:spPr>
            <a:xfrm>
              <a:off x="-2605034" y="2715752"/>
              <a:ext cx="9060834" cy="1523171"/>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2" name="TextBox 11">
              <a:extLst>
                <a:ext uri="{FF2B5EF4-FFF2-40B4-BE49-F238E27FC236}">
                  <a16:creationId xmlns:a16="http://schemas.microsoft.com/office/drawing/2014/main" id="{1B116D3D-E2D5-24F4-8E0B-457BC9A8ACAD}"/>
                </a:ext>
              </a:extLst>
            </p:cNvPr>
            <p:cNvSpPr txBox="1"/>
            <p:nvPr/>
          </p:nvSpPr>
          <p:spPr>
            <a:xfrm>
              <a:off x="-4667320" y="2715752"/>
              <a:ext cx="25204376" cy="2897741"/>
            </a:xfrm>
            <a:prstGeom prst="roundRect">
              <a:avLst/>
            </a:prstGeom>
            <a:grpFill/>
          </p:spPr>
          <p:txBody>
            <a:bodyPr wrap="none" rtlCol="0">
              <a:spAutoFit/>
            </a:bodyPr>
            <a:lstStyle/>
            <a:p>
              <a:pPr algn="ctr"/>
              <a:r>
                <a:rPr lang="vi-VN" sz="3600" b="1" dirty="0">
                  <a:latin typeface="Cambria" panose="02040503050406030204" pitchFamily="18" charset="0"/>
                  <a:ea typeface="Cambria" panose="02040503050406030204" pitchFamily="18" charset="0"/>
                </a:rPr>
                <a:t>Nghĩa gốc của từ đọc là: Phát thành lời những điều</a:t>
              </a:r>
            </a:p>
            <a:p>
              <a:pPr algn="ctr"/>
              <a:r>
                <a:rPr lang="vi-VN" sz="3600" b="1" dirty="0">
                  <a:latin typeface="Cambria" panose="02040503050406030204" pitchFamily="18" charset="0"/>
                  <a:ea typeface="Cambria" panose="02040503050406030204" pitchFamily="18" charset="0"/>
                </a:rPr>
                <a:t> đã được viết ra theo đúng trình tự.</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20312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5">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50" y="1845448"/>
            <a:ext cx="6206203" cy="3526940"/>
          </a:xfrm>
          <a:prstGeom prst="rect">
            <a:avLst/>
          </a:prstGeom>
        </p:spPr>
      </p:pic>
      <p:sp>
        <p:nvSpPr>
          <p:cNvPr id="37" name="Rectangle: Rounded Corners 5">
            <a:extLst>
              <a:ext uri="{FF2B5EF4-FFF2-40B4-BE49-F238E27FC236}">
                <a16:creationId xmlns:a16="http://schemas.microsoft.com/office/drawing/2014/main" id="{AE4C6256-61F7-3C4A-03F7-CBC7A850055D}"/>
              </a:ext>
            </a:extLst>
          </p:cNvPr>
          <p:cNvSpPr/>
          <p:nvPr/>
        </p:nvSpPr>
        <p:spPr>
          <a:xfrm>
            <a:off x="267273" y="2355270"/>
            <a:ext cx="5828728"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Từ đọc có mấy nghĩa chuyển?</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8" name="Rectangle: Rounded Corners 5">
            <a:extLst>
              <a:ext uri="{FF2B5EF4-FFF2-40B4-BE49-F238E27FC236}">
                <a16:creationId xmlns:a16="http://schemas.microsoft.com/office/drawing/2014/main" id="{3515F4B7-4E22-0330-41D6-5498DB8F694E}"/>
              </a:ext>
            </a:extLst>
          </p:cNvPr>
          <p:cNvSpPr/>
          <p:nvPr/>
        </p:nvSpPr>
        <p:spPr>
          <a:xfrm>
            <a:off x="0" y="4362789"/>
            <a:ext cx="6206202" cy="912532"/>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Nghĩa gốc và nghĩa chuyển của từ được sắp xếp như thế nào?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EEE2BC0D-4C14-A30D-E7D1-A326217E3A93}"/>
              </a:ext>
            </a:extLst>
          </p:cNvPr>
          <p:cNvGrpSpPr/>
          <p:nvPr/>
        </p:nvGrpSpPr>
        <p:grpSpPr>
          <a:xfrm>
            <a:off x="147503" y="5462898"/>
            <a:ext cx="10560780" cy="1408531"/>
            <a:chOff x="-4553693" y="1791819"/>
            <a:chExt cx="22203446" cy="3073409"/>
          </a:xfrm>
          <a:solidFill>
            <a:srgbClr val="FFCC66"/>
          </a:solidFill>
        </p:grpSpPr>
        <p:sp>
          <p:nvSpPr>
            <p:cNvPr id="3" name="Cloud 13">
              <a:extLst>
                <a:ext uri="{FF2B5EF4-FFF2-40B4-BE49-F238E27FC236}">
                  <a16:creationId xmlns:a16="http://schemas.microsoft.com/office/drawing/2014/main" id="{A1A72403-4C35-1D01-36B4-868A3DEA54AC}"/>
                </a:ext>
              </a:extLst>
            </p:cNvPr>
            <p:cNvSpPr/>
            <p:nvPr/>
          </p:nvSpPr>
          <p:spPr>
            <a:xfrm>
              <a:off x="-4301883" y="1791819"/>
              <a:ext cx="21699829" cy="2968309"/>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5" name="TextBox 4">
              <a:extLst>
                <a:ext uri="{FF2B5EF4-FFF2-40B4-BE49-F238E27FC236}">
                  <a16:creationId xmlns:a16="http://schemas.microsoft.com/office/drawing/2014/main" id="{6BDA65F8-234F-5DFD-A8C3-8B74688A22B5}"/>
                </a:ext>
              </a:extLst>
            </p:cNvPr>
            <p:cNvSpPr txBox="1"/>
            <p:nvPr/>
          </p:nvSpPr>
          <p:spPr>
            <a:xfrm>
              <a:off x="-4553693" y="1967487"/>
              <a:ext cx="22203446" cy="2897741"/>
            </a:xfrm>
            <a:prstGeom prst="roundRect">
              <a:avLst/>
            </a:prstGeom>
            <a:noFill/>
            <a:ln>
              <a:noFill/>
            </a:ln>
          </p:spPr>
          <p:txBody>
            <a:bodyPr wrap="square" rtlCol="0">
              <a:spAutoFit/>
            </a:bodyPr>
            <a:lstStyle/>
            <a:p>
              <a:pPr algn="ctr"/>
              <a:r>
                <a:rPr lang="vi-VN" sz="2400" b="1" dirty="0">
                  <a:latin typeface="Cambria" panose="02040503050406030204" pitchFamily="18" charset="0"/>
                  <a:ea typeface="Cambria" panose="02040503050406030204" pitchFamily="18" charset="0"/>
                </a:rPr>
                <a:t>Những gốc và nghĩa chuyển của từ được sắp xếp như sau: Nghĩa gốc được xếp đầu tiên, sau đó là các nghĩa chuyển.  Với nghĩa chuyển, nghĩa nào có nghĩa sát với nghĩa gốc nhất thì xếp trước.</a:t>
              </a:r>
              <a:endParaRPr lang="en-US" sz="2400" b="1" dirty="0">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FC2DCE28-6E5E-BB9C-B1B7-506E30B80058}"/>
              </a:ext>
            </a:extLst>
          </p:cNvPr>
          <p:cNvGrpSpPr/>
          <p:nvPr/>
        </p:nvGrpSpPr>
        <p:grpSpPr>
          <a:xfrm>
            <a:off x="742760" y="3375621"/>
            <a:ext cx="6058542" cy="798647"/>
            <a:chOff x="-3605221" y="2393587"/>
            <a:chExt cx="12737744" cy="1742645"/>
          </a:xfrm>
          <a:solidFill>
            <a:srgbClr val="FFCC66"/>
          </a:solidFill>
        </p:grpSpPr>
        <p:sp>
          <p:nvSpPr>
            <p:cNvPr id="9" name="Cloud 13">
              <a:extLst>
                <a:ext uri="{FF2B5EF4-FFF2-40B4-BE49-F238E27FC236}">
                  <a16:creationId xmlns:a16="http://schemas.microsoft.com/office/drawing/2014/main" id="{8593921E-45DC-BA9D-9D2A-BFD89002422F}"/>
                </a:ext>
              </a:extLst>
            </p:cNvPr>
            <p:cNvSpPr/>
            <p:nvPr/>
          </p:nvSpPr>
          <p:spPr>
            <a:xfrm>
              <a:off x="-3605221" y="2393587"/>
              <a:ext cx="11490875" cy="1742645"/>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0" name="TextBox 9">
              <a:extLst>
                <a:ext uri="{FF2B5EF4-FFF2-40B4-BE49-F238E27FC236}">
                  <a16:creationId xmlns:a16="http://schemas.microsoft.com/office/drawing/2014/main" id="{CF336C34-27C4-8650-C83C-E64F72DF0165}"/>
                </a:ext>
              </a:extLst>
            </p:cNvPr>
            <p:cNvSpPr txBox="1"/>
            <p:nvPr/>
          </p:nvSpPr>
          <p:spPr>
            <a:xfrm>
              <a:off x="-3605220" y="2514721"/>
              <a:ext cx="12737743" cy="1523171"/>
            </a:xfrm>
            <a:prstGeom prst="roundRect">
              <a:avLst/>
            </a:prstGeom>
            <a:noFill/>
            <a:ln>
              <a:noFill/>
            </a:ln>
          </p:spPr>
          <p:txBody>
            <a:bodyPr wrap="none" rtlCol="0">
              <a:spAutoFit/>
            </a:bodyPr>
            <a:lstStyle/>
            <a:p>
              <a:r>
                <a:rPr lang="en-US" sz="3500" b="1" dirty="0" err="1">
                  <a:latin typeface="Cambria" panose="02040503050406030204" pitchFamily="18" charset="0"/>
                  <a:ea typeface="Cambria" panose="02040503050406030204" pitchFamily="18" charset="0"/>
                </a:rPr>
                <a:t>Từ</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đọc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có</a:t>
              </a:r>
              <a:r>
                <a:rPr lang="en-US" sz="3500" b="1" dirty="0">
                  <a:latin typeface="Cambria" panose="02040503050406030204" pitchFamily="18" charset="0"/>
                  <a:ea typeface="Cambria" panose="02040503050406030204" pitchFamily="18" charset="0"/>
                </a:rPr>
                <a:t> 3 </a:t>
              </a:r>
              <a:r>
                <a:rPr lang="en-US" sz="3500" b="1" dirty="0" err="1">
                  <a:latin typeface="Cambria" panose="02040503050406030204" pitchFamily="18" charset="0"/>
                  <a:ea typeface="Cambria" panose="02040503050406030204" pitchFamily="18" charset="0"/>
                </a:rPr>
                <a:t>nghĩa</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chuyển</a:t>
              </a:r>
              <a:r>
                <a:rPr lang="en-US" sz="35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54533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A25741-0EF8-44DF-8409-85997A3F1F31}"/>
              </a:ext>
            </a:extLst>
          </p:cNvPr>
          <p:cNvSpPr/>
          <p:nvPr/>
        </p:nvSpPr>
        <p:spPr>
          <a:xfrm>
            <a:off x="3202655" y="937344"/>
            <a:ext cx="8859137" cy="584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id="{A6EE8306-7DFC-451C-A47D-F8F446E396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3615" y="962513"/>
            <a:ext cx="1647517" cy="1647517"/>
          </a:xfrm>
          <a:prstGeom prst="rect">
            <a:avLst/>
          </a:prstGeom>
        </p:spPr>
      </p:pic>
      <p:pic>
        <p:nvPicPr>
          <p:cNvPr id="15" name="图片 14">
            <a:extLst>
              <a:ext uri="{FF2B5EF4-FFF2-40B4-BE49-F238E27FC236}">
                <a16:creationId xmlns:a16="http://schemas.microsoft.com/office/drawing/2014/main" id="{D4F06688-1695-48DB-9679-7A23AEA133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23102" y="2866260"/>
            <a:ext cx="1647517" cy="1647517"/>
          </a:xfrm>
          <a:prstGeom prst="rect">
            <a:avLst/>
          </a:prstGeom>
        </p:spPr>
      </p:pic>
      <p:pic>
        <p:nvPicPr>
          <p:cNvPr id="16" name="图片 15">
            <a:extLst>
              <a:ext uri="{FF2B5EF4-FFF2-40B4-BE49-F238E27FC236}">
                <a16:creationId xmlns:a16="http://schemas.microsoft.com/office/drawing/2014/main" id="{CF5A5348-DB3A-456A-A007-9F8EEFF8A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76993" y="4891167"/>
            <a:ext cx="1647517" cy="1647517"/>
          </a:xfrm>
          <a:prstGeom prst="rect">
            <a:avLst/>
          </a:prstGeom>
        </p:spPr>
      </p:pic>
      <p:sp>
        <p:nvSpPr>
          <p:cNvPr id="2" name="Rounded Rectangle 2">
            <a:extLst>
              <a:ext uri="{FF2B5EF4-FFF2-40B4-BE49-F238E27FC236}">
                <a16:creationId xmlns:a16="http://schemas.microsoft.com/office/drawing/2014/main" id="{F8E923B5-1118-3B3A-DFF9-6C88F9F83373}"/>
              </a:ext>
            </a:extLst>
          </p:cNvPr>
          <p:cNvSpPr/>
          <p:nvPr/>
        </p:nvSpPr>
        <p:spPr>
          <a:xfrm>
            <a:off x="1840590" y="151744"/>
            <a:ext cx="8710982" cy="80919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4" name="TextBox 3">
            <a:extLst>
              <a:ext uri="{FF2B5EF4-FFF2-40B4-BE49-F238E27FC236}">
                <a16:creationId xmlns:a16="http://schemas.microsoft.com/office/drawing/2014/main" id="{BF61908D-260E-579A-6172-004732D100B9}"/>
              </a:ext>
            </a:extLst>
          </p:cNvPr>
          <p:cNvSpPr txBox="1"/>
          <p:nvPr/>
        </p:nvSpPr>
        <p:spPr>
          <a:xfrm>
            <a:off x="2320082" y="205990"/>
            <a:ext cx="871098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Tra cứu nghĩa của các từ dưới đây:</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5" name="图片 7">
            <a:extLst>
              <a:ext uri="{FF2B5EF4-FFF2-40B4-BE49-F238E27FC236}">
                <a16:creationId xmlns:a16="http://schemas.microsoft.com/office/drawing/2014/main" id="{C4AFAFF3-B61D-4A80-976E-EB8C573FAD9F}"/>
              </a:ext>
            </a:extLst>
          </p:cNvPr>
          <p:cNvPicPr>
            <a:picLocks noChangeAspect="1"/>
          </p:cNvPicPr>
          <p:nvPr/>
        </p:nvPicPr>
        <p:blipFill rotWithShape="1">
          <a:blip r:embed="rId5">
            <a:extLst>
              <a:ext uri="{28A0092B-C50C-407E-A947-70E740481C1C}">
                <a14:useLocalDpi xmlns:a14="http://schemas.microsoft.com/office/drawing/2010/main" val="0"/>
              </a:ext>
            </a:extLst>
          </a:blip>
          <a:srcRect l="30482" t="36458" r="52851" b="36458"/>
          <a:stretch/>
        </p:blipFill>
        <p:spPr>
          <a:xfrm rot="1305994">
            <a:off x="1691723" y="-151370"/>
            <a:ext cx="1016006" cy="1651000"/>
          </a:xfrm>
          <a:prstGeom prst="rect">
            <a:avLst/>
          </a:prstGeom>
        </p:spPr>
      </p:pic>
      <p:grpSp>
        <p:nvGrpSpPr>
          <p:cNvPr id="6" name="Group 5">
            <a:extLst>
              <a:ext uri="{FF2B5EF4-FFF2-40B4-BE49-F238E27FC236}">
                <a16:creationId xmlns:a16="http://schemas.microsoft.com/office/drawing/2014/main" id="{15DA36E3-6B04-9DA4-887C-08CDEA91544F}"/>
              </a:ext>
            </a:extLst>
          </p:cNvPr>
          <p:cNvGrpSpPr/>
          <p:nvPr/>
        </p:nvGrpSpPr>
        <p:grpSpPr>
          <a:xfrm>
            <a:off x="282608" y="1501686"/>
            <a:ext cx="2478191" cy="809192"/>
            <a:chOff x="533400" y="2432597"/>
            <a:chExt cx="6781800" cy="3035345"/>
          </a:xfrm>
          <a:solidFill>
            <a:schemeClr val="accent6"/>
          </a:solidFill>
        </p:grpSpPr>
        <p:sp>
          <p:nvSpPr>
            <p:cNvPr id="10" name="Cloud 13">
              <a:extLst>
                <a:ext uri="{FF2B5EF4-FFF2-40B4-BE49-F238E27FC236}">
                  <a16:creationId xmlns:a16="http://schemas.microsoft.com/office/drawing/2014/main" id="{32A8B070-7C87-D0F8-429B-A9DC00D6731D}"/>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F4D4E96-D617-5F71-1442-D661B743C9BE}"/>
                </a:ext>
              </a:extLst>
            </p:cNvPr>
            <p:cNvSpPr txBox="1"/>
            <p:nvPr/>
          </p:nvSpPr>
          <p:spPr>
            <a:xfrm>
              <a:off x="1561044" y="2432597"/>
              <a:ext cx="4726524" cy="2362491"/>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Học tập </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01ECBE64-8A1B-31E1-22E2-79933F16C5FF}"/>
              </a:ext>
            </a:extLst>
          </p:cNvPr>
          <p:cNvGrpSpPr/>
          <p:nvPr/>
        </p:nvGrpSpPr>
        <p:grpSpPr>
          <a:xfrm>
            <a:off x="130208" y="3279799"/>
            <a:ext cx="2847419" cy="920981"/>
            <a:chOff x="533400" y="2530254"/>
            <a:chExt cx="6781800" cy="2937688"/>
          </a:xfrm>
          <a:solidFill>
            <a:schemeClr val="accent6"/>
          </a:solidFill>
        </p:grpSpPr>
        <p:sp>
          <p:nvSpPr>
            <p:cNvPr id="19" name="Cloud 13">
              <a:extLst>
                <a:ext uri="{FF2B5EF4-FFF2-40B4-BE49-F238E27FC236}">
                  <a16:creationId xmlns:a16="http://schemas.microsoft.com/office/drawing/2014/main" id="{534C8D9D-32B4-311A-F9DA-4E85FC3504F1}"/>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6FF0CD36-4D69-4CF0-2E57-BB69E775C551}"/>
                </a:ext>
              </a:extLst>
            </p:cNvPr>
            <p:cNvSpPr txBox="1"/>
            <p:nvPr/>
          </p:nvSpPr>
          <p:spPr>
            <a:xfrm>
              <a:off x="1412818" y="2620929"/>
              <a:ext cx="5022962" cy="2083843"/>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Tập trung</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41FFF693-CA42-8C57-24B8-2960B96C706E}"/>
              </a:ext>
            </a:extLst>
          </p:cNvPr>
          <p:cNvGrpSpPr/>
          <p:nvPr/>
        </p:nvGrpSpPr>
        <p:grpSpPr>
          <a:xfrm>
            <a:off x="166509" y="5365341"/>
            <a:ext cx="2441883" cy="781459"/>
            <a:chOff x="533400" y="2530254"/>
            <a:chExt cx="5869844" cy="2300480"/>
          </a:xfrm>
          <a:solidFill>
            <a:schemeClr val="accent6"/>
          </a:solidFill>
        </p:grpSpPr>
        <p:sp>
          <p:nvSpPr>
            <p:cNvPr id="25" name="Cloud 13">
              <a:extLst>
                <a:ext uri="{FF2B5EF4-FFF2-40B4-BE49-F238E27FC236}">
                  <a16:creationId xmlns:a16="http://schemas.microsoft.com/office/drawing/2014/main" id="{3F94227D-5E2D-8C85-E049-7130B423AC91}"/>
                </a:ext>
              </a:extLst>
            </p:cNvPr>
            <p:cNvSpPr/>
            <p:nvPr/>
          </p:nvSpPr>
          <p:spPr>
            <a:xfrm>
              <a:off x="533400" y="2530254"/>
              <a:ext cx="5869844" cy="2300480"/>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6" name="TextBox 25">
              <a:extLst>
                <a:ext uri="{FF2B5EF4-FFF2-40B4-BE49-F238E27FC236}">
                  <a16:creationId xmlns:a16="http://schemas.microsoft.com/office/drawing/2014/main" id="{04DE8834-D796-388F-8749-23AF4B1AC5E5}"/>
                </a:ext>
              </a:extLst>
            </p:cNvPr>
            <p:cNvSpPr txBox="1"/>
            <p:nvPr/>
          </p:nvSpPr>
          <p:spPr>
            <a:xfrm>
              <a:off x="1244132" y="2530254"/>
              <a:ext cx="4487997" cy="1893363"/>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Trôi chảy</a:t>
              </a:r>
              <a:endParaRPr lang="en-US" sz="4000" b="1" dirty="0">
                <a:solidFill>
                  <a:schemeClr val="bg1"/>
                </a:solidFill>
                <a:latin typeface="Cambria" panose="02040503050406030204" pitchFamily="18" charset="0"/>
                <a:ea typeface="Cambria" panose="02040503050406030204" pitchFamily="18" charset="0"/>
              </a:endParaRPr>
            </a:p>
          </p:txBody>
        </p:sp>
      </p:grpSp>
      <p:sp>
        <p:nvSpPr>
          <p:cNvPr id="27" name="TextBox 26">
            <a:extLst>
              <a:ext uri="{FF2B5EF4-FFF2-40B4-BE49-F238E27FC236}">
                <a16:creationId xmlns:a16="http://schemas.microsoft.com/office/drawing/2014/main" id="{66B09387-47B1-18A5-1098-0CB171003954}"/>
              </a:ext>
            </a:extLst>
          </p:cNvPr>
          <p:cNvSpPr txBox="1"/>
          <p:nvPr/>
        </p:nvSpPr>
        <p:spPr>
          <a:xfrm>
            <a:off x="3551217" y="1086949"/>
            <a:ext cx="8489909" cy="1477328"/>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Học tập</a:t>
            </a:r>
            <a:r>
              <a:rPr lang="vi-VN" sz="3000" b="1" dirty="0">
                <a:solidFill>
                  <a:schemeClr val="bg1"/>
                </a:solidFill>
                <a:latin typeface="Cambria" panose="02040503050406030204" pitchFamily="18" charset="0"/>
                <a:ea typeface="Cambria" panose="02040503050406030204" pitchFamily="18" charset="0"/>
              </a:rPr>
              <a:t>: động từ. 1. Học và luyện tập để hiểu biết, để có kĩ năng. Học tập văn hoá. 2. Làm theo gương tốt. Học tập tinh thần của các liệt sĩ.</a:t>
            </a:r>
            <a:endParaRPr lang="en-SG" sz="3000" b="1" dirty="0">
              <a:solidFill>
                <a:schemeClr val="bg1"/>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ACB92DB6-088E-934C-BB45-F047C2510053}"/>
              </a:ext>
            </a:extLst>
          </p:cNvPr>
          <p:cNvSpPr txBox="1"/>
          <p:nvPr/>
        </p:nvSpPr>
        <p:spPr>
          <a:xfrm>
            <a:off x="3657180" y="2770793"/>
            <a:ext cx="8374468" cy="1938992"/>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Tập trung: </a:t>
            </a:r>
            <a:r>
              <a:rPr lang="vi-VN" sz="3000" b="1" dirty="0">
                <a:solidFill>
                  <a:schemeClr val="bg1"/>
                </a:solidFill>
                <a:latin typeface="Cambria" panose="02040503050406030204" pitchFamily="18" charset="0"/>
                <a:ea typeface="Cambria" panose="02040503050406030204" pitchFamily="18" charset="0"/>
              </a:rPr>
              <a:t>động từ. 1. Dồn vào một chỗ, một điểm. Nơi tập trung đông người. 2. Dồn sức hoạt động, hướng các hoạt động vào một việc gì. Tập trung sản xuất lương thực.</a:t>
            </a:r>
            <a:endParaRPr lang="en-SG" sz="3000" b="1" dirty="0">
              <a:solidFill>
                <a:schemeClr val="bg1"/>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A46B8956-AA60-FE06-E9DE-BCB4942D1A34}"/>
              </a:ext>
            </a:extLst>
          </p:cNvPr>
          <p:cNvSpPr txBox="1"/>
          <p:nvPr/>
        </p:nvSpPr>
        <p:spPr>
          <a:xfrm>
            <a:off x="3651023" y="4764031"/>
            <a:ext cx="8374468" cy="1938992"/>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Trôi chảy: </a:t>
            </a:r>
            <a:r>
              <a:rPr lang="vi-VN" sz="3000" b="1" dirty="0">
                <a:solidFill>
                  <a:schemeClr val="bg1"/>
                </a:solidFill>
                <a:latin typeface="Cambria" panose="02040503050406030204" pitchFamily="18" charset="0"/>
                <a:ea typeface="Cambria" panose="02040503050406030204" pitchFamily="18" charset="0"/>
              </a:rPr>
              <a:t>tính từ. 1. Được tiến hành thuận lợi, không bị vấp váp, trở ngại gì. Mọi việc đều trôi chảy, êm đẹp. 2. Được tiến hành một cách dễ dàng, không có vấp váp. Trả lời trôi chạy.</a:t>
            </a:r>
            <a:endParaRPr lang="en-SG" sz="3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5281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5" name="图片 4">
            <a:extLst>
              <a:ext uri="{FF2B5EF4-FFF2-40B4-BE49-F238E27FC236}">
                <a16:creationId xmlns:a16="http://schemas.microsoft.com/office/drawing/2014/main" id="{99DE03B0-8930-481A-B79F-D834DC513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314" y="5631743"/>
            <a:ext cx="1536700" cy="1017682"/>
          </a:xfrm>
          <a:prstGeom prst="rect">
            <a:avLst/>
          </a:prstGeom>
        </p:spPr>
      </p:pic>
      <p:sp>
        <p:nvSpPr>
          <p:cNvPr id="6" name="Rectangle 5">
            <a:extLst>
              <a:ext uri="{FF2B5EF4-FFF2-40B4-BE49-F238E27FC236}">
                <a16:creationId xmlns:a16="http://schemas.microsoft.com/office/drawing/2014/main" id="{43771F30-E1FD-AD76-F9B4-7851ABFF940E}"/>
              </a:ext>
            </a:extLst>
          </p:cNvPr>
          <p:cNvSpPr/>
          <p:nvPr/>
        </p:nvSpPr>
        <p:spPr>
          <a:xfrm>
            <a:off x="2137179" y="208575"/>
            <a:ext cx="7707135" cy="1323439"/>
          </a:xfrm>
          <a:prstGeom prst="rect">
            <a:avLst/>
          </a:prstGeom>
          <a:solidFill>
            <a:schemeClr val="bg1"/>
          </a:solidFill>
          <a:ln w="38100">
            <a:solidFill>
              <a:schemeClr val="tx1"/>
            </a:solidFill>
            <a:prstDash val="dash"/>
          </a:ln>
        </p:spPr>
        <p:txBody>
          <a:bodyPr wrap="square">
            <a:spAutoFit/>
          </a:bodyPr>
          <a:lstStyle/>
          <a:p>
            <a:pPr algn="ctr"/>
            <a:r>
              <a:rPr lang="vi-VN" sz="4000" b="1" dirty="0">
                <a:solidFill>
                  <a:srgbClr val="FF6600"/>
                </a:solidFill>
                <a:latin typeface="Cambria" panose="02040503050406030204" pitchFamily="18" charset="0"/>
                <a:ea typeface="Cambria" panose="02040503050406030204" pitchFamily="18" charset="0"/>
                <a:cs typeface="Tahoma" panose="020B0604030504040204" pitchFamily="34" charset="0"/>
              </a:rPr>
              <a:t>Đặt câu với 1 nghĩa chuyển</a:t>
            </a:r>
          </a:p>
          <a:p>
            <a:pPr algn="ctr"/>
            <a:r>
              <a:rPr lang="vi-VN" sz="4000" b="1" dirty="0">
                <a:solidFill>
                  <a:srgbClr val="FF6600"/>
                </a:solidFill>
                <a:latin typeface="Cambria" panose="02040503050406030204" pitchFamily="18" charset="0"/>
                <a:ea typeface="Cambria" panose="02040503050406030204" pitchFamily="18" charset="0"/>
                <a:cs typeface="Tahoma" panose="020B0604030504040204" pitchFamily="34" charset="0"/>
              </a:rPr>
              <a:t> của mỗi từ ở bài tập 3.</a:t>
            </a:r>
          </a:p>
        </p:txBody>
      </p:sp>
      <p:pic>
        <p:nvPicPr>
          <p:cNvPr id="11" name="图片 8">
            <a:extLst>
              <a:ext uri="{FF2B5EF4-FFF2-40B4-BE49-F238E27FC236}">
                <a16:creationId xmlns:a16="http://schemas.microsoft.com/office/drawing/2014/main" id="{0BBEDDCD-C70F-4269-8CEA-5CC94BF1B21C}"/>
              </a:ext>
            </a:extLst>
          </p:cNvPr>
          <p:cNvPicPr>
            <a:picLocks noChangeAspect="1"/>
          </p:cNvPicPr>
          <p:nvPr/>
        </p:nvPicPr>
        <p:blipFill rotWithShape="1">
          <a:blip r:embed="rId4">
            <a:extLst>
              <a:ext uri="{28A0092B-C50C-407E-A947-70E740481C1C}">
                <a14:useLocalDpi xmlns:a14="http://schemas.microsoft.com/office/drawing/2010/main" val="0"/>
              </a:ext>
            </a:extLst>
          </a:blip>
          <a:srcRect l="47064" t="36668" r="34811" b="36248"/>
          <a:stretch/>
        </p:blipFill>
        <p:spPr>
          <a:xfrm>
            <a:off x="1795236" y="44794"/>
            <a:ext cx="1104900" cy="1651000"/>
          </a:xfrm>
          <a:prstGeom prst="rect">
            <a:avLst/>
          </a:prstGeom>
        </p:spPr>
      </p:pic>
      <p:sp>
        <p:nvSpPr>
          <p:cNvPr id="13" name="Rectangle: Rounded Corners 5">
            <a:extLst>
              <a:ext uri="{FF2B5EF4-FFF2-40B4-BE49-F238E27FC236}">
                <a16:creationId xmlns:a16="http://schemas.microsoft.com/office/drawing/2014/main" id="{7CC45D51-4776-A8B1-361A-A22B3BAA0276}"/>
              </a:ext>
            </a:extLst>
          </p:cNvPr>
          <p:cNvSpPr/>
          <p:nvPr/>
        </p:nvSpPr>
        <p:spPr>
          <a:xfrm>
            <a:off x="4497565" y="2038786"/>
            <a:ext cx="7707135" cy="1187014"/>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Cả lớp học tập tấm gương làm việc tốt của bạn An.</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1" name="Rectangle: Rounded Corners 5">
            <a:extLst>
              <a:ext uri="{FF2B5EF4-FFF2-40B4-BE49-F238E27FC236}">
                <a16:creationId xmlns:a16="http://schemas.microsoft.com/office/drawing/2014/main" id="{9BEEA992-18D4-6C35-F5B0-D686B57E4D07}"/>
              </a:ext>
            </a:extLst>
          </p:cNvPr>
          <p:cNvSpPr/>
          <p:nvPr/>
        </p:nvSpPr>
        <p:spPr>
          <a:xfrm>
            <a:off x="6345868" y="3648936"/>
            <a:ext cx="5418164" cy="1017682"/>
          </a:xfrm>
          <a:prstGeom prst="roundRect">
            <a:avLst>
              <a:gd name="adj" fmla="val 33027"/>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An tập trung học bài.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4" name="Rectangle: Rounded Corners 5">
            <a:extLst>
              <a:ext uri="{FF2B5EF4-FFF2-40B4-BE49-F238E27FC236}">
                <a16:creationId xmlns:a16="http://schemas.microsoft.com/office/drawing/2014/main" id="{62B4ADFB-08A6-3563-24C5-B2E3A1A99978}"/>
              </a:ext>
            </a:extLst>
          </p:cNvPr>
          <p:cNvSpPr/>
          <p:nvPr/>
        </p:nvSpPr>
        <p:spPr>
          <a:xfrm>
            <a:off x="6839866" y="5444159"/>
            <a:ext cx="5418164" cy="1017682"/>
          </a:xfrm>
          <a:prstGeom prst="roundRect">
            <a:avLst>
              <a:gd name="adj" fmla="val 33027"/>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Bạn An đọc bài rất trôi chảy.</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5" name="Group 34">
            <a:extLst>
              <a:ext uri="{FF2B5EF4-FFF2-40B4-BE49-F238E27FC236}">
                <a16:creationId xmlns:a16="http://schemas.microsoft.com/office/drawing/2014/main" id="{7CBBF41C-269E-7FB4-63E3-03B6A7F12906}"/>
              </a:ext>
            </a:extLst>
          </p:cNvPr>
          <p:cNvGrpSpPr/>
          <p:nvPr/>
        </p:nvGrpSpPr>
        <p:grpSpPr>
          <a:xfrm>
            <a:off x="3016469" y="2154795"/>
            <a:ext cx="1730133" cy="634174"/>
            <a:chOff x="533400" y="2432597"/>
            <a:chExt cx="6781800" cy="3035345"/>
          </a:xfrm>
          <a:solidFill>
            <a:schemeClr val="accent6"/>
          </a:solidFill>
        </p:grpSpPr>
        <p:sp>
          <p:nvSpPr>
            <p:cNvPr id="36" name="Cloud 13">
              <a:extLst>
                <a:ext uri="{FF2B5EF4-FFF2-40B4-BE49-F238E27FC236}">
                  <a16:creationId xmlns:a16="http://schemas.microsoft.com/office/drawing/2014/main" id="{D1C28600-6C48-70A7-996A-9255ACAF1B24}"/>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37" name="TextBox 36">
              <a:extLst>
                <a:ext uri="{FF2B5EF4-FFF2-40B4-BE49-F238E27FC236}">
                  <a16:creationId xmlns:a16="http://schemas.microsoft.com/office/drawing/2014/main" id="{310DF51F-46A4-B29B-3617-CC694B3084D7}"/>
                </a:ext>
              </a:extLst>
            </p:cNvPr>
            <p:cNvSpPr txBox="1"/>
            <p:nvPr/>
          </p:nvSpPr>
          <p:spPr>
            <a:xfrm>
              <a:off x="1561044" y="2432597"/>
              <a:ext cx="4726524" cy="2362491"/>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Học tập </a:t>
              </a:r>
              <a:endParaRPr lang="en-US" sz="3000" b="1" dirty="0">
                <a:solidFill>
                  <a:schemeClr val="bg1"/>
                </a:solidFill>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0B17E54-D4C4-927F-BA9E-9DBDD19EB8A7}"/>
              </a:ext>
            </a:extLst>
          </p:cNvPr>
          <p:cNvGrpSpPr/>
          <p:nvPr/>
        </p:nvGrpSpPr>
        <p:grpSpPr>
          <a:xfrm>
            <a:off x="4387110" y="3741453"/>
            <a:ext cx="1987907" cy="721785"/>
            <a:chOff x="533400" y="2530254"/>
            <a:chExt cx="6781800" cy="2937688"/>
          </a:xfrm>
          <a:solidFill>
            <a:schemeClr val="accent6"/>
          </a:solidFill>
        </p:grpSpPr>
        <p:sp>
          <p:nvSpPr>
            <p:cNvPr id="39" name="Cloud 13">
              <a:extLst>
                <a:ext uri="{FF2B5EF4-FFF2-40B4-BE49-F238E27FC236}">
                  <a16:creationId xmlns:a16="http://schemas.microsoft.com/office/drawing/2014/main" id="{448081CA-2EDC-5B11-C2AF-56EE452A7815}"/>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0" name="TextBox 39">
              <a:extLst>
                <a:ext uri="{FF2B5EF4-FFF2-40B4-BE49-F238E27FC236}">
                  <a16:creationId xmlns:a16="http://schemas.microsoft.com/office/drawing/2014/main" id="{5F2A83A5-0324-D934-BD32-1C73BF1CB840}"/>
                </a:ext>
              </a:extLst>
            </p:cNvPr>
            <p:cNvSpPr txBox="1"/>
            <p:nvPr/>
          </p:nvSpPr>
          <p:spPr>
            <a:xfrm>
              <a:off x="1579570" y="2620929"/>
              <a:ext cx="4689457" cy="1955099"/>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Tập trung</a:t>
              </a:r>
              <a:endParaRPr lang="en-US" sz="3000" b="1" dirty="0">
                <a:solidFill>
                  <a:schemeClr val="bg1"/>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19F97392-F343-C248-2D96-B7C6DD32BA07}"/>
              </a:ext>
            </a:extLst>
          </p:cNvPr>
          <p:cNvGrpSpPr/>
          <p:nvPr/>
        </p:nvGrpSpPr>
        <p:grpSpPr>
          <a:xfrm>
            <a:off x="5177664" y="5646780"/>
            <a:ext cx="1704784" cy="612440"/>
            <a:chOff x="533400" y="2530254"/>
            <a:chExt cx="5869844" cy="2300480"/>
          </a:xfrm>
          <a:solidFill>
            <a:schemeClr val="accent6"/>
          </a:solidFill>
        </p:grpSpPr>
        <p:sp>
          <p:nvSpPr>
            <p:cNvPr id="42" name="Cloud 13">
              <a:extLst>
                <a:ext uri="{FF2B5EF4-FFF2-40B4-BE49-F238E27FC236}">
                  <a16:creationId xmlns:a16="http://schemas.microsoft.com/office/drawing/2014/main" id="{F5F47143-2EF0-D8B6-2E88-B5659ACB41FF}"/>
                </a:ext>
              </a:extLst>
            </p:cNvPr>
            <p:cNvSpPr/>
            <p:nvPr/>
          </p:nvSpPr>
          <p:spPr>
            <a:xfrm>
              <a:off x="533400" y="2530254"/>
              <a:ext cx="5869844" cy="2300480"/>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3" name="TextBox 42">
              <a:extLst>
                <a:ext uri="{FF2B5EF4-FFF2-40B4-BE49-F238E27FC236}">
                  <a16:creationId xmlns:a16="http://schemas.microsoft.com/office/drawing/2014/main" id="{B4070E2A-4FD4-B554-19AC-7D272DC4BE8F}"/>
                </a:ext>
              </a:extLst>
            </p:cNvPr>
            <p:cNvSpPr txBox="1"/>
            <p:nvPr/>
          </p:nvSpPr>
          <p:spPr>
            <a:xfrm>
              <a:off x="1236176" y="2530254"/>
              <a:ext cx="4503910" cy="1804372"/>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Trôi chảy</a:t>
              </a:r>
              <a:endParaRPr lang="en-US" sz="30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611519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34"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fontScheme name="vlzv4zmr">
      <a:majorFont>
        <a:latin typeface="字魂157号-萌趣兔兔" panose="020F0302020204030204"/>
        <a:ea typeface="字魂157号-萌趣兔兔"/>
        <a:cs typeface=""/>
      </a:majorFont>
      <a:minorFont>
        <a:latin typeface="字魂157号-萌趣兔兔" panose="020F0502020204030204"/>
        <a:ea typeface="字魂157号-萌趣兔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422</TotalTime>
  <Words>571</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等线</vt:lpstr>
      <vt:lpstr>Arial</vt:lpstr>
      <vt:lpstr>Cambria</vt:lpstr>
      <vt:lpstr>SVN-Newton</vt:lpstr>
      <vt:lpstr>Times New Roman</vt:lpstr>
      <vt:lpstr>字魂157号-萌趣兔兔</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Tư Bùi</dc:creator>
  <cp:keywords>MANG NON</cp:keywords>
  <cp:lastModifiedBy>Administrator</cp:lastModifiedBy>
  <cp:revision>20</cp:revision>
  <dcterms:created xsi:type="dcterms:W3CDTF">2020-12-30T06:36:53Z</dcterms:created>
  <dcterms:modified xsi:type="dcterms:W3CDTF">2024-11-12T05:35:50Z</dcterms:modified>
</cp:coreProperties>
</file>