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83" r:id="rId3"/>
    <p:sldId id="594" r:id="rId4"/>
    <p:sldId id="595" r:id="rId5"/>
    <p:sldId id="596" r:id="rId6"/>
    <p:sldId id="597" r:id="rId7"/>
    <p:sldId id="598" r:id="rId8"/>
    <p:sldId id="599" r:id="rId9"/>
    <p:sldId id="277" r:id="rId10"/>
    <p:sldId id="278" r:id="rId11"/>
    <p:sldId id="600" r:id="rId12"/>
    <p:sldId id="260" r:id="rId13"/>
    <p:sldId id="601" r:id="rId14"/>
    <p:sldId id="602" r:id="rId15"/>
    <p:sldId id="603"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3" d="100"/>
          <a:sy n="73" d="100"/>
        </p:scale>
        <p:origin x="78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02/12/2022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391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038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99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875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939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290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504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526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572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554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3804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751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6840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2792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3115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3805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510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8917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1272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4896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8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9731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1635"/>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783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6042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00389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077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0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5641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24767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1389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579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4027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1208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4711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Shape&#10;&#10;Description automatically generated with medium confidence">
            <a:extLst>
              <a:ext uri="{FF2B5EF4-FFF2-40B4-BE49-F238E27FC236}">
                <a16:creationId xmlns:a16="http://schemas.microsoft.com/office/drawing/2014/main" id="{0C50BBF5-03DB-41AF-841B-399E2E3C4123}"/>
              </a:ext>
            </a:extLst>
          </p:cNvPr>
          <p:cNvPicPr>
            <a:picLocks noChangeAspect="1"/>
          </p:cNvPicPr>
          <p:nvPr userDrawn="1"/>
        </p:nvPicPr>
        <p:blipFill>
          <a:blip r:embed="rId29" cstate="hqprint">
            <a:extLst>
              <a:ext uri="{28A0092B-C50C-407E-A947-70E740481C1C}">
                <a14:useLocalDpi xmlns:a14="http://schemas.microsoft.com/office/drawing/2010/main" val="0"/>
              </a:ext>
            </a:extLst>
          </a:blip>
          <a:stretch>
            <a:fillRect/>
          </a:stretch>
        </p:blipFill>
        <p:spPr>
          <a:xfrm>
            <a:off x="-1592826" y="390833"/>
            <a:ext cx="1368229" cy="1368229"/>
          </a:xfrm>
          <a:prstGeom prst="rect">
            <a:avLst/>
          </a:prstGeom>
        </p:spPr>
      </p:pic>
    </p:spTree>
    <p:extLst>
      <p:ext uri="{BB962C8B-B14F-4D97-AF65-F5344CB8AC3E}">
        <p14:creationId xmlns:p14="http://schemas.microsoft.com/office/powerpoint/2010/main" val="4031109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emf"/><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36.png"/><Relationship Id="rId4" Type="http://schemas.openxmlformats.org/officeDocument/2006/relationships/image" Target="../media/image12.emf"/><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11.emf"/><Relationship Id="rId9" Type="http://schemas.openxmlformats.org/officeDocument/2006/relationships/image" Target="../media/image39.gif"/></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11.emf"/><Relationship Id="rId9" Type="http://schemas.openxmlformats.org/officeDocument/2006/relationships/image" Target="../media/image39.gif"/></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audio" Target="../media/audio3.wav"/><Relationship Id="rId3" Type="http://schemas.openxmlformats.org/officeDocument/2006/relationships/audio" Target="../media/audio3.wav"/><Relationship Id="rId7" Type="http://schemas.microsoft.com/office/2007/relationships/hdphoto" Target="../media/hdphoto2.wdp"/><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4.gif"/><Relationship Id="rId5" Type="http://schemas.openxmlformats.org/officeDocument/2006/relationships/image" Target="../media/image11.emf"/><Relationship Id="rId10" Type="http://schemas.openxmlformats.org/officeDocument/2006/relationships/image" Target="../media/image43.png"/><Relationship Id="rId4" Type="http://schemas.openxmlformats.org/officeDocument/2006/relationships/audio" Target="../media/audio2.wav"/><Relationship Id="rId9" Type="http://schemas.openxmlformats.org/officeDocument/2006/relationships/image" Target="../media/image42.png"/><Relationship Id="rId1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46.png"/><Relationship Id="rId4" Type="http://schemas.openxmlformats.org/officeDocument/2006/relationships/image" Target="../media/image12.emf"/><Relationship Id="rId9" Type="http://schemas.openxmlformats.org/officeDocument/2006/relationships/image" Target="../media/image16.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emf"/><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2EE6F24-230D-45DD-AD30-9E84C94189EB}"/>
              </a:ext>
            </a:extLst>
          </p:cNvPr>
          <p:cNvGrpSpPr/>
          <p:nvPr/>
        </p:nvGrpSpPr>
        <p:grpSpPr>
          <a:xfrm>
            <a:off x="-3486" y="0"/>
            <a:ext cx="12208162" cy="6858000"/>
            <a:chOff x="-3486" y="0"/>
            <a:chExt cx="12208162" cy="6858000"/>
          </a:xfrm>
        </p:grpSpPr>
        <p:sp>
          <p:nvSpPr>
            <p:cNvPr id="18" name="Rectangle 17">
              <a:extLst>
                <a:ext uri="{FF2B5EF4-FFF2-40B4-BE49-F238E27FC236}">
                  <a16:creationId xmlns:a16="http://schemas.microsoft.com/office/drawing/2014/main" id="{04AD59A7-8CB3-4DBF-BEF1-299ED9D40DF4}"/>
                </a:ext>
              </a:extLst>
            </p:cNvPr>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9" name="Rectangle 18">
              <a:extLst>
                <a:ext uri="{FF2B5EF4-FFF2-40B4-BE49-F238E27FC236}">
                  <a16:creationId xmlns:a16="http://schemas.microsoft.com/office/drawing/2014/main" id="{5FE663DD-EDE0-4CF5-A511-6E484AA98988}"/>
                </a:ext>
              </a:extLst>
            </p:cNvPr>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0" name="Rectangle 19">
              <a:extLst>
                <a:ext uri="{FF2B5EF4-FFF2-40B4-BE49-F238E27FC236}">
                  <a16:creationId xmlns:a16="http://schemas.microsoft.com/office/drawing/2014/main" id="{D929D7E5-D5C9-4864-A88B-7678E900760A}"/>
                </a:ext>
              </a:extLst>
            </p:cNvPr>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4" name="Rectangle 23">
              <a:extLst>
                <a:ext uri="{FF2B5EF4-FFF2-40B4-BE49-F238E27FC236}">
                  <a16:creationId xmlns:a16="http://schemas.microsoft.com/office/drawing/2014/main" id="{DC19A5AE-83CE-47D6-95E9-CD9C99F328AB}"/>
                </a:ext>
              </a:extLst>
            </p:cNvPr>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6" name="图片 5"/>
          <p:cNvPicPr>
            <a:picLocks noChangeAspect="1"/>
          </p:cNvPicPr>
          <p:nvPr/>
        </p:nvPicPr>
        <p:blipFill>
          <a:blip r:embed="rId3"/>
          <a:stretch>
            <a:fillRect/>
          </a:stretch>
        </p:blipFill>
        <p:spPr>
          <a:xfrm>
            <a:off x="8054368" y="5879217"/>
            <a:ext cx="3879249" cy="741329"/>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3612" y="22566"/>
            <a:ext cx="1078388" cy="1245846"/>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993418">
            <a:off x="791823" y="5054379"/>
            <a:ext cx="1337538" cy="1649674"/>
          </a:xfrm>
          <a:prstGeom prst="rect">
            <a:avLst/>
          </a:prstGeom>
        </p:spPr>
      </p:pic>
      <p:pic>
        <p:nvPicPr>
          <p:cNvPr id="14" name="图片 13"/>
          <p:cNvPicPr>
            <a:picLocks noChangeAspect="1"/>
          </p:cNvPicPr>
          <p:nvPr/>
        </p:nvPicPr>
        <p:blipFill>
          <a:blip r:embed="rId6"/>
          <a:stretch>
            <a:fillRect/>
          </a:stretch>
        </p:blipFill>
        <p:spPr>
          <a:xfrm rot="19959090">
            <a:off x="560629" y="342033"/>
            <a:ext cx="1867027" cy="1852759"/>
          </a:xfrm>
          <a:prstGeom prst="rect">
            <a:avLst/>
          </a:prstGeom>
        </p:spPr>
      </p:pic>
      <p:pic>
        <p:nvPicPr>
          <p:cNvPr id="22" name="图片 1"/>
          <p:cNvPicPr>
            <a:picLocks noChangeAspect="1"/>
          </p:cNvPicPr>
          <p:nvPr/>
        </p:nvPicPr>
        <p:blipFill>
          <a:blip r:embed="rId7"/>
          <a:stretch>
            <a:fillRect/>
          </a:stretch>
        </p:blipFill>
        <p:spPr>
          <a:xfrm>
            <a:off x="9159749" y="4195455"/>
            <a:ext cx="2697132" cy="2708878"/>
          </a:xfrm>
          <a:prstGeom prst="rect">
            <a:avLst/>
          </a:prstGeom>
        </p:spPr>
      </p:pic>
      <p:pic>
        <p:nvPicPr>
          <p:cNvPr id="23" name="图片 3"/>
          <p:cNvPicPr>
            <a:picLocks noChangeAspect="1"/>
          </p:cNvPicPr>
          <p:nvPr/>
        </p:nvPicPr>
        <p:blipFill>
          <a:blip r:embed="rId8"/>
          <a:stretch>
            <a:fillRect/>
          </a:stretch>
        </p:blipFill>
        <p:spPr>
          <a:xfrm flipH="1">
            <a:off x="10465742" y="2822163"/>
            <a:ext cx="1500428" cy="1380537"/>
          </a:xfrm>
          <a:prstGeom prst="rect">
            <a:avLst/>
          </a:prstGeom>
        </p:spPr>
      </p:pic>
      <p:pic>
        <p:nvPicPr>
          <p:cNvPr id="2" name="Picture 1">
            <a:extLst>
              <a:ext uri="{FF2B5EF4-FFF2-40B4-BE49-F238E27FC236}">
                <a16:creationId xmlns:a16="http://schemas.microsoft.com/office/drawing/2014/main" id="{C694A2DF-C8D0-4E3B-9117-8DD5F5337EE0}"/>
              </a:ext>
            </a:extLst>
          </p:cNvPr>
          <p:cNvPicPr>
            <a:picLocks noChangeAspect="1"/>
          </p:cNvPicPr>
          <p:nvPr/>
        </p:nvPicPr>
        <p:blipFill>
          <a:blip r:embed="rId9"/>
          <a:stretch>
            <a:fillRect/>
          </a:stretch>
        </p:blipFill>
        <p:spPr>
          <a:xfrm>
            <a:off x="3953965" y="1209904"/>
            <a:ext cx="4048095" cy="1213209"/>
          </a:xfrm>
          <a:prstGeom prst="rect">
            <a:avLst/>
          </a:prstGeom>
        </p:spPr>
      </p:pic>
      <p:pic>
        <p:nvPicPr>
          <p:cNvPr id="5" name="Picture 4">
            <a:extLst>
              <a:ext uri="{FF2B5EF4-FFF2-40B4-BE49-F238E27FC236}">
                <a16:creationId xmlns:a16="http://schemas.microsoft.com/office/drawing/2014/main" id="{D0566F1B-02F9-47D3-9057-3570E5F0EF78}"/>
              </a:ext>
            </a:extLst>
          </p:cNvPr>
          <p:cNvPicPr>
            <a:picLocks noChangeAspect="1"/>
          </p:cNvPicPr>
          <p:nvPr/>
        </p:nvPicPr>
        <p:blipFill>
          <a:blip r:embed="rId10"/>
          <a:stretch>
            <a:fillRect/>
          </a:stretch>
        </p:blipFill>
        <p:spPr>
          <a:xfrm>
            <a:off x="1794139" y="2386133"/>
            <a:ext cx="8565622" cy="1609483"/>
          </a:xfrm>
          <a:prstGeom prst="rect">
            <a:avLst/>
          </a:prstGeom>
        </p:spPr>
      </p:pic>
    </p:spTree>
    <p:extLst>
      <p:ext uri="{BB962C8B-B14F-4D97-AF65-F5344CB8AC3E}">
        <p14:creationId xmlns:p14="http://schemas.microsoft.com/office/powerpoint/2010/main" val="2771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264309" y="3785419"/>
            <a:ext cx="1843955" cy="2726670"/>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5759" y="3608440"/>
            <a:ext cx="1525545" cy="2945532"/>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1121" y="1279686"/>
            <a:ext cx="5703239" cy="2347984"/>
          </a:xfrm>
          <a:prstGeom prst="rect">
            <a:avLst/>
          </a:prstGeom>
        </p:spPr>
      </p:pic>
    </p:spTree>
    <p:extLst>
      <p:ext uri="{BB962C8B-B14F-4D97-AF65-F5344CB8AC3E}">
        <p14:creationId xmlns:p14="http://schemas.microsoft.com/office/powerpoint/2010/main" val="13631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493909" y="-172768"/>
            <a:ext cx="884937" cy="876860"/>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353961" y="501445"/>
            <a:ext cx="5447072"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Cái đồng hồ</a:t>
            </a:r>
            <a:endPar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(Theo Vũ Tú Nam)</a:t>
            </a:r>
          </a:p>
        </p:txBody>
      </p:sp>
      <p:grpSp>
        <p:nvGrpSpPr>
          <p:cNvPr id="14" name="Group 13">
            <a:extLst>
              <a:ext uri="{FF2B5EF4-FFF2-40B4-BE49-F238E27FC236}">
                <a16:creationId xmlns:a16="http://schemas.microsoft.com/office/drawing/2014/main" id="{4D394F9E-F34B-4BDD-90E0-52540E546ABB}"/>
              </a:ext>
            </a:extLst>
          </p:cNvPr>
          <p:cNvGrpSpPr/>
          <p:nvPr/>
        </p:nvGrpSpPr>
        <p:grpSpPr>
          <a:xfrm>
            <a:off x="6638084" y="298723"/>
            <a:ext cx="5239284" cy="1028632"/>
            <a:chOff x="7074366" y="2986043"/>
            <a:chExt cx="5239284" cy="1028632"/>
          </a:xfrm>
        </p:grpSpPr>
        <p:grpSp>
          <p:nvGrpSpPr>
            <p:cNvPr id="18" name="Group 17">
              <a:extLst>
                <a:ext uri="{FF2B5EF4-FFF2-40B4-BE49-F238E27FC236}">
                  <a16:creationId xmlns:a16="http://schemas.microsoft.com/office/drawing/2014/main" id="{4E603D14-D673-475F-AF48-CECA031A5437}"/>
                </a:ext>
              </a:extLst>
            </p:cNvPr>
            <p:cNvGrpSpPr/>
            <p:nvPr/>
          </p:nvGrpSpPr>
          <p:grpSpPr>
            <a:xfrm>
              <a:off x="7428712" y="3369689"/>
              <a:ext cx="4884938" cy="644986"/>
              <a:chOff x="1004099" y="3369689"/>
              <a:chExt cx="4884938" cy="644986"/>
            </a:xfrm>
          </p:grpSpPr>
          <p:sp>
            <p:nvSpPr>
              <p:cNvPr id="22" name="Rectangle 21">
                <a:extLst>
                  <a:ext uri="{FF2B5EF4-FFF2-40B4-BE49-F238E27FC236}">
                    <a16:creationId xmlns:a16="http://schemas.microsoft.com/office/drawing/2014/main" id="{DD67A5A1-0F69-4FD6-9864-948517DFA9EA}"/>
                  </a:ext>
                </a:extLst>
              </p:cNvPr>
              <p:cNvSpPr/>
              <p:nvPr/>
            </p:nvSpPr>
            <p:spPr>
              <a:xfrm>
                <a:off x="1004099" y="3369689"/>
                <a:ext cx="4825943" cy="6449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E8B7863-7E7B-451E-9311-30DC5A272D73}"/>
                  </a:ext>
                </a:extLst>
              </p:cNvPr>
              <p:cNvSpPr txBox="1"/>
              <p:nvPr/>
            </p:nvSpPr>
            <p:spPr>
              <a:xfrm>
                <a:off x="1267875" y="3402808"/>
                <a:ext cx="4621162"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19" name="图片 2">
              <a:extLst>
                <a:ext uri="{FF2B5EF4-FFF2-40B4-BE49-F238E27FC236}">
                  <a16:creationId xmlns:a16="http://schemas.microsoft.com/office/drawing/2014/main" id="{8B340FAC-25F5-4C27-A5FB-5BE8B6DEB36F}"/>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 name="TextBox 2">
            <a:extLst>
              <a:ext uri="{FF2B5EF4-FFF2-40B4-BE49-F238E27FC236}">
                <a16:creationId xmlns:a16="http://schemas.microsoft.com/office/drawing/2014/main"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đồng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hồ</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bằng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nhựa</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màu</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trắng</a:t>
            </a:r>
            <a:endParaRPr lang="en-US" sz="2400" b="1"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Kim đồng hồ: Đặc biệt là tối không có đèn, hai cái kim của nó cứ sáng lóe lên như đom đóm.</a:t>
            </a:r>
          </a:p>
        </p:txBody>
      </p:sp>
      <p:grpSp>
        <p:nvGrpSpPr>
          <p:cNvPr id="29" name="Group 28">
            <a:extLst>
              <a:ext uri="{FF2B5EF4-FFF2-40B4-BE49-F238E27FC236}">
                <a16:creationId xmlns:a16="http://schemas.microsoft.com/office/drawing/2014/main" id="{B73EF4B9-BEB6-4427-A7F3-63B4F1C468AF}"/>
              </a:ext>
            </a:extLst>
          </p:cNvPr>
          <p:cNvGrpSpPr/>
          <p:nvPr/>
        </p:nvGrpSpPr>
        <p:grpSpPr>
          <a:xfrm>
            <a:off x="6372613" y="3199239"/>
            <a:ext cx="5504754" cy="999136"/>
            <a:chOff x="7074366" y="2986043"/>
            <a:chExt cx="5504754" cy="999136"/>
          </a:xfrm>
        </p:grpSpPr>
        <p:grpSp>
          <p:nvGrpSpPr>
            <p:cNvPr id="30" name="Group 29">
              <a:extLst>
                <a:ext uri="{FF2B5EF4-FFF2-40B4-BE49-F238E27FC236}">
                  <a16:creationId xmlns:a16="http://schemas.microsoft.com/office/drawing/2014/main" id="{08CAD36A-BC94-4FD7-A626-C2CB63EFDE05}"/>
                </a:ext>
              </a:extLst>
            </p:cNvPr>
            <p:cNvGrpSpPr/>
            <p:nvPr/>
          </p:nvGrpSpPr>
          <p:grpSpPr>
            <a:xfrm>
              <a:off x="7428712" y="3369689"/>
              <a:ext cx="5150408" cy="615490"/>
              <a:chOff x="1004099" y="3369689"/>
              <a:chExt cx="5150408" cy="615490"/>
            </a:xfrm>
          </p:grpSpPr>
          <p:sp>
            <p:nvSpPr>
              <p:cNvPr id="32" name="Rectangle 31">
                <a:extLst>
                  <a:ext uri="{FF2B5EF4-FFF2-40B4-BE49-F238E27FC236}">
                    <a16:creationId xmlns:a16="http://schemas.microsoft.com/office/drawing/2014/main"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D3B2793-E173-4392-BF9A-6AFD98754399}"/>
                  </a:ext>
                </a:extLst>
              </p:cNvPr>
              <p:cNvSpPr txBox="1"/>
              <p:nvPr/>
            </p:nvSpPr>
            <p:spPr>
              <a:xfrm>
                <a:off x="1411154" y="340280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en-US" sz="3000" dirty="0" err="1" smtClean="0">
                    <a:solidFill>
                      <a:prstClr val="black"/>
                    </a:solidFill>
                    <a:latin typeface="Calibri" panose="020F0502020204030204" pitchFamily="34" charset="0"/>
                    <a:cs typeface="Calibri" panose="020F0502020204030204" pitchFamily="34" charset="0"/>
                  </a:rPr>
                  <a:t>âm</a:t>
                </a:r>
                <a:r>
                  <a:rPr lang="en-US" sz="3000" dirty="0" smtClean="0">
                    <a:solidFill>
                      <a:prstClr val="black"/>
                    </a:solidFill>
                    <a:latin typeface="Calibri" panose="020F0502020204030204" pitchFamily="34" charset="0"/>
                    <a:cs typeface="Calibri" panose="020F0502020204030204" pitchFamily="34" charset="0"/>
                  </a:rPr>
                  <a:t> </a:t>
                </a:r>
                <a:r>
                  <a:rPr lang="en-US" sz="3000" dirty="0" err="1" smtClean="0">
                    <a:solidFill>
                      <a:prstClr val="black"/>
                    </a:solidFill>
                    <a:latin typeface="Calibri" panose="020F0502020204030204" pitchFamily="34" charset="0"/>
                    <a:cs typeface="Calibri" panose="020F0502020204030204" pitchFamily="34" charset="0"/>
                  </a:rPr>
                  <a:t>thanh</a:t>
                </a:r>
                <a:r>
                  <a:rPr kumimoji="0" lang="en-US" sz="30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31" name="图片 2">
              <a:extLst>
                <a:ext uri="{FF2B5EF4-FFF2-40B4-BE49-F238E27FC236}">
                  <a16:creationId xmlns:a16="http://schemas.microsoft.com/office/drawing/2014/main" id="{49887EEC-CA95-486D-A328-9B5DDE18069B}"/>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4" name="TextBox 33">
            <a:extLst>
              <a:ext uri="{FF2B5EF4-FFF2-40B4-BE49-F238E27FC236}">
                <a16:creationId xmlns:a16="http://schemas.microsoft.com/office/drawing/2014/main"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Arial" panose="020B0604020202020204" pitchFamily="34" charset="0"/>
                <a:cs typeface="Arial" panose="020B0604020202020204" pitchFamily="34" charset="0"/>
              </a:rPr>
              <a:t>Tiếng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kim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hồ</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ta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tách</a:t>
            </a:r>
            <a:endParaRPr lang="en-US" sz="2400" b="1" dirty="0">
              <a:solidFill>
                <a:srgbClr val="FF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FC90595-6026-4D48-82B5-C2D27817EC55}"/>
              </a:ext>
            </a:extLst>
          </p:cNvPr>
          <p:cNvSpPr txBox="1"/>
          <p:nvPr/>
        </p:nvSpPr>
        <p:spPr>
          <a:xfrm>
            <a:off x="6046840" y="4935793"/>
            <a:ext cx="5879690"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Tiếng chuông của đồng hồ: reo lên vang nhà</a:t>
            </a:r>
            <a:r>
              <a:rPr lang="en-US" sz="2400" b="1" dirty="0">
                <a:solidFill>
                  <a:srgbClr val="FF0000"/>
                </a:solidFill>
                <a:latin typeface="Arial" panose="020B0604020202020204" pitchFamily="34" charset="0"/>
                <a:cs typeface="Arial" panose="020B0604020202020204" pitchFamily="34" charset="0"/>
              </a:rPr>
              <a:t>.</a:t>
            </a:r>
            <a:endParaRPr lang="vi-VN"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96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dirty="0">
                <a:solidFill>
                  <a:prstClr val="black">
                    <a:lumMod val="95000"/>
                    <a:lumOff val="5000"/>
                  </a:prstClr>
                </a:solidFill>
                <a:latin typeface="Calibri" panose="020F0502020204030204" pitchFamily="34" charset="0"/>
                <a:cs typeface="Calibri" panose="020F0502020204030204" pitchFamily="34" charset="0"/>
              </a:rPr>
              <a:t>Viết đoạn văn tả một đồ vật em yêu thích</a:t>
            </a: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Oval 1">
            <a:extLst>
              <a:ext uri="{FF2B5EF4-FFF2-40B4-BE49-F238E27FC236}">
                <a16:creationId xmlns:a16="http://schemas.microsoft.com/office/drawing/2014/main" id="{770DF425-2287-4E2E-9A72-89CAEDF16D43}"/>
              </a:ext>
            </a:extLst>
          </p:cNvPr>
          <p:cNvSpPr/>
          <p:nvPr/>
        </p:nvSpPr>
        <p:spPr>
          <a:xfrm>
            <a:off x="698090" y="3175819"/>
            <a:ext cx="4070555" cy="129785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err="1">
                <a:latin typeface="Arial" panose="020B0604020202020204" pitchFamily="34" charset="0"/>
                <a:cs typeface="Arial" panose="020B0604020202020204" pitchFamily="34" charset="0"/>
              </a:rPr>
              <a:t>Tên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vật</a:t>
            </a:r>
            <a:endParaRPr lang="en-US" sz="4400" dirty="0">
              <a:latin typeface="Arial" panose="020B0604020202020204" pitchFamily="34" charset="0"/>
              <a:cs typeface="Arial" panose="020B0604020202020204" pitchFamily="34" charset="0"/>
            </a:endParaRPr>
          </a:p>
        </p:txBody>
      </p:sp>
      <p:cxnSp>
        <p:nvCxnSpPr>
          <p:cNvPr id="11" name="Connector: Curved 10">
            <a:extLst>
              <a:ext uri="{FF2B5EF4-FFF2-40B4-BE49-F238E27FC236}">
                <a16:creationId xmlns:a16="http://schemas.microsoft.com/office/drawing/2014/main" id="{D88CF5B5-C55A-4C78-BFAB-A124A05D26AD}"/>
              </a:ext>
            </a:extLst>
          </p:cNvPr>
          <p:cNvCxnSpPr>
            <a:cxnSpLocks/>
            <a:stCxn id="2" idx="0"/>
          </p:cNvCxnSpPr>
          <p:nvPr/>
        </p:nvCxnSpPr>
        <p:spPr>
          <a:xfrm rot="5400000" flipH="1" flipV="1">
            <a:off x="4247535" y="1042220"/>
            <a:ext cx="619432" cy="3647767"/>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F78128-DDA1-4ED6-B76A-69F09BEB6F0D}"/>
              </a:ext>
            </a:extLst>
          </p:cNvPr>
          <p:cNvSpPr/>
          <p:nvPr/>
        </p:nvSpPr>
        <p:spPr>
          <a:xfrm>
            <a:off x="6341807" y="1759974"/>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bộ</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phận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sắc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liệu</a:t>
            </a:r>
            <a:r>
              <a:rPr lang="en-US" sz="2800" dirty="0">
                <a:solidFill>
                  <a:srgbClr val="002060"/>
                </a:solidFill>
                <a:latin typeface="Arial" panose="020B0604020202020204" pitchFamily="34" charset="0"/>
                <a:cs typeface="Arial" panose="020B0604020202020204" pitchFamily="34" charset="0"/>
              </a:rPr>
              <a:t>….)</a:t>
            </a:r>
          </a:p>
        </p:txBody>
      </p:sp>
      <p:cxnSp>
        <p:nvCxnSpPr>
          <p:cNvPr id="36" name="Connector: Curved 35">
            <a:extLst>
              <a:ext uri="{FF2B5EF4-FFF2-40B4-BE49-F238E27FC236}">
                <a16:creationId xmlns:a16="http://schemas.microsoft.com/office/drawing/2014/main" id="{2D2410B1-7B98-4060-A7A7-9EAE0CCEE814}"/>
              </a:ext>
            </a:extLst>
          </p:cNvPr>
          <p:cNvCxnSpPr>
            <a:cxnSpLocks/>
            <a:endCxn id="37" idx="1"/>
          </p:cNvCxnSpPr>
          <p:nvPr/>
        </p:nvCxnSpPr>
        <p:spPr>
          <a:xfrm>
            <a:off x="4748981" y="3903409"/>
            <a:ext cx="2507224"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B74DEC-4F18-44EF-BC9E-7A8A61BF81A7}"/>
              </a:ext>
            </a:extLst>
          </p:cNvPr>
          <p:cNvSpPr/>
          <p:nvPr/>
        </p:nvSpPr>
        <p:spPr>
          <a:xfrm>
            <a:off x="7256205" y="3637935"/>
            <a:ext cx="4680155"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b. </a:t>
            </a:r>
            <a:r>
              <a:rPr lang="en-US" sz="2800" dirty="0" err="1">
                <a:solidFill>
                  <a:srgbClr val="002060"/>
                </a:solidFill>
                <a:latin typeface="Arial" panose="020B0604020202020204" pitchFamily="34" charset="0"/>
                <a:cs typeface="Arial" panose="020B0604020202020204" pitchFamily="34" charset="0"/>
              </a:rPr>
              <a:t>Công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dụng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cxnSp>
        <p:nvCxnSpPr>
          <p:cNvPr id="38" name="Connector: Curved 37">
            <a:extLst>
              <a:ext uri="{FF2B5EF4-FFF2-40B4-BE49-F238E27FC236}">
                <a16:creationId xmlns:a16="http://schemas.microsoft.com/office/drawing/2014/main" id="{2775632A-8CEB-41AA-9C74-E75CB439AF57}"/>
              </a:ext>
            </a:extLst>
          </p:cNvPr>
          <p:cNvCxnSpPr>
            <a:cxnSpLocks/>
            <a:stCxn id="2" idx="4"/>
          </p:cNvCxnSpPr>
          <p:nvPr/>
        </p:nvCxnSpPr>
        <p:spPr>
          <a:xfrm rot="16200000" flipH="1">
            <a:off x="4075471" y="3131574"/>
            <a:ext cx="904568" cy="3588774"/>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D9559A-90D6-4560-B268-368C93A87002}"/>
              </a:ext>
            </a:extLst>
          </p:cNvPr>
          <p:cNvSpPr/>
          <p:nvPr/>
        </p:nvSpPr>
        <p:spPr>
          <a:xfrm>
            <a:off x="6272981" y="4955459"/>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c. </a:t>
            </a:r>
            <a:r>
              <a:rPr lang="en-US" sz="2800" dirty="0" err="1">
                <a:solidFill>
                  <a:srgbClr val="002060"/>
                </a:solidFill>
                <a:latin typeface="Arial" panose="020B0604020202020204" pitchFamily="34" charset="0"/>
                <a:cs typeface="Arial" panose="020B0604020202020204" pitchFamily="34" charset="0"/>
              </a:rPr>
              <a:t>Suy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18149"/>
            <a:ext cx="10754140" cy="3108543"/>
          </a:xfrm>
          <a:prstGeom prst="rect">
            <a:avLst/>
          </a:prstGeom>
          <a:noFill/>
        </p:spPr>
        <p:txBody>
          <a:bodyPr wrap="square">
            <a:spAutoFit/>
          </a:bodyPr>
          <a:lstStyle/>
          <a:p>
            <a:pPr algn="just"/>
            <a:r>
              <a:rPr lang="vi-VN" sz="2800" b="1" dirty="0">
                <a:solidFill>
                  <a:srgbClr val="002060"/>
                </a:solidFill>
                <a:latin typeface="Calibri" panose="020F0502020204030204" pitchFamily="34" charset="0"/>
                <a:cs typeface="Calibri" panose="020F0502020204030204" pitchFamily="34" charset="0"/>
              </a:rPr>
              <a:t>Nhân dịp năm học mới, em được mẹ mua cho một chiếc hộp bút. Chiếc hộp được làm bằng vải, có màu xanh lá cây. Hộp bút có hình chữ nhật. Chiều dài là 20 xăng-ti-mét và chiều rộng là rộng 5 xăng-ti-mét. Mặt trên của hộp bút có in hình một chú lợn rất ngộ nghĩnh, đáng yêu. Hộp bút có hai ngăn, có khóa để đóng mở. Chiếc hộp bút giúp em đựng được các đồ dùng học tập khác như bút chì, bút mực, thước kẻ, tẩy,... Em rất thích chiếc hộp bút này và sẽ giữ gìn nó thật cẩn thận.</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10835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96807"/>
            <a:ext cx="10754140" cy="2677656"/>
          </a:xfrm>
          <a:prstGeom prst="rect">
            <a:avLst/>
          </a:prstGeom>
          <a:noFill/>
        </p:spPr>
        <p:txBody>
          <a:bodyPr wrap="square">
            <a:spAutoFit/>
          </a:bodyPr>
          <a:lstStyle/>
          <a:p>
            <a:pPr lvl="0" algn="just"/>
            <a:r>
              <a:rPr lang="vi-VN" sz="2800" b="1" dirty="0">
                <a:solidFill>
                  <a:srgbClr val="002060"/>
                </a:solidFill>
                <a:latin typeface="Calibri" panose="020F0502020204030204" pitchFamily="34" charset="0"/>
                <a:cs typeface="Calibri" panose="020F0502020204030204" pitchFamily="34" charset="0"/>
              </a:rPr>
              <a:t>Hôm trước, bạn Hoa có tặng em một chiếc bút chì. Bề ngoài của cây bút chì được sơn màu hồng nhạt và được phủ kim tuyến lấp lánh rất đẹp. Chiếc bút dài khoảng 15 xăng-ti-mét. Phần đuôi bút có một cục tẩy nhỏ màu đen. Em luôn xem cây bút chì là người bạn đồng hành trên chặng đường học hành của em. Bạn bút chì giúp em vẽ được những bức tranh đẹp. Em rất yêu quý bạn bút chì của em.</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433298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5"/>
          <a:stretch>
            <a:fillRect/>
          </a:stretch>
        </p:blipFill>
        <p:spPr>
          <a:xfrm>
            <a:off x="11047741" y="-172768"/>
            <a:ext cx="1331106" cy="1318956"/>
          </a:xfrm>
          <a:prstGeom prst="rect">
            <a:avLst/>
          </a:prstGeom>
        </p:spPr>
      </p:pic>
      <p:pic>
        <p:nvPicPr>
          <p:cNvPr id="21"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id="{05826A1A-1D65-4DCB-9300-3D8E7D947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id="{02AA08FB-80DF-4887-9B21-F5CE2BBFB03C}"/>
              </a:ext>
            </a:extLst>
          </p:cNvPr>
          <p:cNvPicPr>
            <a:picLocks noChangeAspect="1"/>
          </p:cNvPicPr>
          <p:nvPr/>
        </p:nvPicPr>
        <p:blipFill rotWithShape="1">
          <a:blip r:embed="rId9">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id="{09EC2A3E-C08E-432A-B5F0-A4E1E5A17F21}"/>
              </a:ext>
            </a:extLst>
          </p:cNvPr>
          <p:cNvPicPr>
            <a:picLocks noChangeAspect="1"/>
          </p:cNvPicPr>
          <p:nvPr/>
        </p:nvPicPr>
        <p:blipFill rotWithShape="1">
          <a:blip r:embed="rId9">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id="{748DCD69-F523-4BC6-8181-42BD37E3C95B}"/>
              </a:ext>
            </a:extLst>
          </p:cNvPr>
          <p:cNvPicPr>
            <a:picLocks noChangeAspect="1"/>
          </p:cNvPicPr>
          <p:nvPr/>
        </p:nvPicPr>
        <p:blipFill rotWithShape="1">
          <a:blip r:embed="rId9">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id="{60B9D78C-A825-48D3-AA75-A707D25D768C}"/>
              </a:ext>
            </a:extLst>
          </p:cNvPr>
          <p:cNvGrpSpPr/>
          <p:nvPr/>
        </p:nvGrpSpPr>
        <p:grpSpPr>
          <a:xfrm>
            <a:off x="8470120" y="914400"/>
            <a:ext cx="3704506" cy="2688828"/>
            <a:chOff x="9026330" y="1381655"/>
            <a:chExt cx="3704506" cy="2468880"/>
          </a:xfrm>
        </p:grpSpPr>
        <p:pic>
          <p:nvPicPr>
            <p:cNvPr id="33" name="Picture 32">
              <a:extLst>
                <a:ext uri="{FF2B5EF4-FFF2-40B4-BE49-F238E27FC236}">
                  <a16:creationId xmlns:a16="http://schemas.microsoft.com/office/drawing/2014/main" id="{3270AB0F-5234-44FC-9AA3-7301D0031FAA}"/>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id="{862F1A36-65B1-4274-9A92-4035E5741B14}"/>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id="{8210DC6A-11DD-4C04-93D3-288918F8356A}"/>
              </a:ext>
            </a:extLst>
          </p:cNvPr>
          <p:cNvGrpSpPr/>
          <p:nvPr/>
        </p:nvGrpSpPr>
        <p:grpSpPr>
          <a:xfrm>
            <a:off x="4254832" y="997188"/>
            <a:ext cx="3672992" cy="2743200"/>
            <a:chOff x="4672461" y="1214043"/>
            <a:chExt cx="3672992" cy="2743200"/>
          </a:xfrm>
        </p:grpSpPr>
        <p:pic>
          <p:nvPicPr>
            <p:cNvPr id="36" name="Picture 35">
              <a:extLst>
                <a:ext uri="{FF2B5EF4-FFF2-40B4-BE49-F238E27FC236}">
                  <a16:creationId xmlns:a16="http://schemas.microsoft.com/office/drawing/2014/main" id="{278DC7FC-AF0E-42BA-9498-19B0AB05D55E}"/>
                </a:ext>
              </a:extLst>
            </p:cNvPr>
            <p:cNvPicPr>
              <a:picLocks noChangeAspect="1"/>
            </p:cNvPicPr>
            <p:nvPr/>
          </p:nvPicPr>
          <p:blipFill rotWithShape="1">
            <a:blip r:embed="rId10">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7E530A0F-61B4-47C1-B996-0DB9E5F28FAA}"/>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94348330-F92D-450E-B5A7-9D62BFFAEB84}"/>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41" name="Picture 2" descr="Animated Butterflies Flying Wallpaper posted by Zoey Mercado">
            <a:extLst>
              <a:ext uri="{FF2B5EF4-FFF2-40B4-BE49-F238E27FC236}">
                <a16:creationId xmlns:a16="http://schemas.microsoft.com/office/drawing/2014/main" id="{0EF7408E-5C9A-4908-84CE-9B8067019D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667AFEE-0F81-4A48-8846-A2180D9A5B5D}"/>
              </a:ext>
            </a:extLst>
          </p:cNvPr>
          <p:cNvPicPr>
            <a:picLocks noChangeAspect="1"/>
          </p:cNvPicPr>
          <p:nvPr/>
        </p:nvPicPr>
        <p:blipFill>
          <a:blip r:embed="rId12"/>
          <a:stretch>
            <a:fillRect/>
          </a:stretch>
        </p:blipFill>
        <p:spPr>
          <a:xfrm>
            <a:off x="3794083" y="20849"/>
            <a:ext cx="4676037" cy="1316850"/>
          </a:xfrm>
          <a:prstGeom prst="rect">
            <a:avLst/>
          </a:prstGeom>
        </p:spPr>
      </p:pic>
    </p:spTree>
    <p:extLst>
      <p:ext uri="{BB962C8B-B14F-4D97-AF65-F5344CB8AC3E}">
        <p14:creationId xmlns:p14="http://schemas.microsoft.com/office/powerpoint/2010/main" val="3046630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40000">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14:bounceEnd="40000">
                                          <p:cBhvr additive="base">
                                            <p:cTn id="3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uỷn.wav"/>
                                            </p:tgtEl>
                                          </p:cMediaNode>
                                        </p:audio>
                                      </p:subTnLst>
                                    </p:cTn>
                                  </p:par>
                                  <p:par>
                                    <p:cTn id="40" presetID="2" presetClass="entr" presetSubtype="4" fill="hold" nodeType="with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uỷn.wav"/>
                                            </p:tgtEl>
                                          </p:cMediaNode>
                                        </p:audio>
                                      </p:subTnLst>
                                    </p:cTn>
                                  </p:par>
                                  <p:par>
                                    <p:cTn id="44" presetID="2" presetClass="entr" presetSubtype="4" fill="hold" nodeType="withEffect" p14:presetBounceEnd="4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40000">
                                          <p:cBhvr additive="base">
                                            <p:cTn id="4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750" fill="hold"/>
                                            <p:tgtEl>
                                              <p:spTgt spid="27"/>
                                            </p:tgtEl>
                                            <p:attrNameLst>
                                              <p:attrName>ppt_x</p:attrName>
                                            </p:attrNameLst>
                                          </p:cBhvr>
                                          <p:tavLst>
                                            <p:tav tm="0">
                                              <p:val>
                                                <p:strVal val="#ppt_x"/>
                                              </p:val>
                                            </p:tav>
                                            <p:tav tm="100000">
                                              <p:val>
                                                <p:strVal val="#ppt_x"/>
                                              </p:val>
                                            </p:tav>
                                          </p:tavLst>
                                        </p:anim>
                                        <p:anim calcmode="lin" valueType="num">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3" name="uỷn.wav"/>
                                            </p:tgtEl>
                                          </p:cMediaNode>
                                        </p:audio>
                                      </p:sub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ppt_x"/>
                                              </p:val>
                                            </p:tav>
                                            <p:tav tm="100000">
                                              <p:val>
                                                <p:strVal val="#ppt_x"/>
                                              </p:val>
                                            </p:tav>
                                          </p:tavLst>
                                        </p:anim>
                                        <p:anim calcmode="lin" valueType="num">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3" name="uỷn.wav"/>
                                            </p:tgtEl>
                                          </p:cMediaNode>
                                        </p:audio>
                                      </p:sub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1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1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1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085" y="2302942"/>
            <a:ext cx="5688061" cy="3090940"/>
          </a:xfrm>
          <a:prstGeom prst="rect">
            <a:avLst/>
          </a:prstGeom>
        </p:spPr>
      </p:pic>
    </p:spTree>
    <p:extLst>
      <p:ext uri="{BB962C8B-B14F-4D97-AF65-F5344CB8AC3E}">
        <p14:creationId xmlns:p14="http://schemas.microsoft.com/office/powerpoint/2010/main" val="41532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2" name="Picture 1">
            <a:extLst>
              <a:ext uri="{FF2B5EF4-FFF2-40B4-BE49-F238E27FC236}">
                <a16:creationId xmlns:a16="http://schemas.microsoft.com/office/drawing/2014/main" id="{1DAEBB1B-FC70-42E2-BF98-C99825CEEB02}"/>
              </a:ext>
            </a:extLst>
          </p:cNvPr>
          <p:cNvPicPr>
            <a:picLocks noChangeAspect="1"/>
          </p:cNvPicPr>
          <p:nvPr/>
        </p:nvPicPr>
        <p:blipFill>
          <a:blip r:embed="rId10"/>
          <a:stretch>
            <a:fillRect/>
          </a:stretch>
        </p:blipFill>
        <p:spPr>
          <a:xfrm>
            <a:off x="2146775" y="3107414"/>
            <a:ext cx="4535817" cy="1646063"/>
          </a:xfrm>
          <a:prstGeom prst="rect">
            <a:avLst/>
          </a:prstGeom>
        </p:spPr>
      </p:pic>
    </p:spTree>
    <p:extLst>
      <p:ext uri="{BB962C8B-B14F-4D97-AF65-F5344CB8AC3E}">
        <p14:creationId xmlns:p14="http://schemas.microsoft.com/office/powerpoint/2010/main" val="3593942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EE1632AA-1622-4AA1-8F64-1DB3049E4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310867-8898-4AB2-827C-8041C9365FAA}"/>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black"/>
                </a:solidFill>
                <a:latin typeface="Calibri" panose="020F0502020204030204" pitchFamily="34" charset="0"/>
                <a:cs typeface="Calibri" panose="020F0502020204030204" pitchFamily="34" charset="0"/>
              </a:rPr>
              <a:t>Đoán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tên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đồ</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dùng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học</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tập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u Đố Đuổi Hình Bắt Chữ Đoán Tên Đồ Dùng Học Tập | Nhanh Trí - YouTube">
            <a:extLst>
              <a:ext uri="{FF2B5EF4-FFF2-40B4-BE49-F238E27FC236}">
                <a16:creationId xmlns:a16="http://schemas.microsoft.com/office/drawing/2014/main" id="{757D42FD-03EA-4CAB-95B0-2FC314CB5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EC1AB6-6808-4A17-B90E-24C30657A39F}"/>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Cặp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sách</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30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Bạn có thể ĐOÁN TÊN ĐỒ DÙNG HỌC TẬP qua hình ảnh? | Thư Giãn Hữu Ích -  YouTube">
            <a:extLst>
              <a:ext uri="{FF2B5EF4-FFF2-40B4-BE49-F238E27FC236}">
                <a16:creationId xmlns:a16="http://schemas.microsoft.com/office/drawing/2014/main" id="{D83D27A1-E8DD-4919-93FF-2A9E6D5B1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027678-574E-478F-BCBE-9726B4D9A392}"/>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Hộp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bút</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66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ố vui nhìn hình đoán tên các đồ dùng học tập qua hình ảnh - YouTube">
            <a:extLst>
              <a:ext uri="{FF2B5EF4-FFF2-40B4-BE49-F238E27FC236}">
                <a16:creationId xmlns:a16="http://schemas.microsoft.com/office/drawing/2014/main" id="{C8B7F203-E2FA-4526-BC24-B142C25E9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AE3DCB-364B-42F1-A2F2-DC012BA5774D}"/>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Cây</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kéo</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33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id="{A8E61FD8-92C8-4C75-B40A-48D40DE19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id="{F0C2FE8E-FB39-47CE-B9C2-965754A93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50E89D9-0573-40F3-A5C8-B3505F73E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id="{B3D367EF-24D3-4865-9670-BF337534BF4E}"/>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6" name="文本框 11">
            <a:extLst>
              <a:ext uri="{FF2B5EF4-FFF2-40B4-BE49-F238E27FC236}">
                <a16:creationId xmlns:a16="http://schemas.microsoft.com/office/drawing/2014/main" id="{84B36660-4101-4C08-9B6D-3A99D64165FC}"/>
              </a:ext>
            </a:extLst>
          </p:cNvPr>
          <p:cNvSpPr txBox="1"/>
          <p:nvPr/>
        </p:nvSpPr>
        <p:spPr>
          <a:xfrm>
            <a:off x="4876138" y="2921168"/>
            <a:ext cx="6234053" cy="1169551"/>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Khám</a:t>
            </a:r>
            <a:r>
              <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rPr>
              <a:t> </a:t>
            </a: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phá</a:t>
            </a:r>
            <a:endPar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endParaRPr>
          </a:p>
        </p:txBody>
      </p:sp>
      <p:pic>
        <p:nvPicPr>
          <p:cNvPr id="7" name="图片 7" descr="572005ec0a0c4">
            <a:extLst>
              <a:ext uri="{FF2B5EF4-FFF2-40B4-BE49-F238E27FC236}">
                <a16:creationId xmlns:a16="http://schemas.microsoft.com/office/drawing/2014/main" id="{DB0E9B41-5014-4449-A377-0038DB8A2B9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14456668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prstClr val="black">
                    <a:lumMod val="95000"/>
                    <a:lumOff val="5000"/>
                  </a:prstClr>
                </a:solidFill>
                <a:latin typeface="Calibri" panose="020F0502020204030204" pitchFamily="34" charset="0"/>
                <a:cs typeface="Calibri" panose="020F0502020204030204" pitchFamily="34" charset="0"/>
              </a:rPr>
              <a:t>1.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Cái đồng hồ 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599767" y="1838632"/>
            <a:ext cx="7275871" cy="4524315"/>
          </a:xfrm>
          <a:prstGeom prst="rect">
            <a:avLst/>
          </a:prstGeom>
          <a:noFill/>
        </p:spPr>
        <p:txBody>
          <a:bodyPr wrap="square" rtlCol="0">
            <a:spAutoFit/>
          </a:bodyPr>
          <a:lstStyle/>
          <a:p>
            <a:pPr algn="ctr"/>
            <a:r>
              <a:rPr lang="vi-VN" sz="2400" b="1" i="0" dirty="0">
                <a:solidFill>
                  <a:srgbClr val="000000"/>
                </a:solidFill>
                <a:effectLst/>
                <a:latin typeface="Arial" panose="020B0604020202020204" pitchFamily="34" charset="0"/>
                <a:cs typeface="Arial" panose="020B0604020202020204" pitchFamily="34" charset="0"/>
              </a:rPr>
              <a:t>Cái đồng hồ</a:t>
            </a:r>
            <a:endParaRPr lang="vi-VN" sz="2400" b="0" i="0" dirty="0">
              <a:solidFill>
                <a:srgbClr val="000000"/>
              </a:solidFill>
              <a:effectLst/>
              <a:latin typeface="Arial" panose="020B0604020202020204" pitchFamily="34" charset="0"/>
              <a:cs typeface="Arial" panose="020B0604020202020204" pitchFamily="34" charset="0"/>
            </a:endParaRPr>
          </a:p>
          <a:p>
            <a:pPr algn="just"/>
            <a:r>
              <a:rPr lang="vi-VN" sz="2400" b="0" i="0" dirty="0">
                <a:solidFill>
                  <a:srgbClr val="000000"/>
                </a:solidFill>
                <a:effectLst/>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0" dirty="0">
                <a:solidFill>
                  <a:srgbClr val="000000"/>
                </a:solidFill>
                <a:effectLst/>
                <a:latin typeface="Arial" panose="020B0604020202020204" pitchFamily="34" charset="0"/>
                <a:cs typeface="Arial" panose="020B0604020202020204" pitchFamily="34" charset="0"/>
              </a:rPr>
              <a:t>(Theo Vũ Tú Nam)</a:t>
            </a:r>
          </a:p>
        </p:txBody>
      </p:sp>
      <p:pic>
        <p:nvPicPr>
          <p:cNvPr id="6" name="Picture 5">
            <a:extLst>
              <a:ext uri="{FF2B5EF4-FFF2-40B4-BE49-F238E27FC236}">
                <a16:creationId xmlns:a16="http://schemas.microsoft.com/office/drawing/2014/main" id="{9B4AC505-55B2-45F8-B879-5CE8B682549C}"/>
              </a:ext>
            </a:extLst>
          </p:cNvPr>
          <p:cNvPicPr>
            <a:picLocks noChangeAspect="1"/>
          </p:cNvPicPr>
          <p:nvPr/>
        </p:nvPicPr>
        <p:blipFill>
          <a:blip r:embed="rId5"/>
          <a:stretch>
            <a:fillRect/>
          </a:stretch>
        </p:blipFill>
        <p:spPr>
          <a:xfrm>
            <a:off x="8192728" y="2998839"/>
            <a:ext cx="3605674" cy="3605674"/>
          </a:xfrm>
          <a:prstGeom prst="rect">
            <a:avLst/>
          </a:prstGeom>
        </p:spPr>
      </p:pic>
    </p:spTree>
    <p:extLst>
      <p:ext uri="{BB962C8B-B14F-4D97-AF65-F5344CB8AC3E}">
        <p14:creationId xmlns:p14="http://schemas.microsoft.com/office/powerpoint/2010/main" val="185237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5" presetClass="emph" presetSubtype="0" nodeType="withEffect">
                                  <p:stCondLst>
                                    <p:cond delay="0"/>
                                  </p:stCondLst>
                                  <p:iterate type="lt">
                                    <p:tmAbs val="25"/>
                                  </p:iterate>
                                  <p:childTnLst>
                                    <p:set>
                                      <p:cBhvr override="childStyle">
                                        <p:cTn id="28" dur="indefinite"/>
                                        <p:tgtEl>
                                          <p:spTgt spid="26">
                                            <p:txEl>
                                              <p:pRg st="0" end="0"/>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l">
              <a:defRPr/>
            </a:pPr>
            <a:r>
              <a:rPr lang="vi-VN" sz="3600" b="1" dirty="0">
                <a:solidFill>
                  <a:srgbClr val="002060"/>
                </a:solidFill>
                <a:latin typeface="Calibri" panose="020F0502020204030204" pitchFamily="34" charset="0"/>
                <a:cs typeface="Calibri" panose="020F0502020204030204" pitchFamily="34" charset="0"/>
              </a:rPr>
              <a:t>a. Tìm từ ngữ hoặc câu văn:</a:t>
            </a:r>
          </a:p>
          <a:p>
            <a:pPr lvl="0" algn="l">
              <a:defRPr/>
            </a:pPr>
            <a:r>
              <a:rPr lang="vi-VN" sz="3600" dirty="0">
                <a:solidFill>
                  <a:srgbClr val="002060"/>
                </a:solidFill>
                <a:latin typeface="Calibri" panose="020F0502020204030204" pitchFamily="34" charset="0"/>
                <a:cs typeface="Calibri" panose="020F0502020204030204" pitchFamily="34" charset="0"/>
              </a:rPr>
              <a:t>- Tả các bộ phận của đồng hồ (vỏ đồng hồ, kim đồng hồ,..)</a:t>
            </a:r>
          </a:p>
          <a:p>
            <a:pPr lvl="0" algn="l">
              <a:defRPr/>
            </a:pPr>
            <a:r>
              <a:rPr lang="vi-VN" sz="3600" dirty="0">
                <a:solidFill>
                  <a:srgbClr val="002060"/>
                </a:solidFill>
                <a:latin typeface="Calibri" panose="020F0502020204030204" pitchFamily="34" charset="0"/>
                <a:cs typeface="Calibri" panose="020F0502020204030204" pitchFamily="34" charset="0"/>
              </a:rPr>
              <a:t>- Tả âm thanh của đồng hồ (tiếng kim của đồng hồ, tiếng chuông của đồng hồ,…)</a:t>
            </a:r>
          </a:p>
          <a:p>
            <a:pPr lvl="0" algn="l">
              <a:defRPr/>
            </a:pPr>
            <a:r>
              <a:rPr lang="vi-VN" sz="3600" b="1" dirty="0">
                <a:solidFill>
                  <a:srgbClr val="002060"/>
                </a:solidFill>
                <a:latin typeface="Calibri" panose="020F0502020204030204" pitchFamily="34" charset="0"/>
                <a:cs typeface="Calibri" panose="020F0502020204030204" pitchFamily="34" charset="0"/>
              </a:rPr>
              <a:t>b. Câu văn nào có hình ảnh so sánh?</a:t>
            </a:r>
            <a:endParaRPr lang="en-US" sz="3600" b="1" dirty="0">
              <a:solidFill>
                <a:srgbClr val="002060"/>
              </a:solidFill>
              <a:latin typeface="Calibri" panose="020F0502020204030204" pitchFamily="34" charset="0"/>
              <a:cs typeface="Calibri" panose="020F0502020204030204" pitchFamily="34" charset="0"/>
            </a:endParaRPr>
          </a:p>
        </p:txBody>
      </p:sp>
      <p:pic>
        <p:nvPicPr>
          <p:cNvPr id="27" name="图片 3"/>
          <p:cNvPicPr>
            <a:picLocks noChangeAspect="1"/>
          </p:cNvPicPr>
          <p:nvPr/>
        </p:nvPicPr>
        <p:blipFill>
          <a:blip r:embed="rId4"/>
          <a:stretch>
            <a:fillRect/>
          </a:stretch>
        </p:blipFill>
        <p:spPr>
          <a:xfrm>
            <a:off x="-77731" y="-453"/>
            <a:ext cx="1459943" cy="1443064"/>
          </a:xfrm>
          <a:prstGeom prst="rect">
            <a:avLst/>
          </a:prstGeom>
        </p:spPr>
      </p:pic>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5"/>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spTree>
    <p:extLst>
      <p:ext uri="{BB962C8B-B14F-4D97-AF65-F5344CB8AC3E}">
        <p14:creationId xmlns:p14="http://schemas.microsoft.com/office/powerpoint/2010/main" val="113680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472</Words>
  <Application>Microsoft Office PowerPoint</Application>
  <PresentationFormat>Widescreen</PresentationFormat>
  <Paragraphs>47</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微软雅黑</vt:lpstr>
      <vt:lpstr>宋体</vt:lpstr>
      <vt:lpstr>Arial</vt:lpstr>
      <vt:lpstr>Calibri</vt:lpstr>
      <vt:lpstr>等线</vt:lpstr>
      <vt:lpstr>Odibee Sans</vt:lpstr>
      <vt:lpstr>汉仪跳跳体简</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22</cp:revision>
  <dcterms:created xsi:type="dcterms:W3CDTF">2022-09-02T08:08:46Z</dcterms:created>
  <dcterms:modified xsi:type="dcterms:W3CDTF">2022-12-02T03:56:53Z</dcterms:modified>
</cp:coreProperties>
</file>