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91" r:id="rId3"/>
    <p:sldId id="281" r:id="rId4"/>
    <p:sldId id="293" r:id="rId5"/>
    <p:sldId id="282" r:id="rId6"/>
    <p:sldId id="294" r:id="rId7"/>
    <p:sldId id="285" r:id="rId8"/>
    <p:sldId id="295" r:id="rId9"/>
    <p:sldId id="296" r:id="rId10"/>
    <p:sldId id="297" r:id="rId11"/>
    <p:sldId id="2007577160" r:id="rId12"/>
    <p:sldId id="2007577162" r:id="rId13"/>
    <p:sldId id="2007577163"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87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43ACD-5DB4-4ABC-9986-4A7735274368}" type="datetimeFigureOut">
              <a:rPr lang="en-US" smtClean="0"/>
              <a:t>08/12/2022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F747B-184E-40D3-90DA-26850BACF7B8}" type="slidenum">
              <a:rPr lang="en-US" smtClean="0"/>
              <a:t>‹#›</a:t>
            </a:fld>
            <a:endParaRPr lang="en-US"/>
          </a:p>
        </p:txBody>
      </p:sp>
    </p:spTree>
    <p:extLst>
      <p:ext uri="{BB962C8B-B14F-4D97-AF65-F5344CB8AC3E}">
        <p14:creationId xmlns:p14="http://schemas.microsoft.com/office/powerpoint/2010/main" val="377426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171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7780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892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71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11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90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242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58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811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774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953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84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8536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29044792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161025150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7877"/>
          <a:stretch/>
        </p:blipFill>
        <p:spPr>
          <a:xfrm flipH="1">
            <a:off x="9683500" y="4685476"/>
            <a:ext cx="2280974" cy="2193471"/>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9047" y="4112071"/>
            <a:ext cx="1501925" cy="1670140"/>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1038371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465234" y="318863"/>
            <a:ext cx="11160709" cy="608193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3096" y="585978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4788317"/>
            <a:ext cx="1552261" cy="2069682"/>
          </a:xfrm>
          <a:prstGeom prst="rect">
            <a:avLst/>
          </a:prstGeom>
        </p:spPr>
      </p:pic>
    </p:spTree>
    <p:extLst>
      <p:ext uri="{BB962C8B-B14F-4D97-AF65-F5344CB8AC3E}">
        <p14:creationId xmlns:p14="http://schemas.microsoft.com/office/powerpoint/2010/main" val="376134571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464235" y="267286"/>
            <a:ext cx="11366694" cy="602510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205046"/>
            <a:ext cx="1192316" cy="1851127"/>
          </a:xfrm>
          <a:prstGeom prst="rect">
            <a:avLst/>
          </a:prstGeom>
        </p:spPr>
      </p:pic>
    </p:spTree>
    <p:extLst>
      <p:ext uri="{BB962C8B-B14F-4D97-AF65-F5344CB8AC3E}">
        <p14:creationId xmlns:p14="http://schemas.microsoft.com/office/powerpoint/2010/main" val="192925954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grpSp>
        <p:nvGrpSpPr>
          <p:cNvPr id="9" name="组合 8">
            <a:extLst>
              <a:ext uri="{FF2B5EF4-FFF2-40B4-BE49-F238E27FC236}">
                <a16:creationId xmlns:a16="http://schemas.microsoft.com/office/drawing/2014/main" id="{41C3545C-6785-4B5B-A977-6E3CC2CBB104}"/>
              </a:ext>
            </a:extLst>
          </p:cNvPr>
          <p:cNvGrpSpPr/>
          <p:nvPr userDrawn="1"/>
        </p:nvGrpSpPr>
        <p:grpSpPr>
          <a:xfrm>
            <a:off x="2803210" y="881742"/>
            <a:ext cx="6596743" cy="555171"/>
            <a:chOff x="2803210" y="881742"/>
            <a:chExt cx="6596743" cy="555171"/>
          </a:xfrm>
        </p:grpSpPr>
        <p:cxnSp>
          <p:nvCxnSpPr>
            <p:cNvPr id="10" name="直接连接符 9">
              <a:extLst>
                <a:ext uri="{FF2B5EF4-FFF2-40B4-BE49-F238E27FC236}">
                  <a16:creationId xmlns:a16="http://schemas.microsoft.com/office/drawing/2014/main" id="{6FCA33D8-C567-4E92-A356-A87038191059}"/>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矩形: 圆角 10">
              <a:extLst>
                <a:ext uri="{FF2B5EF4-FFF2-40B4-BE49-F238E27FC236}">
                  <a16:creationId xmlns:a16="http://schemas.microsoft.com/office/drawing/2014/main" id="{28803D6F-33C1-429E-B736-A1D0DE2BF03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95390002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0355D5FB-1E75-4397-A9BF-82ED33BE1BFB}"/>
              </a:ext>
            </a:extLst>
          </p:cNvPr>
          <p:cNvGrpSpPr/>
          <p:nvPr userDrawn="1"/>
        </p:nvGrpSpPr>
        <p:grpSpPr>
          <a:xfrm>
            <a:off x="2803210" y="881742"/>
            <a:ext cx="6596743" cy="555171"/>
            <a:chOff x="2803210" y="881742"/>
            <a:chExt cx="6596743" cy="555171"/>
          </a:xfrm>
        </p:grpSpPr>
        <p:cxnSp>
          <p:nvCxnSpPr>
            <p:cNvPr id="8" name="直接连接符 7">
              <a:extLst>
                <a:ext uri="{FF2B5EF4-FFF2-40B4-BE49-F238E27FC236}">
                  <a16:creationId xmlns:a16="http://schemas.microsoft.com/office/drawing/2014/main" id="{7E59A234-EFC7-4FA5-A190-86DDC03733C2}"/>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id="{A7266087-99B2-462B-9D00-7C0AB3DDBFB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31254805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368935308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2550806363"/>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0A12AFC6-9ADB-4044-B73E-15445363D6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05000" y="352425"/>
            <a:ext cx="1409402" cy="1409402"/>
          </a:xfrm>
          <a:prstGeom prst="rect">
            <a:avLst/>
          </a:prstGeom>
        </p:spPr>
      </p:pic>
    </p:spTree>
    <p:extLst>
      <p:ext uri="{BB962C8B-B14F-4D97-AF65-F5344CB8AC3E}">
        <p14:creationId xmlns:p14="http://schemas.microsoft.com/office/powerpoint/2010/main" val="2389272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0">
            <a:extLst>
              <a:ext uri="{FF2B5EF4-FFF2-40B4-BE49-F238E27FC236}">
                <a16:creationId xmlns:a16="http://schemas.microsoft.com/office/drawing/2014/main" id="{54FC6897-60B6-4C96-B82F-C55B92C8704D}"/>
              </a:ext>
            </a:extLst>
          </p:cNvPr>
          <p:cNvSpPr/>
          <p:nvPr/>
        </p:nvSpPr>
        <p:spPr>
          <a:xfrm>
            <a:off x="1618442" y="1731215"/>
            <a:ext cx="9645303" cy="4088296"/>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2" name="Picture 1">
            <a:extLst>
              <a:ext uri="{FF2B5EF4-FFF2-40B4-BE49-F238E27FC236}">
                <a16:creationId xmlns:a16="http://schemas.microsoft.com/office/drawing/2014/main" id="{FC6748FC-D018-4E45-9AFD-BDAFB41ACBAC}"/>
              </a:ext>
            </a:extLst>
          </p:cNvPr>
          <p:cNvPicPr>
            <a:picLocks noChangeAspect="1"/>
          </p:cNvPicPr>
          <p:nvPr/>
        </p:nvPicPr>
        <p:blipFill>
          <a:blip r:embed="rId3"/>
          <a:stretch>
            <a:fillRect/>
          </a:stretch>
        </p:blipFill>
        <p:spPr>
          <a:xfrm>
            <a:off x="2053975" y="3120312"/>
            <a:ext cx="8693649" cy="1798476"/>
          </a:xfrm>
          <a:prstGeom prst="rect">
            <a:avLst/>
          </a:prstGeom>
        </p:spPr>
      </p:pic>
      <p:grpSp>
        <p:nvGrpSpPr>
          <p:cNvPr id="6" name="组合 53">
            <a:extLst>
              <a:ext uri="{FF2B5EF4-FFF2-40B4-BE49-F238E27FC236}">
                <a16:creationId xmlns:a16="http://schemas.microsoft.com/office/drawing/2014/main" id="{BF0A5B4B-FBB1-41A2-AC99-E5B506667AEE}"/>
              </a:ext>
            </a:extLst>
          </p:cNvPr>
          <p:cNvGrpSpPr/>
          <p:nvPr/>
        </p:nvGrpSpPr>
        <p:grpSpPr>
          <a:xfrm>
            <a:off x="4334277" y="1144815"/>
            <a:ext cx="3529523" cy="1739137"/>
            <a:chOff x="9564105" y="-41534"/>
            <a:chExt cx="1942865" cy="1411513"/>
          </a:xfrm>
        </p:grpSpPr>
        <p:sp>
          <p:nvSpPr>
            <p:cNvPr id="7" name="圆角矩形 46">
              <a:extLst>
                <a:ext uri="{FF2B5EF4-FFF2-40B4-BE49-F238E27FC236}">
                  <a16:creationId xmlns:a16="http://schemas.microsoft.com/office/drawing/2014/main" id="{FD2160AB-1E02-495E-BDF0-719CD8A1C81C}"/>
                </a:ext>
              </a:extLst>
            </p:cNvPr>
            <p:cNvSpPr/>
            <p:nvPr/>
          </p:nvSpPr>
          <p:spPr>
            <a:xfrm>
              <a:off x="9564105" y="608375"/>
              <a:ext cx="1942865" cy="761604"/>
            </a:xfrm>
            <a:prstGeom prst="roundRect">
              <a:avLst>
                <a:gd name="adj" fmla="val 9069"/>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等线" panose="02010600030101010101" pitchFamily="2" charset="-122"/>
                <a:cs typeface="+mn-cs"/>
              </a:endParaRPr>
            </a:p>
          </p:txBody>
        </p:sp>
        <p:grpSp>
          <p:nvGrpSpPr>
            <p:cNvPr id="8" name="组合 47">
              <a:extLst>
                <a:ext uri="{FF2B5EF4-FFF2-40B4-BE49-F238E27FC236}">
                  <a16:creationId xmlns:a16="http://schemas.microsoft.com/office/drawing/2014/main" id="{5B87A247-B184-46E5-9431-44175551230E}"/>
                </a:ext>
              </a:extLst>
            </p:cNvPr>
            <p:cNvGrpSpPr/>
            <p:nvPr/>
          </p:nvGrpSpPr>
          <p:grpSpPr>
            <a:xfrm>
              <a:off x="9932705" y="-41534"/>
              <a:ext cx="131459" cy="696270"/>
              <a:chOff x="2258684" y="533582"/>
              <a:chExt cx="303045" cy="1605072"/>
            </a:xfrm>
            <a:effectLst/>
          </p:grpSpPr>
          <p:pic>
            <p:nvPicPr>
              <p:cNvPr id="12" name="图片 51">
                <a:extLst>
                  <a:ext uri="{FF2B5EF4-FFF2-40B4-BE49-F238E27FC236}">
                    <a16:creationId xmlns:a16="http://schemas.microsoft.com/office/drawing/2014/main" id="{B6568E88-DD52-4895-AC1F-ADCC71013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3" name="直接连接符 52">
                <a:extLst>
                  <a:ext uri="{FF2B5EF4-FFF2-40B4-BE49-F238E27FC236}">
                    <a16:creationId xmlns:a16="http://schemas.microsoft.com/office/drawing/2014/main" id="{1BC62421-E273-4381-9923-AD998BA1613E}"/>
                  </a:ext>
                </a:extLst>
              </p:cNvPr>
              <p:cNvCxnSpPr>
                <a:cxnSpLocks/>
              </p:cNvCxnSpPr>
              <p:nvPr/>
            </p:nvCxnSpPr>
            <p:spPr>
              <a:xfrm>
                <a:off x="2397629" y="533582"/>
                <a:ext cx="0" cy="1274576"/>
              </a:xfrm>
              <a:prstGeom prst="line">
                <a:avLst/>
              </a:prstGeom>
              <a:noFill/>
              <a:ln w="6350" cap="flat" cmpd="sng" algn="ctr">
                <a:solidFill>
                  <a:srgbClr val="3C3B37"/>
                </a:solidFill>
                <a:prstDash val="solid"/>
                <a:miter lim="800000"/>
              </a:ln>
              <a:effectLst>
                <a:outerShdw blurRad="50800" dir="2700000" algn="tl" rotWithShape="0">
                  <a:prstClr val="black">
                    <a:alpha val="40000"/>
                  </a:prstClr>
                </a:outerShdw>
              </a:effectLst>
            </p:spPr>
          </p:cxnSp>
        </p:grpSp>
        <p:grpSp>
          <p:nvGrpSpPr>
            <p:cNvPr id="9" name="组合 48">
              <a:extLst>
                <a:ext uri="{FF2B5EF4-FFF2-40B4-BE49-F238E27FC236}">
                  <a16:creationId xmlns:a16="http://schemas.microsoft.com/office/drawing/2014/main" id="{24B55E63-49B7-491E-9F52-84BE746B781E}"/>
                </a:ext>
              </a:extLst>
            </p:cNvPr>
            <p:cNvGrpSpPr/>
            <p:nvPr/>
          </p:nvGrpSpPr>
          <p:grpSpPr>
            <a:xfrm>
              <a:off x="11076315" y="-41534"/>
              <a:ext cx="131459" cy="696270"/>
              <a:chOff x="2279650" y="533582"/>
              <a:chExt cx="303045" cy="1605072"/>
            </a:xfrm>
            <a:effectLst/>
          </p:grpSpPr>
          <p:pic>
            <p:nvPicPr>
              <p:cNvPr id="10" name="图片 49">
                <a:extLst>
                  <a:ext uri="{FF2B5EF4-FFF2-40B4-BE49-F238E27FC236}">
                    <a16:creationId xmlns:a16="http://schemas.microsoft.com/office/drawing/2014/main" id="{008CD798-5849-4E9A-8E56-A57ACF2AE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1" name="直接连接符 50">
                <a:extLst>
                  <a:ext uri="{FF2B5EF4-FFF2-40B4-BE49-F238E27FC236}">
                    <a16:creationId xmlns:a16="http://schemas.microsoft.com/office/drawing/2014/main" id="{712575B5-66B0-40A1-B857-D2AD9A9D2235}"/>
                  </a:ext>
                </a:extLst>
              </p:cNvPr>
              <p:cNvCxnSpPr>
                <a:cxnSpLocks/>
              </p:cNvCxnSpPr>
              <p:nvPr/>
            </p:nvCxnSpPr>
            <p:spPr>
              <a:xfrm flipH="1">
                <a:off x="2416063" y="533582"/>
                <a:ext cx="15109" cy="1274576"/>
              </a:xfrm>
              <a:prstGeom prst="line">
                <a:avLst/>
              </a:prstGeom>
              <a:noFill/>
              <a:ln w="6350" cap="flat" cmpd="sng" algn="ctr">
                <a:solidFill>
                  <a:srgbClr val="3C3B37"/>
                </a:solidFill>
                <a:prstDash val="solid"/>
                <a:miter lim="800000"/>
              </a:ln>
              <a:effectLst>
                <a:outerShdw blurRad="50800" dir="2700000" algn="tl" rotWithShape="0">
                  <a:prstClr val="black">
                    <a:alpha val="40000"/>
                  </a:prstClr>
                </a:outerShdw>
              </a:effectLst>
            </p:spPr>
          </p:cxnSp>
        </p:grpSp>
      </p:grpSp>
      <p:pic>
        <p:nvPicPr>
          <p:cNvPr id="20" name="Picture 19" descr="Logo&#10;&#10;Description automatically generated">
            <a:extLst>
              <a:ext uri="{FF2B5EF4-FFF2-40B4-BE49-F238E27FC236}">
                <a16:creationId xmlns:a16="http://schemas.microsoft.com/office/drawing/2014/main" id="{0505EFC7-D43A-4F10-92A2-1B4DD90DBE03}"/>
              </a:ext>
            </a:extLst>
          </p:cNvPr>
          <p:cNvPicPr>
            <a:picLocks noChangeAspect="1"/>
          </p:cNvPicPr>
          <p:nvPr/>
        </p:nvPicPr>
        <p:blipFill>
          <a:blip r:embed="rId5" cstate="print">
            <a:duotone>
              <a:prstClr val="black"/>
              <a:srgbClr val="5B9BD5">
                <a:tint val="45000"/>
                <a:satMod val="400000"/>
              </a:srgbClr>
            </a:duotone>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74236" y="1826051"/>
            <a:ext cx="3894776" cy="1315616"/>
          </a:xfrm>
          <a:prstGeom prst="rect">
            <a:avLst/>
          </a:prstGeom>
        </p:spPr>
      </p:pic>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53" presetClass="entr" presetSubtype="16" fill="hold" nodeType="withEffect">
                                  <p:stCondLst>
                                    <p:cond delay="25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3777615" y="505317"/>
            <a:ext cx="463678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Ý nghĩa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câu</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6" name="Rectangle 5"/>
          <p:cNvSpPr/>
          <p:nvPr/>
        </p:nvSpPr>
        <p:spPr>
          <a:xfrm>
            <a:off x="1011126" y="1581810"/>
            <a:ext cx="10050164" cy="3170099"/>
          </a:xfrm>
          <a:prstGeom prst="rect">
            <a:avLst/>
          </a:prstGeom>
        </p:spPr>
        <p:txBody>
          <a:bodyPr wrap="square">
            <a:spAutoFit/>
          </a:bodyPr>
          <a:lstStyle/>
          <a:p>
            <a:pPr lvl="0" algn="just"/>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Ý </a:t>
            </a:r>
            <a:r>
              <a:rPr kumimoji="0" lang="en-US" sz="4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nghĩa</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thơ</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ca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ngợi</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ngọn</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núi</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Lam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Sơn</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ở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tỉnh</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Thanh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Hóa</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Đây</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nơi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diễn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ra</a:t>
            </a:r>
            <a:r>
              <a:rPr lang="en-US" sz="4000" dirty="0">
                <a:solidFill>
                  <a:prstClr val="black"/>
                </a:solidFill>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cuộc khởi nghĩa đánh đuổi quân Minh xâm lược do Lê Lợi lãnh đạo và kết thúc bằng việc giành lại độc lập cho nước Đại Việt và thành lập nhà Hậu Lê.</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51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33502-3CC4-458D-9275-DC83119E56DB}"/>
              </a:ext>
            </a:extLst>
          </p:cNvPr>
          <p:cNvSpPr txBox="1"/>
          <p:nvPr/>
        </p:nvSpPr>
        <p:spPr>
          <a:xfrm>
            <a:off x="1505746" y="6858000"/>
            <a:ext cx="1024730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4 </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dirty="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Luyện</a:t>
            </a:r>
            <a:r>
              <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r>
              <a:rPr kumimoji="0" lang="en-US" sz="6600" b="0" i="0" u="none" strike="noStrike" kern="1200" cap="none" spc="300" normalizeH="0" baseline="0" noProof="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viết</a:t>
            </a: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thêm</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2" name="Picture 1">
            <a:extLst>
              <a:ext uri="{FF2B5EF4-FFF2-40B4-BE49-F238E27FC236}">
                <a16:creationId xmlns:a16="http://schemas.microsoft.com/office/drawing/2014/main" id="{20457746-8916-4A57-82D5-44C4F2B538DF}"/>
              </a:ext>
            </a:extLst>
          </p:cNvPr>
          <p:cNvPicPr>
            <a:picLocks noChangeAspect="1"/>
          </p:cNvPicPr>
          <p:nvPr/>
        </p:nvPicPr>
        <p:blipFill>
          <a:blip r:embed="rId3"/>
          <a:stretch>
            <a:fillRect/>
          </a:stretch>
        </p:blipFill>
        <p:spPr>
          <a:xfrm>
            <a:off x="974916" y="2101504"/>
            <a:ext cx="10242168" cy="2121592"/>
          </a:xfrm>
          <a:prstGeom prst="rect">
            <a:avLst/>
          </a:prstGeom>
        </p:spPr>
      </p:pic>
    </p:spTree>
    <p:extLst>
      <p:ext uri="{BB962C8B-B14F-4D97-AF65-F5344CB8AC3E}">
        <p14:creationId xmlns:p14="http://schemas.microsoft.com/office/powerpoint/2010/main" val="8350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4330652" y="505317"/>
            <a:ext cx="3530711"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Luyện viết thêm</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8" name="Ô li">
            <a:extLst>
              <a:ext uri="{FF2B5EF4-FFF2-40B4-BE49-F238E27FC236}">
                <a16:creationId xmlns:a16="http://schemas.microsoft.com/office/drawing/2014/main" id="{8DC7F517-ED76-4A38-BF0B-FC79188334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54" b="36589"/>
          <a:stretch/>
        </p:blipFill>
        <p:spPr>
          <a:xfrm>
            <a:off x="809625" y="2342039"/>
            <a:ext cx="10648950" cy="2902814"/>
          </a:xfrm>
          <a:prstGeom prst="rect">
            <a:avLst/>
          </a:prstGeom>
        </p:spPr>
      </p:pic>
      <p:sp>
        <p:nvSpPr>
          <p:cNvPr id="9" name="TextBox 8">
            <a:extLst>
              <a:ext uri="{FF2B5EF4-FFF2-40B4-BE49-F238E27FC236}">
                <a16:creationId xmlns:a16="http://schemas.microsoft.com/office/drawing/2014/main" id="{E987F82C-0B1B-4D69-BC1C-AD554589F0A5}"/>
              </a:ext>
            </a:extLst>
          </p:cNvPr>
          <p:cNvSpPr txBox="1"/>
          <p:nvPr/>
        </p:nvSpPr>
        <p:spPr>
          <a:xfrm>
            <a:off x="2943225" y="2914650"/>
            <a:ext cx="8553450" cy="707886"/>
          </a:xfrm>
          <a:prstGeom prst="rect">
            <a:avLst/>
          </a:prstGeom>
          <a:noFill/>
        </p:spPr>
        <p:txBody>
          <a:bodyPr wrap="square" rtlCol="0">
            <a:spAutoFit/>
          </a:bodyPr>
          <a:lstStyle/>
          <a:p>
            <a:r>
              <a:rPr lang="vi-VN" sz="4000" b="1" dirty="0">
                <a:latin typeface="HP001 4 hàng" panose="020B0603050302020204" pitchFamily="34" charset="0"/>
              </a:rPr>
              <a:t>L</a:t>
            </a:r>
            <a:r>
              <a:rPr lang="el-GR" sz="4000" b="1" dirty="0">
                <a:latin typeface="HP001 4 hàng" panose="020B0603050302020204" pitchFamily="34" charset="0"/>
              </a:rPr>
              <a:t>Ϊ</a:t>
            </a:r>
            <a:r>
              <a:rPr lang="vi-VN" sz="4000" b="1" dirty="0">
                <a:latin typeface="HP001 4 hàng" panose="020B0603050302020204" pitchFamily="34" charset="0"/>
              </a:rPr>
              <a:t>g la</a:t>
            </a:r>
            <a:r>
              <a:rPr lang="el-GR" sz="4000" b="1" dirty="0">
                <a:latin typeface="HP001 4 hàng" panose="020B0603050302020204" pitchFamily="34" charset="0"/>
              </a:rPr>
              <a:t>ζ </a:t>
            </a:r>
            <a:r>
              <a:rPr lang="vi-VN" sz="4000" b="1" dirty="0">
                <a:latin typeface="HP001 4 hàng" panose="020B0603050302020204" pitchFamily="34" charset="0"/>
              </a:rPr>
              <a:t>đáy wư</a:t>
            </a:r>
            <a:r>
              <a:rPr lang="el-GR" sz="4000" b="1" dirty="0">
                <a:latin typeface="HP001 4 hàng" panose="020B0603050302020204" pitchFamily="34" charset="0"/>
              </a:rPr>
              <a:t>ϐ </a:t>
            </a:r>
            <a:r>
              <a:rPr lang="vi-VN" sz="4000" b="1" dirty="0">
                <a:latin typeface="HP001 4 hàng" panose="020B0603050302020204" pitchFamily="34" charset="0"/>
              </a:rPr>
              <a:t>Łn ǇrƟ</a:t>
            </a:r>
            <a:endParaRPr lang="en-US" sz="4000" b="1" dirty="0">
              <a:latin typeface="HP001 4 hàng" panose="020B0603050302020204" pitchFamily="34" charset="0"/>
            </a:endParaRPr>
          </a:p>
        </p:txBody>
      </p:sp>
      <p:sp>
        <p:nvSpPr>
          <p:cNvPr id="10" name="TextBox 9">
            <a:extLst>
              <a:ext uri="{FF2B5EF4-FFF2-40B4-BE49-F238E27FC236}">
                <a16:creationId xmlns:a16="http://schemas.microsoft.com/office/drawing/2014/main" id="{09E7DA8B-D5CC-4E94-84D2-74C2D2279E2F}"/>
              </a:ext>
            </a:extLst>
          </p:cNvPr>
          <p:cNvSpPr txBox="1"/>
          <p:nvPr/>
        </p:nvSpPr>
        <p:spPr>
          <a:xfrm>
            <a:off x="1857374" y="3800475"/>
            <a:ext cx="9763125" cy="707886"/>
          </a:xfrm>
          <a:prstGeom prst="rect">
            <a:avLst/>
          </a:prstGeom>
          <a:noFill/>
        </p:spPr>
        <p:txBody>
          <a:bodyPr wrap="square" rtlCol="0">
            <a:spAutoFit/>
          </a:bodyPr>
          <a:lstStyle/>
          <a:p>
            <a:r>
              <a:rPr lang="lv-LV" sz="4000" b="1" dirty="0">
                <a:latin typeface="HP001 4 hàng" panose="020B0603050302020204" pitchFamily="34" charset="0"/>
              </a:rPr>
              <a:t>Thà</a:t>
            </a:r>
            <a:r>
              <a:rPr lang="el-GR" sz="4000" b="1" dirty="0">
                <a:latin typeface="HP001 4 hàng" panose="020B0603050302020204" pitchFamily="34" charset="0"/>
              </a:rPr>
              <a:t>ζ </a:t>
            </a:r>
            <a:r>
              <a:rPr lang="lv-LV" sz="4000" b="1" dirty="0">
                <a:latin typeface="HP001 4 hàng" panose="020B0603050302020204" pitchFamily="34" charset="0"/>
              </a:rPr>
              <a:t>xây </a:t>
            </a:r>
            <a:r>
              <a:rPr lang="el-GR" sz="4000" b="1" dirty="0">
                <a:latin typeface="HP001 4 hàng" panose="020B0603050302020204" pitchFamily="34" charset="0"/>
              </a:rPr>
              <a:t>δ</a:t>
            </a:r>
            <a:r>
              <a:rPr lang="lv-LV" sz="4000" b="1" dirty="0">
                <a:latin typeface="HP001 4 hàng" panose="020B0603050302020204" pitchFamily="34" charset="0"/>
              </a:rPr>
              <a:t>Ā </a:t>
            </a:r>
            <a:r>
              <a:rPr lang="el-GR" sz="4000" b="1" dirty="0">
                <a:latin typeface="HP001 4 hàng" panose="020B0603050302020204" pitchFamily="34" charset="0"/>
              </a:rPr>
              <a:t>λμ</a:t>
            </a:r>
            <a:r>
              <a:rPr lang="lv-LV" sz="4000" b="1" dirty="0">
                <a:latin typeface="HP001 4 hàng" panose="020B0603050302020204" pitchFamily="34" charset="0"/>
              </a:rPr>
              <a:t>Ğc w</a:t>
            </a:r>
            <a:r>
              <a:rPr lang="el-GR" sz="4000" b="1" dirty="0">
                <a:latin typeface="HP001 4 hàng" panose="020B0603050302020204" pitchFamily="34" charset="0"/>
              </a:rPr>
              <a:t>Ϊ ιΠ </a:t>
            </a:r>
            <a:r>
              <a:rPr lang="lv-LV" sz="4000" b="1" dirty="0">
                <a:latin typeface="HP001 4 hàng" panose="020B0603050302020204" pitchFamily="34" charset="0"/>
              </a:rPr>
              <a:t>bŗg vàng</a:t>
            </a:r>
            <a:r>
              <a:rPr lang="en-US" sz="4000" b="1" dirty="0">
                <a:latin typeface="HP001 4 hàng" panose="020B0603050302020204" pitchFamily="34" charset="0"/>
              </a:rPr>
              <a:t>.</a:t>
            </a:r>
          </a:p>
        </p:txBody>
      </p:sp>
      <p:sp>
        <p:nvSpPr>
          <p:cNvPr id="12" name="TextBox 11">
            <a:extLst>
              <a:ext uri="{FF2B5EF4-FFF2-40B4-BE49-F238E27FC236}">
                <a16:creationId xmlns:a16="http://schemas.microsoft.com/office/drawing/2014/main" id="{2FF05734-DDF4-4D93-A4D2-3137A7D47F4A}"/>
              </a:ext>
            </a:extLst>
          </p:cNvPr>
          <p:cNvSpPr txBox="1"/>
          <p:nvPr/>
        </p:nvSpPr>
        <p:spPr>
          <a:xfrm>
            <a:off x="5848349" y="4705350"/>
            <a:ext cx="4895851" cy="707886"/>
          </a:xfrm>
          <a:prstGeom prst="rect">
            <a:avLst/>
          </a:prstGeom>
          <a:noFill/>
        </p:spPr>
        <p:txBody>
          <a:bodyPr wrap="square" rtlCol="0">
            <a:spAutoFit/>
          </a:bodyPr>
          <a:lstStyle/>
          <a:p>
            <a:r>
              <a:rPr lang="en-US" sz="4000" b="1">
                <a:latin typeface="HP001 4 hàng" panose="020B0603050302020204" pitchFamily="34" charset="0"/>
              </a:rPr>
              <a:t>(Tǟí</a:t>
            </a:r>
            <a:r>
              <a:rPr lang="el-GR" sz="4000" b="1">
                <a:latin typeface="HP001 4 hàng" panose="020B0603050302020204" pitchFamily="34" charset="0"/>
              </a:rPr>
              <a:t>ε </a:t>
            </a:r>
            <a:r>
              <a:rPr lang="en-US" sz="4000" b="1">
                <a:latin typeface="HP001 4 hàng" panose="020B0603050302020204" pitchFamily="34" charset="0"/>
              </a:rPr>
              <a:t>Tǟu</a:t>
            </a:r>
            <a:r>
              <a:rPr lang="el-GR" sz="4000" b="1">
                <a:latin typeface="HP001 4 hàng" panose="020B0603050302020204" pitchFamily="34" charset="0"/>
              </a:rPr>
              <a:t>ΐ</a:t>
            </a:r>
            <a:r>
              <a:rPr lang="en-US" sz="4000" b="1">
                <a:latin typeface="HP001 4 hàng" panose="020B0603050302020204" pitchFamily="34" charset="0"/>
              </a:rPr>
              <a:t>İn K</a:t>
            </a:r>
            <a:r>
              <a:rPr lang="el-GR" sz="4000" b="1">
                <a:latin typeface="HP001 4 hàng" panose="020B0603050302020204" pitchFamily="34" charset="0"/>
              </a:rPr>
              <a:t>Ηϛ</a:t>
            </a:r>
            <a:r>
              <a:rPr lang="en-US" sz="4000" b="1">
                <a:latin typeface="HP001 4 hàng" panose="020B0603050302020204" pitchFamily="34" charset="0"/>
              </a:rPr>
              <a:t>u)</a:t>
            </a:r>
            <a:endParaRPr lang="en-US" sz="4000" b="1" dirty="0">
              <a:latin typeface="HP001 4 hàng" panose="020B0603050302020204" pitchFamily="34" charset="0"/>
            </a:endParaRPr>
          </a:p>
        </p:txBody>
      </p:sp>
    </p:spTree>
    <p:extLst>
      <p:ext uri="{BB962C8B-B14F-4D97-AF65-F5344CB8AC3E}">
        <p14:creationId xmlns:p14="http://schemas.microsoft.com/office/powerpoint/2010/main" val="167827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E03114-3F75-4A01-81EF-DEF5A3316CB3}"/>
              </a:ext>
            </a:extLst>
          </p:cNvPr>
          <p:cNvSpPr txBox="1"/>
          <p:nvPr/>
        </p:nvSpPr>
        <p:spPr>
          <a:xfrm>
            <a:off x="1334296" y="7174289"/>
            <a:ext cx="1024730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Hoạt động nối tiếp</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5" name="Picture 4">
            <a:extLst>
              <a:ext uri="{FF2B5EF4-FFF2-40B4-BE49-F238E27FC236}">
                <a16:creationId xmlns:a16="http://schemas.microsoft.com/office/drawing/2014/main" id="{661AA2A4-AD26-48A1-92A5-D332EB0DE2E8}"/>
              </a:ext>
            </a:extLst>
          </p:cNvPr>
          <p:cNvPicPr>
            <a:picLocks noChangeAspect="1"/>
          </p:cNvPicPr>
          <p:nvPr/>
        </p:nvPicPr>
        <p:blipFill>
          <a:blip r:embed="rId3"/>
          <a:stretch>
            <a:fillRect/>
          </a:stretch>
        </p:blipFill>
        <p:spPr>
          <a:xfrm>
            <a:off x="3918299" y="2592261"/>
            <a:ext cx="6584251" cy="1444877"/>
          </a:xfrm>
          <a:prstGeom prst="rect">
            <a:avLst/>
          </a:prstGeom>
        </p:spPr>
      </p:pic>
    </p:spTree>
    <p:extLst>
      <p:ext uri="{BB962C8B-B14F-4D97-AF65-F5344CB8AC3E}">
        <p14:creationId xmlns:p14="http://schemas.microsoft.com/office/powerpoint/2010/main" val="315958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鼓点轻快的卡通可爱版配乐_1分18秒">
            <a:hlinkClick r:id="" action="ppaction://media"/>
            <a:extLst>
              <a:ext uri="{FF2B5EF4-FFF2-40B4-BE49-F238E27FC236}">
                <a16:creationId xmlns:a16="http://schemas.microsoft.com/office/drawing/2014/main" id="{009690CF-938F-40B7-BE08-540A4817C8B8}"/>
              </a:ext>
            </a:extLst>
          </p:cNvPr>
          <p:cNvPicPr>
            <a:picLocks noChangeAspect="1"/>
          </p:cNvPicPr>
          <p:nvPr>
            <a:audioFile r:link="rId2"/>
            <p:extLst>
              <p:ext uri="{DAA4B4D4-6D71-4841-9C94-3DE7FCFB9230}">
                <p14:media xmlns:p14="http://schemas.microsoft.com/office/powerpoint/2010/main" r:embed="rId1">
                  <p14:fade in="500"/>
                </p14:media>
              </p:ext>
            </p:extLst>
          </p:nvPr>
        </p:nvPicPr>
        <p:blipFill>
          <a:blip r:embed="rId5"/>
          <a:stretch>
            <a:fillRect/>
          </a:stretch>
        </p:blipFill>
        <p:spPr>
          <a:xfrm>
            <a:off x="11407154" y="6041839"/>
            <a:ext cx="613396" cy="613396"/>
          </a:xfrm>
          <a:prstGeom prst="rect">
            <a:avLst/>
          </a:prstGeom>
        </p:spPr>
      </p:pic>
      <p:sp>
        <p:nvSpPr>
          <p:cNvPr id="14" name="矩形: 圆角 10">
            <a:extLst>
              <a:ext uri="{FF2B5EF4-FFF2-40B4-BE49-F238E27FC236}">
                <a16:creationId xmlns:a16="http://schemas.microsoft.com/office/drawing/2014/main" id="{54FC6897-60B6-4C96-B82F-C55B92C8704D}"/>
              </a:ext>
            </a:extLst>
          </p:cNvPr>
          <p:cNvSpPr/>
          <p:nvPr/>
        </p:nvSpPr>
        <p:spPr>
          <a:xfrm>
            <a:off x="1618442" y="1731215"/>
            <a:ext cx="9645303" cy="4088296"/>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5" name="TextBox 4">
            <a:extLst>
              <a:ext uri="{FF2B5EF4-FFF2-40B4-BE49-F238E27FC236}">
                <a16:creationId xmlns:a16="http://schemas.microsoft.com/office/drawing/2014/main" id="{9BB3D09E-3675-458A-AE32-1D9D34900D54}"/>
              </a:ext>
            </a:extLst>
          </p:cNvPr>
          <p:cNvSpPr txBox="1"/>
          <p:nvPr/>
        </p:nvSpPr>
        <p:spPr>
          <a:xfrm>
            <a:off x="2057400" y="6858000"/>
            <a:ext cx="84582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Tạm</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biệt</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lại</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a:t>
            </a:r>
          </a:p>
        </p:txBody>
      </p:sp>
      <p:pic>
        <p:nvPicPr>
          <p:cNvPr id="3" name="Picture 2">
            <a:extLst>
              <a:ext uri="{FF2B5EF4-FFF2-40B4-BE49-F238E27FC236}">
                <a16:creationId xmlns:a16="http://schemas.microsoft.com/office/drawing/2014/main" id="{6EDC34E2-23AB-4571-A432-2C0419F4CF16}"/>
              </a:ext>
            </a:extLst>
          </p:cNvPr>
          <p:cNvPicPr>
            <a:picLocks noChangeAspect="1"/>
          </p:cNvPicPr>
          <p:nvPr/>
        </p:nvPicPr>
        <p:blipFill>
          <a:blip r:embed="rId6"/>
          <a:stretch>
            <a:fillRect/>
          </a:stretch>
        </p:blipFill>
        <p:spPr>
          <a:xfrm>
            <a:off x="1868057" y="2081667"/>
            <a:ext cx="8455885" cy="2694666"/>
          </a:xfrm>
          <a:prstGeom prst="rect">
            <a:avLst/>
          </a:prstGeom>
        </p:spPr>
      </p:pic>
    </p:spTree>
    <p:extLst>
      <p:ext uri="{BB962C8B-B14F-4D97-AF65-F5344CB8AC3E}">
        <p14:creationId xmlns:p14="http://schemas.microsoft.com/office/powerpoint/2010/main" val="47169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par>
                                <p:cTn id="7" presetID="22" presetClass="entr" presetSubtype="8"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left)">
                                      <p:cBhvr>
                                        <p:cTn id="9" dur="500"/>
                                        <p:tgtEl>
                                          <p:spTgt spid="1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250" autoRev="1" fill="hold">
                                          <p:stCondLst>
                                            <p:cond delay="0"/>
                                          </p:stCondLst>
                                        </p:cTn>
                                        <p:tgtEl>
                                          <p:spTgt spid="5"/>
                                        </p:tgtEl>
                                        <p:attrNameLst>
                                          <p:attrName>ppt_w</p:attrName>
                                        </p:attrNameLst>
                                      </p:cBhvr>
                                    </p:anim>
                                    <p:anim by="(#ppt_w*0.50)" calcmode="lin" valueType="num">
                                      <p:cBhvr>
                                        <p:cTn id="14" dur="250" decel="50000" autoRev="1" fill="hold">
                                          <p:stCondLst>
                                            <p:cond delay="0"/>
                                          </p:stCondLst>
                                        </p:cTn>
                                        <p:tgtEl>
                                          <p:spTgt spid="5"/>
                                        </p:tgtEl>
                                        <p:attrNameLst>
                                          <p:attrName>ppt_x</p:attrName>
                                        </p:attrNameLst>
                                      </p:cBhvr>
                                    </p:anim>
                                    <p:anim from="(-#ppt_h/2)" to="(#ppt_y)" calcmode="lin" valueType="num">
                                      <p:cBhvr>
                                        <p:cTn id="15" dur="500" fill="hold">
                                          <p:stCondLst>
                                            <p:cond delay="0"/>
                                          </p:stCondLst>
                                        </p:cTn>
                                        <p:tgtEl>
                                          <p:spTgt spid="5"/>
                                        </p:tgtEl>
                                        <p:attrNameLst>
                                          <p:attrName>ppt_y</p:attrName>
                                        </p:attrNameLst>
                                      </p:cBhvr>
                                    </p:anim>
                                    <p:animRot by="21600000">
                                      <p:cBhvr>
                                        <p:cTn id="16"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46970" numSld="999" showWhenStopped="0">
                <p:cTn id="17" repeatCount="indefinite" fill="remove" display="0">
                  <p:stCondLst>
                    <p:cond delay="indefinite"/>
                  </p:stCondLst>
                  <p:endCondLst>
                    <p:cond evt="onStopAudio" delay="0">
                      <p:tgtEl>
                        <p:sldTgt/>
                      </p:tgtEl>
                    </p:cond>
                  </p:endCondLst>
                </p:cTn>
                <p:tgtEl>
                  <p:spTgt spid="17"/>
                </p:tgtEl>
              </p:cMediaNode>
            </p:audio>
          </p:childTnLst>
        </p:cTn>
      </p:par>
    </p:tnLst>
    <p:bldLst>
      <p:bldP spid="1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11">
            <a:extLst>
              <a:ext uri="{FF2B5EF4-FFF2-40B4-BE49-F238E27FC236}">
                <a16:creationId xmlns:a16="http://schemas.microsoft.com/office/drawing/2014/main" id="{4D557D08-0269-4617-8B67-D3E9E1270238}"/>
              </a:ext>
            </a:extLst>
          </p:cNvPr>
          <p:cNvGrpSpPr/>
          <p:nvPr/>
        </p:nvGrpSpPr>
        <p:grpSpPr>
          <a:xfrm>
            <a:off x="2058474" y="466049"/>
            <a:ext cx="8218267" cy="705393"/>
            <a:chOff x="2803210" y="806630"/>
            <a:chExt cx="6596743" cy="705393"/>
          </a:xfrm>
        </p:grpSpPr>
        <p:cxnSp>
          <p:nvCxnSpPr>
            <p:cNvPr id="36" name="直接连接符 12">
              <a:extLst>
                <a:ext uri="{FF2B5EF4-FFF2-40B4-BE49-F238E27FC236}">
                  <a16:creationId xmlns:a16="http://schemas.microsoft.com/office/drawing/2014/main" id="{D0470CDD-F8C3-4499-9EA4-4B1AA8C3FFF4}"/>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矩形: 圆角 13">
              <a:extLst>
                <a:ext uri="{FF2B5EF4-FFF2-40B4-BE49-F238E27FC236}">
                  <a16:creationId xmlns:a16="http://schemas.microsoft.com/office/drawing/2014/main" id="{942A7B7E-04DD-4272-A203-85F255E570D7}"/>
                </a:ext>
              </a:extLst>
            </p:cNvPr>
            <p:cNvSpPr/>
            <p:nvPr userDrawn="1"/>
          </p:nvSpPr>
          <p:spPr>
            <a:xfrm>
              <a:off x="3380934" y="806630"/>
              <a:ext cx="5430129" cy="705393"/>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3956136" y="564868"/>
            <a:ext cx="4374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Quan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sát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chữ</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1" i="0" u="none" strike="noStrike" kern="1200" cap="none" spc="0" normalizeH="0" baseline="0" noProof="0" dirty="0">
                <a:ln>
                  <a:noFill/>
                </a:ln>
                <a:solidFill>
                  <a:prstClr val="black"/>
                </a:solidFill>
                <a:effectLst/>
                <a:uLnTx/>
                <a:uFillTx/>
                <a:latin typeface="HP001 4 hàng" panose="020B0603050302020204" pitchFamily="34" charset="0"/>
                <a:ea typeface="字魂80号-萌趣小鱼体" panose="00000500000000000000" pitchFamily="2" charset="-122"/>
                <a:cs typeface="Calibri" panose="020F0502020204030204" pitchFamily="34" charset="0"/>
              </a:rPr>
              <a:t>L</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hoa</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cxnSp>
        <p:nvCxnSpPr>
          <p:cNvPr id="19" name="Straight Arrow Connector 18">
            <a:extLst>
              <a:ext uri="{FF2B5EF4-FFF2-40B4-BE49-F238E27FC236}">
                <a16:creationId xmlns:a16="http://schemas.microsoft.com/office/drawing/2014/main" id="{12538AFD-7783-4649-95BF-45E66CFED287}"/>
              </a:ext>
            </a:extLst>
          </p:cNvPr>
          <p:cNvCxnSpPr/>
          <p:nvPr/>
        </p:nvCxnSpPr>
        <p:spPr>
          <a:xfrm>
            <a:off x="7241706" y="3223607"/>
            <a:ext cx="0" cy="2292163"/>
          </a:xfrm>
          <a:prstGeom prst="straightConnector1">
            <a:avLst/>
          </a:prstGeom>
          <a:noFill/>
          <a:ln w="28575" cap="flat" cmpd="sng" algn="ctr">
            <a:solidFill>
              <a:srgbClr val="434343">
                <a:lumMod val="75000"/>
              </a:srgbClr>
            </a:solidFill>
            <a:prstDash val="solid"/>
            <a:headEnd type="triangle"/>
            <a:tailEnd type="triangle"/>
          </a:ln>
          <a:effectLst/>
        </p:spPr>
      </p:cxnSp>
      <p:sp>
        <p:nvSpPr>
          <p:cNvPr id="27" name="Rectangle 26">
            <a:extLst>
              <a:ext uri="{FF2B5EF4-FFF2-40B4-BE49-F238E27FC236}">
                <a16:creationId xmlns:a16="http://schemas.microsoft.com/office/drawing/2014/main" id="{73E2615A-BA44-47BE-A1D4-84F0A63585F3}"/>
              </a:ext>
            </a:extLst>
          </p:cNvPr>
          <p:cNvSpPr/>
          <p:nvPr/>
        </p:nvSpPr>
        <p:spPr>
          <a:xfrm>
            <a:off x="328398" y="1741414"/>
            <a:ext cx="3702843"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Chữ</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hoa</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L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được</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tạo</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bởi</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lang="en-US" sz="2800" b="1" kern="0" dirty="0">
                <a:solidFill>
                  <a:srgbClr val="F40909"/>
                </a:solidFill>
                <a:latin typeface="Calibri" panose="020F0502020204030204" pitchFamily="34" charset="0"/>
                <a:cs typeface="Calibri" panose="020F0502020204030204" pitchFamily="34" charset="0"/>
                <a:sym typeface="Arial"/>
              </a:rPr>
              <a:t>3</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nét</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cơ</a:t>
            </a:r>
            <a:r>
              <a:rPr kumimoji="0" lang="en-US" sz="2800" b="1" i="0" u="none" strike="noStrike" kern="0" cap="none" spc="0" normalizeH="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bản</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p>
        </p:txBody>
      </p:sp>
      <p:grpSp>
        <p:nvGrpSpPr>
          <p:cNvPr id="42" name="Group 41">
            <a:extLst>
              <a:ext uri="{FF2B5EF4-FFF2-40B4-BE49-F238E27FC236}">
                <a16:creationId xmlns:a16="http://schemas.microsoft.com/office/drawing/2014/main" id="{CE9382C0-2228-4FAC-BB1B-ACBF7C67F34A}"/>
              </a:ext>
            </a:extLst>
          </p:cNvPr>
          <p:cNvGrpSpPr/>
          <p:nvPr/>
        </p:nvGrpSpPr>
        <p:grpSpPr>
          <a:xfrm>
            <a:off x="4428901" y="2173129"/>
            <a:ext cx="3480453" cy="3391876"/>
            <a:chOff x="2575779" y="1242084"/>
            <a:chExt cx="3480453" cy="3391876"/>
          </a:xfrm>
        </p:grpSpPr>
        <p:pic>
          <p:nvPicPr>
            <p:cNvPr id="43" name="Picture 42">
              <a:extLst>
                <a:ext uri="{FF2B5EF4-FFF2-40B4-BE49-F238E27FC236}">
                  <a16:creationId xmlns:a16="http://schemas.microsoft.com/office/drawing/2014/main" id="{2D19ED3F-DBA1-4F97-A353-792A870524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75779" y="1242084"/>
              <a:ext cx="3461915" cy="3386928"/>
            </a:xfrm>
            <a:prstGeom prst="rect">
              <a:avLst/>
            </a:prstGeom>
          </p:spPr>
        </p:pic>
        <p:cxnSp>
          <p:nvCxnSpPr>
            <p:cNvPr id="44" name="Straight Connector 43">
              <a:extLst>
                <a:ext uri="{FF2B5EF4-FFF2-40B4-BE49-F238E27FC236}">
                  <a16:creationId xmlns:a16="http://schemas.microsoft.com/office/drawing/2014/main" id="{C0763806-4960-4B40-88EF-4D272B8A8168}"/>
                </a:ext>
              </a:extLst>
            </p:cNvPr>
            <p:cNvCxnSpPr/>
            <p:nvPr/>
          </p:nvCxnSpPr>
          <p:spPr>
            <a:xfrm>
              <a:off x="2606000" y="1253898"/>
              <a:ext cx="345023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37F1BE-EC2C-4BBF-8D17-54EA2C7C62CF}"/>
                </a:ext>
              </a:extLst>
            </p:cNvPr>
            <p:cNvCxnSpPr/>
            <p:nvPr/>
          </p:nvCxnSpPr>
          <p:spPr>
            <a:xfrm>
              <a:off x="2606000" y="4633960"/>
              <a:ext cx="345023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5E67987D-CFC5-4941-B2E7-B1F96366389F}"/>
              </a:ext>
            </a:extLst>
          </p:cNvPr>
          <p:cNvSpPr/>
          <p:nvPr/>
        </p:nvSpPr>
        <p:spPr>
          <a:xfrm>
            <a:off x="7909354" y="3369918"/>
            <a:ext cx="1866217" cy="107721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40909"/>
                </a:solidFill>
                <a:effectLst/>
                <a:uLnTx/>
                <a:uFillTx/>
                <a:latin typeface="Arial" panose="020B0604020202020204" pitchFamily="34" charset="0"/>
                <a:ea typeface="+mn-ea"/>
                <a:cs typeface="Arial"/>
                <a:sym typeface="Arial"/>
              </a:rPr>
              <a:t>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40909"/>
                </a:solidFill>
                <a:effectLst/>
                <a:uLnTx/>
                <a:uFillTx/>
                <a:latin typeface="Arial" panose="020B0604020202020204" pitchFamily="34" charset="0"/>
                <a:ea typeface="+mn-ea"/>
                <a:cs typeface="Arial"/>
                <a:sym typeface="Arial"/>
              </a:rPr>
              <a:t>ô ly rưỡi</a:t>
            </a:r>
          </a:p>
        </p:txBody>
      </p:sp>
      <p:sp>
        <p:nvSpPr>
          <p:cNvPr id="29" name="Rectangle 28">
            <a:extLst>
              <a:ext uri="{FF2B5EF4-FFF2-40B4-BE49-F238E27FC236}">
                <a16:creationId xmlns:a16="http://schemas.microsoft.com/office/drawing/2014/main" id="{02798AAF-2F02-43D2-BE4D-09037458DEF1}"/>
              </a:ext>
            </a:extLst>
          </p:cNvPr>
          <p:cNvSpPr/>
          <p:nvPr/>
        </p:nvSpPr>
        <p:spPr>
          <a:xfrm>
            <a:off x="5426712" y="5765572"/>
            <a:ext cx="109517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2 ô</a:t>
            </a:r>
            <a:r>
              <a:rPr kumimoji="0" lang="en-US" sz="3200" b="1" i="0" u="none" strike="noStrike" kern="0" cap="none" spc="0" normalizeH="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ly</a:t>
            </a:r>
            <a:endParaRPr kumimoji="0" lang="en-US" sz="32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endParaRPr>
          </a:p>
        </p:txBody>
      </p:sp>
      <p:cxnSp>
        <p:nvCxnSpPr>
          <p:cNvPr id="30" name="Straight Arrow Connector 29">
            <a:extLst>
              <a:ext uri="{FF2B5EF4-FFF2-40B4-BE49-F238E27FC236}">
                <a16:creationId xmlns:a16="http://schemas.microsoft.com/office/drawing/2014/main" id="{3813F3CB-0A3B-4440-B157-232E3D0E1994}"/>
              </a:ext>
            </a:extLst>
          </p:cNvPr>
          <p:cNvCxnSpPr/>
          <p:nvPr/>
        </p:nvCxnSpPr>
        <p:spPr>
          <a:xfrm flipH="1">
            <a:off x="4496607" y="5788374"/>
            <a:ext cx="2780270" cy="0"/>
          </a:xfrm>
          <a:prstGeom prst="straightConnector1">
            <a:avLst/>
          </a:prstGeom>
          <a:noFill/>
          <a:ln w="28575" cap="flat" cmpd="sng" algn="ctr">
            <a:solidFill>
              <a:srgbClr val="434343">
                <a:lumMod val="75000"/>
              </a:srgbClr>
            </a:solidFill>
            <a:prstDash val="solid"/>
            <a:headEnd type="triangle"/>
            <a:tailEnd type="triangle"/>
          </a:ln>
          <a:effectLst/>
        </p:spPr>
      </p:cxnSp>
      <p:sp>
        <p:nvSpPr>
          <p:cNvPr id="31" name="Rectangle 30">
            <a:extLst>
              <a:ext uri="{FF2B5EF4-FFF2-40B4-BE49-F238E27FC236}">
                <a16:creationId xmlns:a16="http://schemas.microsoft.com/office/drawing/2014/main" id="{BE3428A0-B3F6-4DA4-AD27-E16FC22986CF}"/>
              </a:ext>
            </a:extLst>
          </p:cNvPr>
          <p:cNvSpPr/>
          <p:nvPr/>
        </p:nvSpPr>
        <p:spPr>
          <a:xfrm>
            <a:off x="1152453" y="4369688"/>
            <a:ext cx="1736373" cy="107721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nét</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lượn</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dọc</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46" name="Straight Arrow Connector 45">
            <a:extLst>
              <a:ext uri="{FF2B5EF4-FFF2-40B4-BE49-F238E27FC236}">
                <a16:creationId xmlns:a16="http://schemas.microsoft.com/office/drawing/2014/main" id="{8958D046-FA69-4622-ABCB-D2C79F9055B6}"/>
              </a:ext>
            </a:extLst>
          </p:cNvPr>
          <p:cNvCxnSpPr>
            <a:cxnSpLocks/>
          </p:cNvCxnSpPr>
          <p:nvPr/>
        </p:nvCxnSpPr>
        <p:spPr>
          <a:xfrm flipV="1">
            <a:off x="3441724" y="4714875"/>
            <a:ext cx="2168501" cy="382532"/>
          </a:xfrm>
          <a:prstGeom prst="straightConnector1">
            <a:avLst/>
          </a:prstGeom>
          <a:noFill/>
          <a:ln w="28575" cap="flat" cmpd="sng" algn="ctr">
            <a:solidFill>
              <a:srgbClr val="FF0000"/>
            </a:solidFill>
            <a:prstDash val="lgDash"/>
            <a:tailEnd type="triangle"/>
          </a:ln>
          <a:effectLst/>
        </p:spPr>
      </p:cxnSp>
      <p:sp>
        <p:nvSpPr>
          <p:cNvPr id="47" name="Rectangle 46">
            <a:extLst>
              <a:ext uri="{FF2B5EF4-FFF2-40B4-BE49-F238E27FC236}">
                <a16:creationId xmlns:a16="http://schemas.microsoft.com/office/drawing/2014/main" id="{8A173189-9989-4B06-9334-B55DDB43BA16}"/>
              </a:ext>
            </a:extLst>
          </p:cNvPr>
          <p:cNvSpPr/>
          <p:nvPr/>
        </p:nvSpPr>
        <p:spPr>
          <a:xfrm>
            <a:off x="701683" y="3369918"/>
            <a:ext cx="2592376" cy="58477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nét</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cong</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dưới</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48" name="Straight Arrow Connector 47">
            <a:extLst>
              <a:ext uri="{FF2B5EF4-FFF2-40B4-BE49-F238E27FC236}">
                <a16:creationId xmlns:a16="http://schemas.microsoft.com/office/drawing/2014/main" id="{2DD70722-9FD4-4E78-B5E0-0D1C9576B65E}"/>
              </a:ext>
            </a:extLst>
          </p:cNvPr>
          <p:cNvCxnSpPr>
            <a:cxnSpLocks/>
          </p:cNvCxnSpPr>
          <p:nvPr/>
        </p:nvCxnSpPr>
        <p:spPr>
          <a:xfrm flipV="1">
            <a:off x="3387704" y="3105150"/>
            <a:ext cx="1450996" cy="730558"/>
          </a:xfrm>
          <a:prstGeom prst="straightConnector1">
            <a:avLst/>
          </a:prstGeom>
          <a:noFill/>
          <a:ln w="28575" cap="flat" cmpd="sng" algn="ctr">
            <a:solidFill>
              <a:srgbClr val="FF0000"/>
            </a:solidFill>
            <a:prstDash val="lgDash"/>
            <a:tailEnd type="triangle"/>
          </a:ln>
          <a:effectLst/>
        </p:spPr>
      </p:cxnSp>
      <p:sp>
        <p:nvSpPr>
          <p:cNvPr id="51" name="Rectangle 50">
            <a:extLst>
              <a:ext uri="{FF2B5EF4-FFF2-40B4-BE49-F238E27FC236}">
                <a16:creationId xmlns:a16="http://schemas.microsoft.com/office/drawing/2014/main" id="{2116A540-AD46-4C47-8BA3-C008FDCB82D6}"/>
              </a:ext>
            </a:extLst>
          </p:cNvPr>
          <p:cNvSpPr/>
          <p:nvPr/>
        </p:nvSpPr>
        <p:spPr>
          <a:xfrm>
            <a:off x="8151864" y="4581966"/>
            <a:ext cx="2398413" cy="1569660"/>
          </a:xfrm>
          <a:prstGeom prst="rect">
            <a:avLst/>
          </a:prstGeom>
          <a:noFill/>
        </p:spPr>
        <p:txBody>
          <a:bodyPr wrap="square">
            <a:spAutoFit/>
          </a:bodyPr>
          <a:lstStyle/>
          <a:p>
            <a:pPr lvl="0" algn="ctr">
              <a:buClr>
                <a:srgbClr val="000000"/>
              </a:buClr>
              <a:defRPr/>
            </a:pPr>
            <a:r>
              <a:rPr lang="en-US" sz="3200" b="1" kern="0" dirty="0" err="1">
                <a:solidFill>
                  <a:srgbClr val="000000"/>
                </a:solidFill>
                <a:latin typeface="Calibri" panose="020F0502020204030204" pitchFamily="34" charset="0"/>
                <a:cs typeface="Calibri" panose="020F0502020204030204" pitchFamily="34" charset="0"/>
                <a:sym typeface="Arial"/>
              </a:rPr>
              <a:t>nét</a:t>
            </a:r>
            <a:r>
              <a:rPr lang="en-US" sz="3200" b="1" kern="0" dirty="0">
                <a:solidFill>
                  <a:srgbClr val="000000"/>
                </a:solidFill>
                <a:latin typeface="Calibri" panose="020F0502020204030204" pitchFamily="34" charset="0"/>
                <a:cs typeface="Calibri" panose="020F0502020204030204" pitchFamily="34" charset="0"/>
                <a:sym typeface="Arial"/>
              </a:rPr>
              <a:t> l</a:t>
            </a:r>
            <a:r>
              <a:rPr lang="vi-VN" sz="3200" b="1" kern="0" dirty="0">
                <a:solidFill>
                  <a:srgbClr val="000000"/>
                </a:solidFill>
                <a:latin typeface="Calibri" panose="020F0502020204030204" pitchFamily="34" charset="0"/>
                <a:cs typeface="Calibri" panose="020F0502020204030204" pitchFamily="34" charset="0"/>
                <a:sym typeface="Arial"/>
              </a:rPr>
              <a:t>ượn ngang nối liền nhau</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52" name="Straight Arrow Connector 51">
            <a:extLst>
              <a:ext uri="{FF2B5EF4-FFF2-40B4-BE49-F238E27FC236}">
                <a16:creationId xmlns:a16="http://schemas.microsoft.com/office/drawing/2014/main" id="{87689C62-F1C1-4FB0-A3C2-240EC40E93A1}"/>
              </a:ext>
            </a:extLst>
          </p:cNvPr>
          <p:cNvCxnSpPr>
            <a:cxnSpLocks/>
          </p:cNvCxnSpPr>
          <p:nvPr/>
        </p:nvCxnSpPr>
        <p:spPr>
          <a:xfrm flipH="1">
            <a:off x="6640286" y="5028509"/>
            <a:ext cx="1667776" cy="327262"/>
          </a:xfrm>
          <a:prstGeom prst="straightConnector1">
            <a:avLst/>
          </a:prstGeom>
          <a:noFill/>
          <a:ln w="28575" cap="flat" cmpd="sng" algn="ctr">
            <a:solidFill>
              <a:srgbClr val="FF0000"/>
            </a:solidFill>
            <a:prstDash val="lgDash"/>
            <a:tailEnd type="triangle"/>
          </a:ln>
          <a:effectLst/>
        </p:spPr>
      </p:cxnSp>
      <p:cxnSp>
        <p:nvCxnSpPr>
          <p:cNvPr id="53" name="Straight Arrow Connector 52">
            <a:extLst>
              <a:ext uri="{FF2B5EF4-FFF2-40B4-BE49-F238E27FC236}">
                <a16:creationId xmlns:a16="http://schemas.microsoft.com/office/drawing/2014/main" id="{761C718C-C5D3-4E7A-8750-C885474D0861}"/>
              </a:ext>
            </a:extLst>
          </p:cNvPr>
          <p:cNvCxnSpPr>
            <a:cxnSpLocks/>
          </p:cNvCxnSpPr>
          <p:nvPr/>
        </p:nvCxnSpPr>
        <p:spPr>
          <a:xfrm>
            <a:off x="7934102" y="2749899"/>
            <a:ext cx="0" cy="2717451"/>
          </a:xfrm>
          <a:prstGeom prst="straightConnector1">
            <a:avLst/>
          </a:prstGeom>
          <a:noFill/>
          <a:ln w="28575" cap="flat" cmpd="sng" algn="ctr">
            <a:solidFill>
              <a:srgbClr val="434343">
                <a:lumMod val="75000"/>
              </a:srgbClr>
            </a:solidFill>
            <a:prstDash val="solid"/>
            <a:headEnd type="triangle"/>
            <a:tailEnd type="triangle"/>
          </a:ln>
          <a:effectLst/>
        </p:spPr>
      </p:cxnSp>
    </p:spTree>
    <p:extLst>
      <p:ext uri="{BB962C8B-B14F-4D97-AF65-F5344CB8AC3E}">
        <p14:creationId xmlns:p14="http://schemas.microsoft.com/office/powerpoint/2010/main" val="4588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down)">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down)">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down)">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6" grpId="0"/>
      <p:bldP spid="29" grpId="0"/>
      <p:bldP spid="31" grpId="0"/>
      <p:bldP spid="47"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8"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矩形: 圆角 13">
              <a:extLst>
                <a:ext uri="{FF2B5EF4-FFF2-40B4-BE49-F238E27FC236}">
                  <a16:creationId xmlns:a16="http://schemas.microsoft.com/office/drawing/2014/main" id="{58291B71-F84B-4749-BCDF-7BDDE8068E1F}"/>
                </a:ext>
              </a:extLst>
            </p:cNvPr>
            <p:cNvSpPr/>
            <p:nvPr userDrawn="1"/>
          </p:nvSpPr>
          <p:spPr>
            <a:xfrm>
              <a:off x="2982888" y="790720"/>
              <a:ext cx="6368400"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2933011" y="586833"/>
            <a:ext cx="636840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Cùng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luyện</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chữ</a:t>
            </a:r>
            <a:r>
              <a:rPr kumimoji="0" lang="en-US" altLang="zh-CN" sz="4000" b="0" i="0" u="none" strike="noStrike" kern="1200" cap="none" spc="0" normalizeH="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L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hoa</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grpSp>
        <p:nvGrpSpPr>
          <p:cNvPr id="15" name="Group 14"/>
          <p:cNvGrpSpPr/>
          <p:nvPr/>
        </p:nvGrpSpPr>
        <p:grpSpPr>
          <a:xfrm>
            <a:off x="1297668" y="1611722"/>
            <a:ext cx="2166889" cy="1588111"/>
            <a:chOff x="6865144" y="3555389"/>
            <a:chExt cx="2166889" cy="1588111"/>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44" y="3555389"/>
              <a:ext cx="2166889" cy="1588111"/>
            </a:xfrm>
            <a:prstGeom prst="rect">
              <a:avLst/>
            </a:prstGeom>
          </p:spPr>
        </p:pic>
        <p:sp>
          <p:nvSpPr>
            <p:cNvPr id="19" name="Rectangle 18"/>
            <p:cNvSpPr/>
            <p:nvPr/>
          </p:nvSpPr>
          <p:spPr>
            <a:xfrm>
              <a:off x="7093846" y="3872390"/>
              <a:ext cx="1709483"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Viết</a:t>
              </a: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vào</a:t>
              </a: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bảng</a:t>
              </a: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con</a:t>
              </a:r>
            </a:p>
          </p:txBody>
        </p:sp>
      </p:grpSp>
      <p:grpSp>
        <p:nvGrpSpPr>
          <p:cNvPr id="23" name="Group 22"/>
          <p:cNvGrpSpPr/>
          <p:nvPr/>
        </p:nvGrpSpPr>
        <p:grpSpPr>
          <a:xfrm>
            <a:off x="809419" y="3972720"/>
            <a:ext cx="2309859" cy="2476088"/>
            <a:chOff x="286641" y="2630278"/>
            <a:chExt cx="2309859" cy="2476088"/>
          </a:xfrm>
        </p:grpSpPr>
        <p:pic>
          <p:nvPicPr>
            <p:cNvPr id="24" name="Picture 2" descr="Cute girl cartoon writing on a book Royalty Free Vecto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7012"/>
            <a:stretch/>
          </p:blipFill>
          <p:spPr bwMode="auto">
            <a:xfrm>
              <a:off x="286641" y="3602495"/>
              <a:ext cx="1571692" cy="1503871"/>
            </a:xfrm>
            <a:prstGeom prst="rect">
              <a:avLst/>
            </a:prstGeom>
            <a:noFill/>
            <a:extLst>
              <a:ext uri="{909E8E84-426E-40DD-AFC4-6F175D3DCCD1}">
                <a14:hiddenFill xmlns:a14="http://schemas.microsoft.com/office/drawing/2010/main">
                  <a:solidFill>
                    <a:srgbClr val="FFFFFF"/>
                  </a:solidFill>
                </a14:hiddenFill>
              </a:ext>
            </a:extLst>
          </p:spPr>
        </p:pic>
        <p:sp>
          <p:nvSpPr>
            <p:cNvPr id="25" name="Oval Callout 24"/>
            <p:cNvSpPr/>
            <p:nvPr/>
          </p:nvSpPr>
          <p:spPr>
            <a:xfrm>
              <a:off x="578121" y="2630278"/>
              <a:ext cx="2018379" cy="923731"/>
            </a:xfrm>
            <a:prstGeom prst="wedgeEllipseCallout">
              <a:avLst/>
            </a:prstGeom>
            <a:solidFill>
              <a:srgbClr val="FFAE24">
                <a:lumMod val="20000"/>
                <a:lumOff val="80000"/>
              </a:srgbClr>
            </a:solidFill>
            <a:ln w="25400" cap="flat" cmpd="sng" algn="ctr">
              <a:solidFill>
                <a:srgbClr val="FFAE24">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Viết</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vào</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Vở</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tập</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viết</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pSp>
      <p:pic>
        <p:nvPicPr>
          <p:cNvPr id="4" name="Picture 3">
            <a:extLst>
              <a:ext uri="{FF2B5EF4-FFF2-40B4-BE49-F238E27FC236}">
                <a16:creationId xmlns:a16="http://schemas.microsoft.com/office/drawing/2014/main" id="{6FD4DCBC-54D6-47B7-9493-30251EBA7CFF}"/>
              </a:ext>
            </a:extLst>
          </p:cNvPr>
          <p:cNvPicPr>
            <a:picLocks noChangeAspect="1"/>
          </p:cNvPicPr>
          <p:nvPr/>
        </p:nvPicPr>
        <p:blipFill>
          <a:blip r:embed="rId5"/>
          <a:stretch>
            <a:fillRect/>
          </a:stretch>
        </p:blipFill>
        <p:spPr>
          <a:xfrm>
            <a:off x="4759535" y="2038350"/>
            <a:ext cx="6316453" cy="3048000"/>
          </a:xfrm>
          <a:prstGeom prst="rect">
            <a:avLst/>
          </a:prstGeom>
        </p:spPr>
      </p:pic>
    </p:spTree>
    <p:extLst>
      <p:ext uri="{BB962C8B-B14F-4D97-AF65-F5344CB8AC3E}">
        <p14:creationId xmlns:p14="http://schemas.microsoft.com/office/powerpoint/2010/main" val="16512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B6530F-BCF8-40B9-AA01-5B548C9A70E0}"/>
              </a:ext>
            </a:extLst>
          </p:cNvPr>
          <p:cNvSpPr txBox="1"/>
          <p:nvPr/>
        </p:nvSpPr>
        <p:spPr>
          <a:xfrm>
            <a:off x="972346" y="6858000"/>
            <a:ext cx="10247307"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2 </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dirty="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Luyện</a:t>
            </a:r>
            <a:r>
              <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r>
              <a:rPr kumimoji="0" lang="en-US" sz="6600" b="0" i="0" u="none" strike="noStrike" kern="1200" cap="none" spc="300" normalizeH="0" baseline="0" noProof="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viết</a:t>
            </a: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từ ứng dụng</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2" name="Picture 1">
            <a:extLst>
              <a:ext uri="{FF2B5EF4-FFF2-40B4-BE49-F238E27FC236}">
                <a16:creationId xmlns:a16="http://schemas.microsoft.com/office/drawing/2014/main" id="{4BD13C9F-895E-4402-AEB5-F6F86B796CBD}"/>
              </a:ext>
            </a:extLst>
          </p:cNvPr>
          <p:cNvPicPr>
            <a:picLocks noChangeAspect="1"/>
          </p:cNvPicPr>
          <p:nvPr/>
        </p:nvPicPr>
        <p:blipFill>
          <a:blip r:embed="rId3"/>
          <a:stretch>
            <a:fillRect/>
          </a:stretch>
        </p:blipFill>
        <p:spPr>
          <a:xfrm>
            <a:off x="972346" y="1595492"/>
            <a:ext cx="10242168" cy="3133616"/>
          </a:xfrm>
          <a:prstGeom prst="rect">
            <a:avLst/>
          </a:prstGeom>
        </p:spPr>
      </p:pic>
      <p:sp>
        <p:nvSpPr>
          <p:cNvPr id="5" name="TextBox 4">
            <a:extLst>
              <a:ext uri="{FF2B5EF4-FFF2-40B4-BE49-F238E27FC236}">
                <a16:creationId xmlns:a16="http://schemas.microsoft.com/office/drawing/2014/main" id="{10C16817-D569-4216-BEF9-EFBAF49A4E7B}"/>
              </a:ext>
            </a:extLst>
          </p:cNvPr>
          <p:cNvSpPr txBox="1"/>
          <p:nvPr/>
        </p:nvSpPr>
        <p:spPr>
          <a:xfrm>
            <a:off x="3760343" y="6488668"/>
            <a:ext cx="7048072" cy="369332"/>
          </a:xfrm>
          <a:prstGeom prst="rect">
            <a:avLst/>
          </a:prstGeom>
          <a:noFill/>
        </p:spPr>
        <p:txBody>
          <a:bodyPr wrap="square">
            <a:spAutoFit/>
          </a:bodyPr>
          <a:lstStyle/>
          <a:p>
            <a:r>
              <a:rPr lang="en-US" altLang="zh-CN" dirty="0" err="1">
                <a:latin typeface="Calibri" panose="020F0502020204030204" pitchFamily="34" charset="0"/>
                <a:cs typeface="Calibri" panose="020F0502020204030204" pitchFamily="34" charset="0"/>
              </a:rPr>
              <a:t>Thiết</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kế</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bởi</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Hương</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Thảo</a:t>
            </a:r>
            <a:r>
              <a:rPr lang="en-US" altLang="zh-CN" dirty="0">
                <a:latin typeface="Calibri" panose="020F0502020204030204" pitchFamily="34" charset="0"/>
                <a:cs typeface="Calibri" panose="020F0502020204030204" pitchFamily="34" charset="0"/>
              </a:rPr>
              <a:t> - </a:t>
            </a:r>
            <a:r>
              <a:rPr lang="en-US" altLang="zh-CN" dirty="0" err="1">
                <a:latin typeface="Calibri" panose="020F0502020204030204" pitchFamily="34" charset="0"/>
                <a:cs typeface="Calibri" panose="020F0502020204030204" pitchFamily="34" charset="0"/>
              </a:rPr>
              <a:t>Zalo</a:t>
            </a:r>
            <a:r>
              <a:rPr lang="en-US" altLang="zh-CN" dirty="0">
                <a:latin typeface="Calibri" panose="020F0502020204030204" pitchFamily="34" charset="0"/>
                <a:cs typeface="Calibri" panose="020F0502020204030204" pitchFamily="34" charset="0"/>
              </a:rPr>
              <a:t>  0972.115.126</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860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4238541" y="505317"/>
            <a:ext cx="371492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từ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6" name="Rectangle 5"/>
          <p:cNvSpPr/>
          <p:nvPr/>
        </p:nvSpPr>
        <p:spPr>
          <a:xfrm>
            <a:off x="773348" y="3706826"/>
            <a:ext cx="10645303" cy="1754326"/>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Ý </a:t>
            </a:r>
            <a:r>
              <a:rPr kumimoji="0" lang="en-US" sz="36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nghĩa</a:t>
            </a:r>
            <a:r>
              <a:rPr kumimoji="0" lang="en-US"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Lam Sơn là tên gọi của một ngọn núi ở t</a:t>
            </a:r>
            <a:r>
              <a:rPr lang="en-US" sz="3600" dirty="0">
                <a:latin typeface="Calibri" panose="020F0502020204030204" pitchFamily="34" charset="0"/>
                <a:cs typeface="Calibri" panose="020F0502020204030204" pitchFamily="34" charset="0"/>
              </a:rPr>
              <a:t>ỉ</a:t>
            </a:r>
            <a:r>
              <a:rPr lang="vi-VN" sz="3600" dirty="0">
                <a:latin typeface="Calibri" panose="020F0502020204030204" pitchFamily="34" charset="0"/>
                <a:cs typeface="Calibri" panose="020F0502020204030204" pitchFamily="34" charset="0"/>
              </a:rPr>
              <a:t>nh Thanh Hóa, nơi đây từng là khu căn cứ đầu tiên của nghĩa quân Lam Sơn đánh giặc  Minh.</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Ô li">
            <a:extLst>
              <a:ext uri="{FF2B5EF4-FFF2-40B4-BE49-F238E27FC236}">
                <a16:creationId xmlns:a16="http://schemas.microsoft.com/office/drawing/2014/main" id="{87BD101E-072F-48A8-B899-7CA05B6661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55" b="53761"/>
          <a:stretch/>
        </p:blipFill>
        <p:spPr>
          <a:xfrm>
            <a:off x="1352693" y="1396787"/>
            <a:ext cx="8842248" cy="2032213"/>
          </a:xfrm>
          <a:prstGeom prst="rect">
            <a:avLst/>
          </a:prstGeom>
        </p:spPr>
      </p:pic>
      <p:sp>
        <p:nvSpPr>
          <p:cNvPr id="10" name="Tập viết 1">
            <a:extLst>
              <a:ext uri="{FF2B5EF4-FFF2-40B4-BE49-F238E27FC236}">
                <a16:creationId xmlns:a16="http://schemas.microsoft.com/office/drawing/2014/main" id="{E41B2750-4121-44CC-AC0A-7FF359A7E216}"/>
              </a:ext>
            </a:extLst>
          </p:cNvPr>
          <p:cNvSpPr txBox="1"/>
          <p:nvPr/>
        </p:nvSpPr>
        <p:spPr>
          <a:xfrm>
            <a:off x="4181390" y="-868030"/>
            <a:ext cx="2626040" cy="7309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150" b="1" i="0" u="none" strike="noStrike" kern="1200" cap="none" spc="0" normalizeH="0" baseline="0" noProof="0">
                <a:ln>
                  <a:noFill/>
                </a:ln>
                <a:solidFill>
                  <a:prstClr val="black"/>
                </a:solidFill>
                <a:effectLst/>
                <a:uLnTx/>
                <a:uFillTx/>
                <a:latin typeface="HP001" panose="020B0603050302020204" pitchFamily="34" charset="0"/>
                <a:ea typeface="HP001" panose="020B0603050302020204" pitchFamily="34" charset="0"/>
                <a:cs typeface="+mn-cs"/>
              </a:rPr>
              <a:t>  Mũi NƧ </a:t>
            </a:r>
            <a:endParaRPr kumimoji="0" lang="en-US" sz="4150" b="1" i="0" u="none" strike="noStrike" kern="1200" cap="none" spc="0" normalizeH="0" baseline="0" noProof="0" dirty="0">
              <a:ln>
                <a:noFill/>
              </a:ln>
              <a:solidFill>
                <a:prstClr val="black"/>
              </a:solidFill>
              <a:effectLst/>
              <a:uLnTx/>
              <a:uFillTx/>
              <a:latin typeface="HP001" panose="020B0603050302020204" pitchFamily="34" charset="0"/>
              <a:ea typeface="HP001" panose="020B0603050302020204" pitchFamily="34" charset="0"/>
              <a:cs typeface="+mn-cs"/>
            </a:endParaRPr>
          </a:p>
        </p:txBody>
      </p:sp>
      <p:sp>
        <p:nvSpPr>
          <p:cNvPr id="4" name="TextBox 3">
            <a:extLst>
              <a:ext uri="{FF2B5EF4-FFF2-40B4-BE49-F238E27FC236}">
                <a16:creationId xmlns:a16="http://schemas.microsoft.com/office/drawing/2014/main" id="{4BAC1078-F392-4863-BE72-1E226256012E}"/>
              </a:ext>
            </a:extLst>
          </p:cNvPr>
          <p:cNvSpPr txBox="1"/>
          <p:nvPr/>
        </p:nvSpPr>
        <p:spPr>
          <a:xfrm>
            <a:off x="4486275" y="1981200"/>
            <a:ext cx="3086100" cy="707886"/>
          </a:xfrm>
          <a:prstGeom prst="rect">
            <a:avLst/>
          </a:prstGeom>
          <a:noFill/>
        </p:spPr>
        <p:txBody>
          <a:bodyPr wrap="square" rtlCol="0">
            <a:spAutoFit/>
          </a:bodyPr>
          <a:lstStyle/>
          <a:p>
            <a:r>
              <a:rPr lang="en-US" sz="4000" b="1" dirty="0">
                <a:latin typeface="HP001 4 hàng" panose="020B0603050302020204" pitchFamily="34" charset="0"/>
              </a:rPr>
              <a:t>Lam </a:t>
            </a:r>
            <a:r>
              <a:rPr lang="en-US" sz="4000" b="1" dirty="0" err="1">
                <a:latin typeface="HP001 4 hàng" panose="020B0603050302020204" pitchFamily="34" charset="0"/>
              </a:rPr>
              <a:t>Sơn</a:t>
            </a:r>
            <a:endParaRPr lang="en-US" sz="4000" b="1" dirty="0">
              <a:latin typeface="HP001 4 hàng" panose="020B0603050302020204" pitchFamily="34" charset="0"/>
            </a:endParaRPr>
          </a:p>
        </p:txBody>
      </p:sp>
    </p:spTree>
    <p:extLst>
      <p:ext uri="{BB962C8B-B14F-4D97-AF65-F5344CB8AC3E}">
        <p14:creationId xmlns:p14="http://schemas.microsoft.com/office/powerpoint/2010/main" val="229132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ập viết 1">
            <a:extLst>
              <a:ext uri="{FF2B5EF4-FFF2-40B4-BE49-F238E27FC236}">
                <a16:creationId xmlns:a16="http://schemas.microsoft.com/office/drawing/2014/main" id="{E41B2750-4121-44CC-AC0A-7FF359A7E216}"/>
              </a:ext>
            </a:extLst>
          </p:cNvPr>
          <p:cNvSpPr txBox="1"/>
          <p:nvPr/>
        </p:nvSpPr>
        <p:spPr>
          <a:xfrm>
            <a:off x="4181390" y="-868030"/>
            <a:ext cx="2626040" cy="7309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150" b="1" i="0" u="none" strike="noStrike" kern="1200" cap="none" spc="0" normalizeH="0" baseline="0" noProof="0">
                <a:ln>
                  <a:noFill/>
                </a:ln>
                <a:solidFill>
                  <a:prstClr val="black"/>
                </a:solidFill>
                <a:effectLst/>
                <a:uLnTx/>
                <a:uFillTx/>
                <a:latin typeface="HP001" panose="020B0603050302020204" pitchFamily="34" charset="0"/>
                <a:ea typeface="HP001" panose="020B0603050302020204" pitchFamily="34" charset="0"/>
                <a:cs typeface="+mn-cs"/>
              </a:rPr>
              <a:t>  Mũi NƧ </a:t>
            </a:r>
            <a:endParaRPr kumimoji="0" lang="en-US" sz="4150" b="1" i="0" u="none" strike="noStrike" kern="1200" cap="none" spc="0" normalizeH="0" baseline="0" noProof="0" dirty="0">
              <a:ln>
                <a:noFill/>
              </a:ln>
              <a:solidFill>
                <a:prstClr val="black"/>
              </a:solidFill>
              <a:effectLst/>
              <a:uLnTx/>
              <a:uFillTx/>
              <a:latin typeface="HP001" panose="020B0603050302020204" pitchFamily="34" charset="0"/>
              <a:ea typeface="HP001" panose="020B0603050302020204" pitchFamily="34" charset="0"/>
              <a:cs typeface="+mn-cs"/>
            </a:endParaRPr>
          </a:p>
        </p:txBody>
      </p:sp>
      <p:sp>
        <p:nvSpPr>
          <p:cNvPr id="11" name="矩形 1">
            <a:extLst>
              <a:ext uri="{FF2B5EF4-FFF2-40B4-BE49-F238E27FC236}">
                <a16:creationId xmlns:a16="http://schemas.microsoft.com/office/drawing/2014/main" id="{7C428F6C-6767-4300-9D1A-81BE6300E085}"/>
              </a:ext>
            </a:extLst>
          </p:cNvPr>
          <p:cNvSpPr/>
          <p:nvPr/>
        </p:nvSpPr>
        <p:spPr>
          <a:xfrm>
            <a:off x="5109191" y="756040"/>
            <a:ext cx="197361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Lam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Sơn</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1026" name="Picture 2" descr="Núi Lam Sơn | Sơn">
            <a:extLst>
              <a:ext uri="{FF2B5EF4-FFF2-40B4-BE49-F238E27FC236}">
                <a16:creationId xmlns:a16="http://schemas.microsoft.com/office/drawing/2014/main" id="{C0AB80BA-C131-4B15-9CB9-ADBE103DB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55337"/>
            <a:ext cx="6371755" cy="424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4238541" y="505317"/>
            <a:ext cx="371492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từ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grpSp>
        <p:nvGrpSpPr>
          <p:cNvPr id="10" name="Group 9"/>
          <p:cNvGrpSpPr/>
          <p:nvPr/>
        </p:nvGrpSpPr>
        <p:grpSpPr>
          <a:xfrm>
            <a:off x="1181555" y="4136571"/>
            <a:ext cx="2512132" cy="1866296"/>
            <a:chOff x="6865144" y="3555389"/>
            <a:chExt cx="2166889" cy="1588111"/>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44" y="3555389"/>
              <a:ext cx="2166889" cy="1588111"/>
            </a:xfrm>
            <a:prstGeom prst="rect">
              <a:avLst/>
            </a:prstGeom>
          </p:spPr>
        </p:pic>
        <p:sp>
          <p:nvSpPr>
            <p:cNvPr id="12" name="Rectangle 11"/>
            <p:cNvSpPr/>
            <p:nvPr/>
          </p:nvSpPr>
          <p:spPr>
            <a:xfrm>
              <a:off x="7093846" y="3872390"/>
              <a:ext cx="1709483" cy="93244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Viết</a:t>
              </a:r>
              <a:r>
                <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vào</a:t>
              </a:r>
              <a:r>
                <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bảng</a:t>
              </a:r>
              <a:r>
                <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con</a:t>
              </a:r>
            </a:p>
          </p:txBody>
        </p:sp>
      </p:grpSp>
      <p:pic>
        <p:nvPicPr>
          <p:cNvPr id="2050" name="Picture 2" descr="Bảng Gỗ Học Sinh Hồng Hà 3447"/>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rcRect t="16444" b="15124"/>
          <a:stretch/>
        </p:blipFill>
        <p:spPr bwMode="auto">
          <a:xfrm>
            <a:off x="4699783" y="1465696"/>
            <a:ext cx="6753208" cy="4621417"/>
          </a:xfrm>
          <a:prstGeom prst="rect">
            <a:avLst/>
          </a:prstGeom>
          <a:noFill/>
          <a:extLst>
            <a:ext uri="{909E8E84-426E-40DD-AFC4-6F175D3DCCD1}">
              <a14:hiddenFill xmlns:a14="http://schemas.microsoft.com/office/drawing/2010/main">
                <a:solidFill>
                  <a:srgbClr val="FFFFFF"/>
                </a:solidFill>
              </a14:hiddenFill>
            </a:ext>
          </a:extLst>
        </p:spPr>
      </p:pic>
      <p:pic>
        <p:nvPicPr>
          <p:cNvPr id="14" name="Ô li">
            <a:extLst>
              <a:ext uri="{FF2B5EF4-FFF2-40B4-BE49-F238E27FC236}">
                <a16:creationId xmlns:a16="http://schemas.microsoft.com/office/drawing/2014/main" id="{9040853D-FF3B-4F2F-9A68-5ABB6B93C7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222" t="6155" r="29876" b="53761"/>
          <a:stretch/>
        </p:blipFill>
        <p:spPr>
          <a:xfrm>
            <a:off x="739009" y="1486893"/>
            <a:ext cx="3705142" cy="2032213"/>
          </a:xfrm>
          <a:prstGeom prst="rect">
            <a:avLst/>
          </a:prstGeom>
        </p:spPr>
      </p:pic>
      <p:sp>
        <p:nvSpPr>
          <p:cNvPr id="13" name="TextBox 12">
            <a:extLst>
              <a:ext uri="{FF2B5EF4-FFF2-40B4-BE49-F238E27FC236}">
                <a16:creationId xmlns:a16="http://schemas.microsoft.com/office/drawing/2014/main" id="{B607931E-0195-45E7-A1CC-0F66C15CCCD4}"/>
              </a:ext>
            </a:extLst>
          </p:cNvPr>
          <p:cNvSpPr txBox="1"/>
          <p:nvPr/>
        </p:nvSpPr>
        <p:spPr>
          <a:xfrm>
            <a:off x="1190625" y="2066925"/>
            <a:ext cx="3086100" cy="707886"/>
          </a:xfrm>
          <a:prstGeom prst="rect">
            <a:avLst/>
          </a:prstGeom>
          <a:noFill/>
        </p:spPr>
        <p:txBody>
          <a:bodyPr wrap="square" rtlCol="0">
            <a:spAutoFit/>
          </a:bodyPr>
          <a:lstStyle/>
          <a:p>
            <a:r>
              <a:rPr lang="en-US" sz="4000" b="1" dirty="0">
                <a:latin typeface="HP001 4 hàng" panose="020B0603050302020204" pitchFamily="34" charset="0"/>
              </a:rPr>
              <a:t>Lam </a:t>
            </a:r>
            <a:r>
              <a:rPr lang="en-US" sz="4000" b="1" dirty="0" err="1">
                <a:latin typeface="HP001 4 hàng" panose="020B0603050302020204" pitchFamily="34" charset="0"/>
              </a:rPr>
              <a:t>Sơn</a:t>
            </a:r>
            <a:endParaRPr lang="en-US" sz="4000" b="1" dirty="0">
              <a:latin typeface="HP001 4 hàng" panose="020B0603050302020204" pitchFamily="34" charset="0"/>
            </a:endParaRPr>
          </a:p>
        </p:txBody>
      </p:sp>
      <p:sp>
        <p:nvSpPr>
          <p:cNvPr id="16" name="TextBox 15">
            <a:extLst>
              <a:ext uri="{FF2B5EF4-FFF2-40B4-BE49-F238E27FC236}">
                <a16:creationId xmlns:a16="http://schemas.microsoft.com/office/drawing/2014/main" id="{A5C5206A-3ED7-479A-B181-91F5A8FB2126}"/>
              </a:ext>
            </a:extLst>
          </p:cNvPr>
          <p:cNvSpPr txBox="1"/>
          <p:nvPr/>
        </p:nvSpPr>
        <p:spPr>
          <a:xfrm>
            <a:off x="6553199" y="3838575"/>
            <a:ext cx="5257801" cy="1200329"/>
          </a:xfrm>
          <a:prstGeom prst="rect">
            <a:avLst/>
          </a:prstGeom>
          <a:noFill/>
        </p:spPr>
        <p:txBody>
          <a:bodyPr wrap="square" rtlCol="0">
            <a:spAutoFit/>
          </a:bodyPr>
          <a:lstStyle/>
          <a:p>
            <a:r>
              <a:rPr lang="en-US" sz="7200" b="1" dirty="0">
                <a:solidFill>
                  <a:srgbClr val="FFFF00"/>
                </a:solidFill>
                <a:latin typeface="HP001 4 hàng" panose="020B0603050302020204" pitchFamily="34" charset="0"/>
              </a:rPr>
              <a:t>Lam </a:t>
            </a:r>
            <a:r>
              <a:rPr lang="en-US" sz="7200" b="1" dirty="0" err="1">
                <a:solidFill>
                  <a:srgbClr val="FFFF00"/>
                </a:solidFill>
                <a:latin typeface="HP001 4 hàng" panose="020B0603050302020204" pitchFamily="34" charset="0"/>
              </a:rPr>
              <a:t>Sơn</a:t>
            </a:r>
            <a:endParaRPr lang="en-US" sz="7200" b="1" dirty="0">
              <a:solidFill>
                <a:srgbClr val="FFFF00"/>
              </a:solidFill>
              <a:latin typeface="HP001 4 hàng" panose="020B0603050302020204" pitchFamily="34" charset="0"/>
            </a:endParaRPr>
          </a:p>
        </p:txBody>
      </p:sp>
    </p:spTree>
    <p:extLst>
      <p:ext uri="{BB962C8B-B14F-4D97-AF65-F5344CB8AC3E}">
        <p14:creationId xmlns:p14="http://schemas.microsoft.com/office/powerpoint/2010/main" val="382296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E10E5-F657-4338-8EF2-CA605CA0E218}"/>
              </a:ext>
            </a:extLst>
          </p:cNvPr>
          <p:cNvSpPr txBox="1"/>
          <p:nvPr/>
        </p:nvSpPr>
        <p:spPr>
          <a:xfrm>
            <a:off x="1162846" y="7231439"/>
            <a:ext cx="10247307"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3</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dirty="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Luyện</a:t>
            </a:r>
            <a:r>
              <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r>
              <a:rPr kumimoji="0" lang="en-US" sz="6600" b="0" i="0" u="none" strike="noStrike" kern="1200" cap="none" spc="300" normalizeH="0" baseline="0" noProof="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viết</a:t>
            </a: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câu ứng dụng</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2" name="Picture 1">
            <a:extLst>
              <a:ext uri="{FF2B5EF4-FFF2-40B4-BE49-F238E27FC236}">
                <a16:creationId xmlns:a16="http://schemas.microsoft.com/office/drawing/2014/main" id="{5F7C1F2D-0BE6-4485-B3ED-A60A49DC4DFD}"/>
              </a:ext>
            </a:extLst>
          </p:cNvPr>
          <p:cNvPicPr>
            <a:picLocks noChangeAspect="1"/>
          </p:cNvPicPr>
          <p:nvPr/>
        </p:nvPicPr>
        <p:blipFill>
          <a:blip r:embed="rId3"/>
          <a:stretch>
            <a:fillRect/>
          </a:stretch>
        </p:blipFill>
        <p:spPr>
          <a:xfrm>
            <a:off x="974916" y="1385942"/>
            <a:ext cx="10242168" cy="3133616"/>
          </a:xfrm>
          <a:prstGeom prst="rect">
            <a:avLst/>
          </a:prstGeom>
        </p:spPr>
      </p:pic>
    </p:spTree>
    <p:extLst>
      <p:ext uri="{BB962C8B-B14F-4D97-AF65-F5344CB8AC3E}">
        <p14:creationId xmlns:p14="http://schemas.microsoft.com/office/powerpoint/2010/main" val="15925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4115623" y="505317"/>
            <a:ext cx="396076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câu</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8" name="Ô li">
            <a:extLst>
              <a:ext uri="{FF2B5EF4-FFF2-40B4-BE49-F238E27FC236}">
                <a16:creationId xmlns:a16="http://schemas.microsoft.com/office/drawing/2014/main" id="{8DC7F517-ED76-4A38-BF0B-FC79188334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54" b="17776"/>
          <a:stretch/>
        </p:blipFill>
        <p:spPr>
          <a:xfrm>
            <a:off x="1420088" y="1650136"/>
            <a:ext cx="9476511" cy="3856669"/>
          </a:xfrm>
          <a:prstGeom prst="rect">
            <a:avLst/>
          </a:prstGeom>
        </p:spPr>
      </p:pic>
      <p:sp>
        <p:nvSpPr>
          <p:cNvPr id="11" name="TextBox 10">
            <a:extLst>
              <a:ext uri="{FF2B5EF4-FFF2-40B4-BE49-F238E27FC236}">
                <a16:creationId xmlns:a16="http://schemas.microsoft.com/office/drawing/2014/main" id="{DBD50283-319C-4DCD-AC57-1ECAC1B70DBB}"/>
              </a:ext>
            </a:extLst>
          </p:cNvPr>
          <p:cNvSpPr txBox="1"/>
          <p:nvPr/>
        </p:nvSpPr>
        <p:spPr>
          <a:xfrm>
            <a:off x="3200400" y="2219325"/>
            <a:ext cx="8553450" cy="707886"/>
          </a:xfrm>
          <a:prstGeom prst="rect">
            <a:avLst/>
          </a:prstGeom>
          <a:noFill/>
        </p:spPr>
        <p:txBody>
          <a:bodyPr wrap="square" rtlCol="0">
            <a:spAutoFit/>
          </a:bodyPr>
          <a:lstStyle/>
          <a:p>
            <a:r>
              <a:rPr lang="fr-FR" sz="4000" b="1" dirty="0">
                <a:latin typeface="HP001 4 hàng" panose="020B0603050302020204" pitchFamily="34" charset="0"/>
              </a:rPr>
              <a:t>Cao </a:t>
            </a:r>
            <a:r>
              <a:rPr lang="fr-FR" sz="4000" b="1" dirty="0" err="1">
                <a:latin typeface="HP001 4 hàng" panose="020B0603050302020204" pitchFamily="34" charset="0"/>
              </a:rPr>
              <a:t>nhất</a:t>
            </a:r>
            <a:r>
              <a:rPr lang="fr-FR" sz="4000" b="1" dirty="0">
                <a:latin typeface="HP001 4 hàng" panose="020B0603050302020204" pitchFamily="34" charset="0"/>
              </a:rPr>
              <a:t> là </a:t>
            </a:r>
            <a:r>
              <a:rPr lang="fr-FR" sz="4000" b="1" dirty="0" err="1">
                <a:latin typeface="HP001 4 hàng" panose="020B0603050302020204" pitchFamily="34" charset="0"/>
              </a:rPr>
              <a:t>núi</a:t>
            </a:r>
            <a:r>
              <a:rPr lang="fr-FR" sz="4000" b="1" dirty="0">
                <a:latin typeface="HP001 4 hàng" panose="020B0603050302020204" pitchFamily="34" charset="0"/>
              </a:rPr>
              <a:t> </a:t>
            </a:r>
            <a:r>
              <a:rPr lang="fr-FR" sz="4000" b="1" dirty="0" err="1">
                <a:latin typeface="HP001 4 hàng" panose="020B0603050302020204" pitchFamily="34" charset="0"/>
              </a:rPr>
              <a:t>Lam</a:t>
            </a:r>
            <a:r>
              <a:rPr lang="fr-FR" sz="4000" b="1" dirty="0">
                <a:latin typeface="HP001 4 hàng" panose="020B0603050302020204" pitchFamily="34" charset="0"/>
              </a:rPr>
              <a:t> </a:t>
            </a:r>
            <a:r>
              <a:rPr lang="fr-FR" sz="4000" b="1" dirty="0" err="1">
                <a:latin typeface="HP001 4 hàng" panose="020B0603050302020204" pitchFamily="34" charset="0"/>
              </a:rPr>
              <a:t>Sơn</a:t>
            </a:r>
            <a:endParaRPr lang="en-US" sz="4000" b="1" dirty="0">
              <a:latin typeface="HP001 4 hàng" panose="020B0603050302020204" pitchFamily="34" charset="0"/>
            </a:endParaRPr>
          </a:p>
        </p:txBody>
      </p:sp>
      <p:sp>
        <p:nvSpPr>
          <p:cNvPr id="14" name="TextBox 13">
            <a:extLst>
              <a:ext uri="{FF2B5EF4-FFF2-40B4-BE49-F238E27FC236}">
                <a16:creationId xmlns:a16="http://schemas.microsoft.com/office/drawing/2014/main" id="{D315D51D-104D-4632-85E6-68257EF92A34}"/>
              </a:ext>
            </a:extLst>
          </p:cNvPr>
          <p:cNvSpPr txBox="1"/>
          <p:nvPr/>
        </p:nvSpPr>
        <p:spPr>
          <a:xfrm>
            <a:off x="2171699" y="3133725"/>
            <a:ext cx="9763125" cy="707886"/>
          </a:xfrm>
          <a:prstGeom prst="rect">
            <a:avLst/>
          </a:prstGeom>
          <a:noFill/>
        </p:spPr>
        <p:txBody>
          <a:bodyPr wrap="square" rtlCol="0">
            <a:spAutoFit/>
          </a:bodyPr>
          <a:lstStyle/>
          <a:p>
            <a:r>
              <a:rPr lang="vi-VN" sz="4000" b="1" dirty="0">
                <a:latin typeface="HP001 4 hàng" panose="020B0603050302020204" pitchFamily="34" charset="0"/>
              </a:rPr>
              <a:t>Có ông Lê Lợi chặn đường giặc Minh</a:t>
            </a:r>
            <a:r>
              <a:rPr lang="en-US" sz="4000" b="1" dirty="0">
                <a:latin typeface="HP001 4 hàng" panose="020B0603050302020204" pitchFamily="34" charset="0"/>
              </a:rPr>
              <a:t>.</a:t>
            </a:r>
          </a:p>
        </p:txBody>
      </p:sp>
      <p:sp>
        <p:nvSpPr>
          <p:cNvPr id="15" name="TextBox 14">
            <a:extLst>
              <a:ext uri="{FF2B5EF4-FFF2-40B4-BE49-F238E27FC236}">
                <a16:creationId xmlns:a16="http://schemas.microsoft.com/office/drawing/2014/main" id="{FAB4E684-611C-490F-AC7A-A1C0344F21DC}"/>
              </a:ext>
            </a:extLst>
          </p:cNvPr>
          <p:cNvSpPr txBox="1"/>
          <p:nvPr/>
        </p:nvSpPr>
        <p:spPr>
          <a:xfrm>
            <a:off x="8677274" y="3981450"/>
            <a:ext cx="2152651" cy="707886"/>
          </a:xfrm>
          <a:prstGeom prst="rect">
            <a:avLst/>
          </a:prstGeom>
          <a:noFill/>
        </p:spPr>
        <p:txBody>
          <a:bodyPr wrap="square" rtlCol="0">
            <a:spAutoFit/>
          </a:bodyPr>
          <a:lstStyle/>
          <a:p>
            <a:r>
              <a:rPr lang="en-US" sz="4000" b="1" dirty="0">
                <a:latin typeface="HP001 4 hàng" panose="020B0603050302020204" pitchFamily="34" charset="0"/>
              </a:rPr>
              <a:t>(Ca </a:t>
            </a:r>
            <a:r>
              <a:rPr lang="en-US" sz="4000" b="1" dirty="0" err="1">
                <a:latin typeface="HP001 4 hàng" panose="020B0603050302020204" pitchFamily="34" charset="0"/>
              </a:rPr>
              <a:t>dao</a:t>
            </a:r>
            <a:r>
              <a:rPr lang="en-US" sz="4000" b="1" dirty="0">
                <a:latin typeface="HP001 4 hàng" panose="020B0603050302020204" pitchFamily="34" charset="0"/>
              </a:rPr>
              <a:t>)</a:t>
            </a:r>
          </a:p>
        </p:txBody>
      </p:sp>
      <p:sp>
        <p:nvSpPr>
          <p:cNvPr id="16" name="TextBox 15">
            <a:extLst>
              <a:ext uri="{FF2B5EF4-FFF2-40B4-BE49-F238E27FC236}">
                <a16:creationId xmlns:a16="http://schemas.microsoft.com/office/drawing/2014/main" id="{98465E1E-07BA-4353-89E0-807DC1AA04FB}"/>
              </a:ext>
            </a:extLst>
          </p:cNvPr>
          <p:cNvSpPr txBox="1"/>
          <p:nvPr/>
        </p:nvSpPr>
        <p:spPr>
          <a:xfrm>
            <a:off x="2134489" y="5577924"/>
            <a:ext cx="67024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ý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cách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đặt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dấu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7" name="Group 16">
            <a:extLst>
              <a:ext uri="{FF2B5EF4-FFF2-40B4-BE49-F238E27FC236}">
                <a16:creationId xmlns:a16="http://schemas.microsoft.com/office/drawing/2014/main" id="{11619B3A-E203-409B-AAB7-588466421467}"/>
              </a:ext>
            </a:extLst>
          </p:cNvPr>
          <p:cNvGrpSpPr/>
          <p:nvPr/>
        </p:nvGrpSpPr>
        <p:grpSpPr>
          <a:xfrm>
            <a:off x="0" y="4242562"/>
            <a:ext cx="2104531" cy="2535332"/>
            <a:chOff x="286641" y="2323676"/>
            <a:chExt cx="2309859" cy="2782690"/>
          </a:xfrm>
        </p:grpSpPr>
        <p:pic>
          <p:nvPicPr>
            <p:cNvPr id="18" name="Picture 2" descr="Cute girl cartoon writing on a book Royalty Free Vector">
              <a:extLst>
                <a:ext uri="{FF2B5EF4-FFF2-40B4-BE49-F238E27FC236}">
                  <a16:creationId xmlns:a16="http://schemas.microsoft.com/office/drawing/2014/main" id="{98B721AA-B467-4AF2-89CE-71597E458B3F}"/>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7012"/>
            <a:stretch/>
          </p:blipFill>
          <p:spPr bwMode="auto">
            <a:xfrm>
              <a:off x="286641" y="3602495"/>
              <a:ext cx="1571692" cy="1503871"/>
            </a:xfrm>
            <a:prstGeom prst="rect">
              <a:avLst/>
            </a:prstGeom>
            <a:noFill/>
            <a:extLst>
              <a:ext uri="{909E8E84-426E-40DD-AFC4-6F175D3DCCD1}">
                <a14:hiddenFill xmlns:a14="http://schemas.microsoft.com/office/drawing/2010/main">
                  <a:solidFill>
                    <a:srgbClr val="FFFFFF"/>
                  </a:solidFill>
                </a14:hiddenFill>
              </a:ext>
            </a:extLst>
          </p:spPr>
        </p:pic>
        <p:sp>
          <p:nvSpPr>
            <p:cNvPr id="19" name="Oval Callout 19">
              <a:extLst>
                <a:ext uri="{FF2B5EF4-FFF2-40B4-BE49-F238E27FC236}">
                  <a16:creationId xmlns:a16="http://schemas.microsoft.com/office/drawing/2014/main" id="{F971FC34-DBB4-4E76-BC3F-52C44A5B7821}"/>
                </a:ext>
              </a:extLst>
            </p:cNvPr>
            <p:cNvSpPr/>
            <p:nvPr/>
          </p:nvSpPr>
          <p:spPr>
            <a:xfrm>
              <a:off x="578121" y="2323676"/>
              <a:ext cx="2018379" cy="1230335"/>
            </a:xfrm>
            <a:prstGeom prst="wedgeEllipseCallout">
              <a:avLst/>
            </a:prstGeom>
            <a:solidFill>
              <a:srgbClr val="FFAE24">
                <a:lumMod val="20000"/>
                <a:lumOff val="80000"/>
              </a:srgbClr>
            </a:solidFill>
            <a:ln w="25400" cap="flat" cmpd="sng" algn="ctr">
              <a:solidFill>
                <a:srgbClr val="FFAE24">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Viết</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vào</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Vở</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tập</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viết</a:t>
              </a:r>
              <a:endPar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10517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329</Words>
  <Application>Microsoft Office PowerPoint</Application>
  <PresentationFormat>Widescreen</PresentationFormat>
  <Paragraphs>67</Paragraphs>
  <Slides>14</Slides>
  <Notes>14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Microsoft YaHei</vt:lpstr>
      <vt:lpstr>Microsoft YaHei</vt:lpstr>
      <vt:lpstr>Arial</vt:lpstr>
      <vt:lpstr>Calibri</vt:lpstr>
      <vt:lpstr>Coiny</vt:lpstr>
      <vt:lpstr>等线</vt:lpstr>
      <vt:lpstr>HP001</vt:lpstr>
      <vt:lpstr>HP001 4 hàng</vt:lpstr>
      <vt:lpstr>字魂80号-萌趣小鱼体</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20</cp:revision>
  <dcterms:created xsi:type="dcterms:W3CDTF">2022-09-18T11:28:06Z</dcterms:created>
  <dcterms:modified xsi:type="dcterms:W3CDTF">2022-12-08T08:19:14Z</dcterms:modified>
</cp:coreProperties>
</file>