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8" r:id="rId2"/>
    <p:sldMasterId id="2147483710" r:id="rId3"/>
    <p:sldMasterId id="2147483724" r:id="rId4"/>
    <p:sldMasterId id="2147483748" r:id="rId5"/>
    <p:sldMasterId id="2147483760" r:id="rId6"/>
  </p:sldMasterIdLst>
  <p:notesMasterIdLst>
    <p:notesMasterId r:id="rId13"/>
  </p:notesMasterIdLst>
  <p:sldIdLst>
    <p:sldId id="262" r:id="rId7"/>
    <p:sldId id="474" r:id="rId8"/>
    <p:sldId id="489" r:id="rId9"/>
    <p:sldId id="488" r:id="rId10"/>
    <p:sldId id="329" r:id="rId11"/>
    <p:sldId id="29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F5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69" d="100"/>
          <a:sy n="69" d="100"/>
        </p:scale>
        <p:origin x="78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BBBFB-AC48-4F7C-A3D9-FA0B6A3A15C6}"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21740-88C6-4AD3-8809-F4713D3BFC3A}" type="slidenum">
              <a:rPr lang="en-US" smtClean="0"/>
              <a:t>‹#›</a:t>
            </a:fld>
            <a:endParaRPr lang="en-US"/>
          </a:p>
        </p:txBody>
      </p:sp>
    </p:spTree>
    <p:extLst>
      <p:ext uri="{BB962C8B-B14F-4D97-AF65-F5344CB8AC3E}">
        <p14:creationId xmlns:p14="http://schemas.microsoft.com/office/powerpoint/2010/main" val="1728403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1649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08541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8850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612337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678907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911510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813999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272465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565185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98998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111363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126745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4577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50378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117069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799072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528234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014020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743730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354218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650425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6709647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4579552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982722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86125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5281896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935385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860893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164424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727564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539362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4184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344423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7773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38041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48855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876616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6654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5901477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875530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1251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8541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16036714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1330334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7268BB-C1B0-4A07-841E-B140DAEE97CE}"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23175170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7268BB-C1B0-4A07-841E-B140DAEE97CE}"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12182113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7268BB-C1B0-4A07-841E-B140DAEE97CE}"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841120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2024/12/5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2364919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7268BB-C1B0-4A07-841E-B140DAEE97CE}"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33973346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268BB-C1B0-4A07-841E-B140DAEE97CE}"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40611040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7268BB-C1B0-4A07-841E-B140DAEE97CE}"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39228287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7268BB-C1B0-4A07-841E-B140DAEE97CE}"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31674401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19597797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extLst>
      <p:ext uri="{BB962C8B-B14F-4D97-AF65-F5344CB8AC3E}">
        <p14:creationId xmlns:p14="http://schemas.microsoft.com/office/powerpoint/2010/main" val="17751469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3AAF25F-FDDF-448D-AE76-D2BBFC0E1488}" type="datetimeFigureOut">
              <a:rPr lang="en-US"/>
              <a:t>12/5/2024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F187962-8AD1-4E19-A8B4-D773E1639DC2}" type="slidenum">
              <a:rPr lang="en-US"/>
              <a:t>‹#›</a:t>
            </a:fld>
            <a:endParaRPr lang="en-US"/>
          </a:p>
        </p:txBody>
      </p:sp>
    </p:spTree>
    <p:extLst>
      <p:ext uri="{BB962C8B-B14F-4D97-AF65-F5344CB8AC3E}">
        <p14:creationId xmlns:p14="http://schemas.microsoft.com/office/powerpoint/2010/main" val="31189207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C9321AA-DE9C-4E15-940D-7531A030D4ED}" type="datetimeFigureOut">
              <a:rPr lang="en-US"/>
              <a:t>12/5/2024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73F8A7-99E8-4EE9-9B0B-7F6BBA1D34A9}" type="slidenum">
              <a:rPr lang="en-US"/>
              <a:t>‹#›</a:t>
            </a:fld>
            <a:endParaRPr lang="en-US"/>
          </a:p>
        </p:txBody>
      </p:sp>
    </p:spTree>
    <p:extLst>
      <p:ext uri="{BB962C8B-B14F-4D97-AF65-F5344CB8AC3E}">
        <p14:creationId xmlns:p14="http://schemas.microsoft.com/office/powerpoint/2010/main" val="11895018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2729AFE-5EEB-4363-BD02-D0673BD4D563}" type="datetimeFigureOut">
              <a:rPr lang="en-US"/>
              <a:t>12/5/2024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27ADC10-AFE8-42B0-AD86-2C4587FAE765}" type="slidenum">
              <a:rPr lang="en-US"/>
              <a:t>‹#›</a:t>
            </a:fld>
            <a:endParaRPr lang="en-US"/>
          </a:p>
        </p:txBody>
      </p:sp>
    </p:spTree>
    <p:extLst>
      <p:ext uri="{BB962C8B-B14F-4D97-AF65-F5344CB8AC3E}">
        <p14:creationId xmlns:p14="http://schemas.microsoft.com/office/powerpoint/2010/main" val="18922430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D430922-7AA9-4846-A945-C8D39A73CB21}" type="datetimeFigureOut">
              <a:rPr lang="en-US"/>
              <a:t>12/5/2024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E03704-0450-4FF2-BD29-D772375A23BB}" type="slidenum">
              <a:rPr lang="en-US"/>
              <a:t>‹#›</a:t>
            </a:fld>
            <a:endParaRPr lang="en-US"/>
          </a:p>
        </p:txBody>
      </p:sp>
    </p:spTree>
    <p:extLst>
      <p:ext uri="{BB962C8B-B14F-4D97-AF65-F5344CB8AC3E}">
        <p14:creationId xmlns:p14="http://schemas.microsoft.com/office/powerpoint/2010/main" val="2626029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2024/12/5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154467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A44BD83-7B22-4386-AC2B-F398D2E32AB8}" type="datetimeFigureOut">
              <a:rPr lang="en-US"/>
              <a:t>12/5/2024</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689E8B-02AB-4578-9CB9-6BC0E678D6C5}" type="slidenum">
              <a:rPr lang="en-US"/>
              <a:t>‹#›</a:t>
            </a:fld>
            <a:endParaRPr lang="en-US"/>
          </a:p>
        </p:txBody>
      </p:sp>
    </p:spTree>
    <p:extLst>
      <p:ext uri="{BB962C8B-B14F-4D97-AF65-F5344CB8AC3E}">
        <p14:creationId xmlns:p14="http://schemas.microsoft.com/office/powerpoint/2010/main" val="27463906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2B72838-3208-4AE6-82D2-10243E96EE1E}" type="datetimeFigureOut">
              <a:rPr lang="en-US"/>
              <a:t>12/5/2024</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E71604F-67F2-4FE1-870E-5132F4BD6FB4}" type="slidenum">
              <a:rPr lang="en-US"/>
              <a:t>‹#›</a:t>
            </a:fld>
            <a:endParaRPr lang="en-US"/>
          </a:p>
        </p:txBody>
      </p:sp>
    </p:spTree>
    <p:extLst>
      <p:ext uri="{BB962C8B-B14F-4D97-AF65-F5344CB8AC3E}">
        <p14:creationId xmlns:p14="http://schemas.microsoft.com/office/powerpoint/2010/main" val="40086286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397546E-8559-4300-A48C-D651E2387DB8}" type="datetimeFigureOut">
              <a:rPr lang="en-US"/>
              <a:t>12/5/2024</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E3FDE56-F3A4-4480-B253-1539ACC20F68}" type="slidenum">
              <a:rPr lang="en-US"/>
              <a:t>‹#›</a:t>
            </a:fld>
            <a:endParaRPr lang="en-US"/>
          </a:p>
        </p:txBody>
      </p:sp>
    </p:spTree>
    <p:extLst>
      <p:ext uri="{BB962C8B-B14F-4D97-AF65-F5344CB8AC3E}">
        <p14:creationId xmlns:p14="http://schemas.microsoft.com/office/powerpoint/2010/main" val="24316465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E9B6E3F-C637-4D7B-9CD1-3F53617C6172}" type="datetimeFigureOut">
              <a:rPr lang="en-US"/>
              <a:t>12/5/2024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BB98694-853F-45FC-B9E6-385F628C041C}" type="slidenum">
              <a:rPr lang="en-US"/>
              <a:t>‹#›</a:t>
            </a:fld>
            <a:endParaRPr lang="en-US"/>
          </a:p>
        </p:txBody>
      </p:sp>
    </p:spTree>
    <p:extLst>
      <p:ext uri="{BB962C8B-B14F-4D97-AF65-F5344CB8AC3E}">
        <p14:creationId xmlns:p14="http://schemas.microsoft.com/office/powerpoint/2010/main" val="2679467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4DBAE16-742C-4AC9-91A8-43C8CFB3A5A6}" type="datetimeFigureOut">
              <a:rPr lang="en-US"/>
              <a:t>12/5/2024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DC9828-6FC8-4614-83C5-A0B387A4C4DD}" type="slidenum">
              <a:rPr lang="en-US"/>
              <a:t>‹#›</a:t>
            </a:fld>
            <a:endParaRPr lang="en-US"/>
          </a:p>
        </p:txBody>
      </p:sp>
    </p:spTree>
    <p:extLst>
      <p:ext uri="{BB962C8B-B14F-4D97-AF65-F5344CB8AC3E}">
        <p14:creationId xmlns:p14="http://schemas.microsoft.com/office/powerpoint/2010/main" val="24409839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3BA546-C357-4DE8-B987-06FEDD96B10D}" type="datetimeFigureOut">
              <a:rPr lang="en-US"/>
              <a:t>12/5/2024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54F9A60-AD80-4229-A353-82C2ADB4342B}" type="slidenum">
              <a:rPr lang="en-US"/>
              <a:t>‹#›</a:t>
            </a:fld>
            <a:endParaRPr lang="en-US"/>
          </a:p>
        </p:txBody>
      </p:sp>
    </p:spTree>
    <p:extLst>
      <p:ext uri="{BB962C8B-B14F-4D97-AF65-F5344CB8AC3E}">
        <p14:creationId xmlns:p14="http://schemas.microsoft.com/office/powerpoint/2010/main" val="12119658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F443953-2C90-4D3D-BA7F-86E2CDD36421}" type="datetimeFigureOut">
              <a:rPr lang="en-US"/>
              <a:t>12/5/2024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9CF831C-4791-4C02-9D65-40506FD40197}" type="slidenum">
              <a:rPr lang="en-US"/>
              <a:t>‹#›</a:t>
            </a:fld>
            <a:endParaRPr lang="en-US"/>
          </a:p>
        </p:txBody>
      </p:sp>
    </p:spTree>
    <p:extLst>
      <p:ext uri="{BB962C8B-B14F-4D97-AF65-F5344CB8AC3E}">
        <p14:creationId xmlns:p14="http://schemas.microsoft.com/office/powerpoint/2010/main" val="33069597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32A6E56-6B60-4BEC-B553-B608D71DE206}" type="slidenum">
              <a:rPr lang="en-US"/>
              <a:t>‹#›</a:t>
            </a:fld>
            <a:endParaRPr lang="en-US"/>
          </a:p>
        </p:txBody>
      </p:sp>
    </p:spTree>
    <p:extLst>
      <p:ext uri="{BB962C8B-B14F-4D97-AF65-F5344CB8AC3E}">
        <p14:creationId xmlns:p14="http://schemas.microsoft.com/office/powerpoint/2010/main" val="41650869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135727432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2024/12/5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292613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333963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915028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2024/12/5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81786569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205907182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296675403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45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268BB-C1B0-4A07-841E-B140DAEE97CE}" type="datetimeFigureOut">
              <a:rPr lang="en-US" smtClean="0"/>
              <a:t>12/5/2024</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B716F-5A96-4A9A-BE33-5D9C969214D1}" type="slidenum">
              <a:rPr lang="en-US" smtClean="0"/>
              <a:t>‹#›</a:t>
            </a:fld>
            <a:endParaRPr lang="en-US"/>
          </a:p>
        </p:txBody>
      </p:sp>
    </p:spTree>
    <p:extLst>
      <p:ext uri="{BB962C8B-B14F-4D97-AF65-F5344CB8AC3E}">
        <p14:creationId xmlns:p14="http://schemas.microsoft.com/office/powerpoint/2010/main" val="326534709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D7CF0933-AD9A-483E-B55D-B968C5CAA30A}" type="datetimeFigureOut">
              <a:rPr lang="en-US"/>
              <a:t>12/5/2024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7E8B42BE-97E8-4C84-9448-6C66074E824B}" type="slidenum">
              <a:rPr lang="en-US"/>
              <a:t>‹#›</a:t>
            </a:fld>
            <a:endParaRPr lang="en-US"/>
          </a:p>
        </p:txBody>
      </p:sp>
    </p:spTree>
    <p:extLst>
      <p:ext uri="{BB962C8B-B14F-4D97-AF65-F5344CB8AC3E}">
        <p14:creationId xmlns:p14="http://schemas.microsoft.com/office/powerpoint/2010/main" val="143618586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68.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974"/>
          <a:stretch>
            <a:fillRect/>
          </a:stretch>
        </p:blipFill>
        <p:spPr>
          <a:xfrm>
            <a:off x="0" y="0"/>
            <a:ext cx="12192000" cy="6858000"/>
          </a:xfrm>
          <a:prstGeom prst="rect">
            <a:avLst/>
          </a:prstGeom>
        </p:spPr>
      </p:pic>
      <p:sp>
        <p:nvSpPr>
          <p:cNvPr id="2" name="Title 1"/>
          <p:cNvSpPr>
            <a:spLocks noGrp="1"/>
          </p:cNvSpPr>
          <p:nvPr>
            <p:ph type="ctrTitle"/>
          </p:nvPr>
        </p:nvSpPr>
        <p:spPr>
          <a:xfrm>
            <a:off x="1603332" y="2210521"/>
            <a:ext cx="8039360" cy="1445623"/>
          </a:xfrm>
        </p:spPr>
        <p:txBody>
          <a:bodyPr>
            <a:normAutofit/>
          </a:bodyPr>
          <a:lstStyle/>
          <a:p>
            <a:r>
              <a:rPr lang="en-US" sz="4800" b="1" dirty="0" err="1">
                <a:solidFill>
                  <a:srgbClr val="0070C0"/>
                </a:solidFill>
                <a:latin typeface="Arial-Rounded" panose="020B0500000000000000" charset="0"/>
                <a:cs typeface="Arial-Rounded" panose="020B0500000000000000" charset="0"/>
                <a:sym typeface="+mn-ea"/>
              </a:rPr>
              <a:t>Chào</a:t>
            </a:r>
            <a:r>
              <a:rPr lang="en-US" sz="4800" b="1" dirty="0">
                <a:solidFill>
                  <a:srgbClr val="0070C0"/>
                </a:solidFill>
                <a:latin typeface="Arial-Rounded" panose="020B0500000000000000" charset="0"/>
                <a:cs typeface="Arial-Rounded" panose="020B0500000000000000" charset="0"/>
                <a:sym typeface="+mn-ea"/>
              </a:rPr>
              <a:t> </a:t>
            </a:r>
            <a:r>
              <a:rPr lang="en-US" sz="4800" b="1" dirty="0" err="1">
                <a:solidFill>
                  <a:srgbClr val="0070C0"/>
                </a:solidFill>
                <a:latin typeface="Arial-Rounded" panose="020B0500000000000000" charset="0"/>
                <a:cs typeface="Arial-Rounded" panose="020B0500000000000000" charset="0"/>
                <a:sym typeface="+mn-ea"/>
              </a:rPr>
              <a:t>mừng</a:t>
            </a:r>
            <a:r>
              <a:rPr lang="en-US" sz="4800" b="1" dirty="0">
                <a:solidFill>
                  <a:srgbClr val="0070C0"/>
                </a:solidFill>
                <a:latin typeface="Arial-Rounded" panose="020B0500000000000000" charset="0"/>
                <a:cs typeface="Arial-Rounded" panose="020B0500000000000000" charset="0"/>
                <a:sym typeface="+mn-ea"/>
              </a:rPr>
              <a:t> </a:t>
            </a:r>
            <a:r>
              <a:rPr lang="en-US" sz="4800" b="1" dirty="0" err="1">
                <a:solidFill>
                  <a:srgbClr val="0070C0"/>
                </a:solidFill>
                <a:latin typeface="Arial-Rounded" panose="020B0500000000000000" charset="0"/>
                <a:cs typeface="Arial-Rounded" panose="020B0500000000000000" charset="0"/>
                <a:sym typeface="+mn-ea"/>
              </a:rPr>
              <a:t>các</a:t>
            </a:r>
            <a:r>
              <a:rPr lang="en-US" sz="4800" b="1" dirty="0">
                <a:solidFill>
                  <a:srgbClr val="0070C0"/>
                </a:solidFill>
                <a:latin typeface="Arial-Rounded" panose="020B0500000000000000" charset="0"/>
                <a:cs typeface="Arial-Rounded" panose="020B0500000000000000" charset="0"/>
                <a:sym typeface="+mn-ea"/>
              </a:rPr>
              <a:t> em </a:t>
            </a:r>
            <a:r>
              <a:rPr lang="en-US" sz="4800" b="1" dirty="0" err="1">
                <a:solidFill>
                  <a:srgbClr val="0070C0"/>
                </a:solidFill>
                <a:latin typeface="Arial-Rounded" panose="020B0500000000000000" charset="0"/>
                <a:cs typeface="Arial-Rounded" panose="020B0500000000000000" charset="0"/>
                <a:sym typeface="+mn-ea"/>
              </a:rPr>
              <a:t>đến</a:t>
            </a:r>
            <a:r>
              <a:rPr lang="en-US" sz="4800" b="1" dirty="0">
                <a:solidFill>
                  <a:srgbClr val="0070C0"/>
                </a:solidFill>
                <a:latin typeface="Arial-Rounded" panose="020B0500000000000000" charset="0"/>
                <a:cs typeface="Arial-Rounded" panose="020B0500000000000000" charset="0"/>
                <a:sym typeface="+mn-ea"/>
              </a:rPr>
              <a:t> </a:t>
            </a:r>
            <a:r>
              <a:rPr lang="en-US" sz="4800" b="1" dirty="0" err="1">
                <a:solidFill>
                  <a:srgbClr val="0070C0"/>
                </a:solidFill>
                <a:latin typeface="Arial-Rounded" panose="020B0500000000000000" charset="0"/>
                <a:cs typeface="Arial-Rounded" panose="020B0500000000000000" charset="0"/>
                <a:sym typeface="+mn-ea"/>
              </a:rPr>
              <a:t>với</a:t>
            </a:r>
            <a:r>
              <a:rPr lang="en-US" sz="4800" b="1" dirty="0">
                <a:solidFill>
                  <a:srgbClr val="0070C0"/>
                </a:solidFill>
                <a:latin typeface="Arial-Rounded" panose="020B0500000000000000" charset="0"/>
                <a:cs typeface="Arial-Rounded" panose="020B0500000000000000" charset="0"/>
                <a:sym typeface="+mn-ea"/>
              </a:rPr>
              <a:t> </a:t>
            </a:r>
            <a:r>
              <a:rPr lang="vi-VN" sz="4800" b="1" dirty="0">
                <a:solidFill>
                  <a:srgbClr val="0070C0"/>
                </a:solidFill>
                <a:latin typeface="Arial-Rounded" panose="020B0500000000000000" charset="0"/>
                <a:cs typeface="Arial-Rounded" panose="020B0500000000000000" charset="0"/>
                <a:sym typeface="+mn-ea"/>
              </a:rPr>
              <a:t>tiết</a:t>
            </a:r>
            <a:r>
              <a:rPr lang="en-US" altLang="vi-VN" sz="4800" b="1" dirty="0">
                <a:solidFill>
                  <a:srgbClr val="0070C0"/>
                </a:solidFill>
                <a:latin typeface="Arial-Rounded" panose="020B0500000000000000" charset="0"/>
                <a:cs typeface="Arial-Rounded" panose="020B0500000000000000" charset="0"/>
                <a:sym typeface="+mn-ea"/>
              </a:rPr>
              <a:t> Tiếng Việt - Lớp 2</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240654" y="3006461"/>
            <a:ext cx="4152249"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Khởi</a:t>
            </a:r>
            <a:r>
              <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động</a:t>
            </a:r>
            <a:endPar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804072" y="2728265"/>
            <a:ext cx="7818554" cy="44048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64713" y="1655750"/>
            <a:ext cx="9795352" cy="3013838"/>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4400" b="1" i="1" u="none" strike="noStrike" kern="1200" cap="none" spc="0" normalizeH="0" baseline="0" noProof="0" smtClean="0">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LUYỆN</a:t>
            </a:r>
            <a:r>
              <a:rPr kumimoji="0" lang="en-US" altLang="zh-CN" sz="4400" b="1" i="1" u="none" strike="noStrike" kern="1200" cap="none" spc="0" normalizeH="0" noProof="0" smtClean="0">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TẬP</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sz="4400" b="1" i="1" noProof="0" smtClean="0">
                <a:ln w="0"/>
                <a:solidFill>
                  <a:srgbClr val="4472C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sym typeface="+mn-ea"/>
              </a:rPr>
              <a:t>VIẾT ĐOẠN VĂN KỂ VỀ MỘT VIỆC NGƯỜI THÂN ĐÃ LÀM CHO EM</a:t>
            </a:r>
            <a:endParaRPr kumimoji="0" lang="en-US" sz="44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398883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1476B8-0DD8-488F-A91B-3BCBA3D700DC}"/>
              </a:ext>
            </a:extLst>
          </p:cNvPr>
          <p:cNvSpPr>
            <a:spLocks noGrp="1"/>
          </p:cNvSpPr>
          <p:nvPr>
            <p:ph idx="1"/>
          </p:nvPr>
        </p:nvSpPr>
        <p:spPr>
          <a:xfrm>
            <a:off x="575367" y="957076"/>
            <a:ext cx="10799435" cy="4351338"/>
          </a:xfrm>
        </p:spPr>
        <p:txBody>
          <a:bodyPr>
            <a:normAutofit/>
          </a:bodyPr>
          <a:lstStyle/>
          <a:p>
            <a:pPr marL="0" indent="0" algn="just">
              <a:buNone/>
            </a:pPr>
            <a:r>
              <a:rPr lang="vi-VN" sz="3600" dirty="0">
                <a:latin typeface="Times New Roman" panose="02020603050405020304" pitchFamily="18" charset="0"/>
                <a:ea typeface="Arial-Rounded" panose="020B0500000000000000" pitchFamily="34" charset="0"/>
                <a:cs typeface="Times New Roman" panose="02020603050405020304" pitchFamily="18" charset="0"/>
              </a:rPr>
              <a:t>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trở về với t</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ôi</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01215880-E6B9-4ECA-B101-FB4236F6BE3F}"/>
              </a:ext>
            </a:extLst>
          </p:cNvPr>
          <p:cNvSpPr txBox="1"/>
          <p:nvPr/>
        </p:nvSpPr>
        <p:spPr>
          <a:xfrm>
            <a:off x="646526" y="192032"/>
            <a:ext cx="8824392" cy="646331"/>
          </a:xfrm>
          <a:prstGeom prst="rect">
            <a:avLst/>
          </a:prstGeom>
          <a:noFill/>
        </p:spPr>
        <p:txBody>
          <a:bodyPr wrap="square" rtlCol="0">
            <a:spAutoFit/>
          </a:bodyPr>
          <a:lstStyle/>
          <a:p>
            <a:pPr lvl="0">
              <a:spcAft>
                <a:spcPts val="600"/>
              </a:spcAft>
            </a:pP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600" b="1" noProof="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noProof="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hỏi</a:t>
            </a:r>
            <a:endPar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FBC5C45-C53F-44EB-B980-89BC150781FB}"/>
              </a:ext>
            </a:extLst>
          </p:cNvPr>
          <p:cNvSpPr/>
          <p:nvPr/>
        </p:nvSpPr>
        <p:spPr>
          <a:xfrm>
            <a:off x="1056721" y="4248679"/>
            <a:ext cx="6171393" cy="703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Rounded" panose="020B0500000000000000" pitchFamily="34" charset="0"/>
                <a:ea typeface="Arial-Rounded" panose="020B0500000000000000" pitchFamily="34" charset="0"/>
                <a:cs typeface="Arial-Rounded" panose="020B0500000000000000" pitchFamily="34" charset="0"/>
              </a:rPr>
              <a:t>a. </a:t>
            </a:r>
            <a:r>
              <a:rPr lang="en-US" sz="28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văn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nhỏ</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kể</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về</a:t>
            </a:r>
            <a:r>
              <a:rPr lang="en-US" sz="2800" dirty="0">
                <a:latin typeface="Arial-Rounded" panose="020B0500000000000000" pitchFamily="34" charset="0"/>
                <a:ea typeface="Arial-Rounded" panose="020B0500000000000000" pitchFamily="34" charset="0"/>
                <a:cs typeface="Arial-Rounded" panose="020B0500000000000000" pitchFamily="34" charset="0"/>
              </a:rPr>
              <a:t> ai?</a:t>
            </a:r>
          </a:p>
        </p:txBody>
      </p:sp>
      <p:cxnSp>
        <p:nvCxnSpPr>
          <p:cNvPr id="7" name="Straight Connector 6">
            <a:extLst>
              <a:ext uri="{FF2B5EF4-FFF2-40B4-BE49-F238E27FC236}">
                <a16:creationId xmlns:a16="http://schemas.microsoft.com/office/drawing/2014/main" id="{02E0CADE-1CD5-4611-ABC0-B045C21FAA2D}"/>
              </a:ext>
            </a:extLst>
          </p:cNvPr>
          <p:cNvCxnSpPr>
            <a:cxnSpLocks/>
          </p:cNvCxnSpPr>
          <p:nvPr/>
        </p:nvCxnSpPr>
        <p:spPr>
          <a:xfrm>
            <a:off x="6617038" y="1452234"/>
            <a:ext cx="1799902" cy="0"/>
          </a:xfrm>
          <a:prstGeom prst="line">
            <a:avLst/>
          </a:prstGeom>
          <a:ln w="57150"/>
        </p:spPr>
        <p:style>
          <a:lnRef idx="3">
            <a:schemeClr val="accent1"/>
          </a:lnRef>
          <a:fillRef idx="0">
            <a:schemeClr val="accent1"/>
          </a:fillRef>
          <a:effectRef idx="2">
            <a:schemeClr val="accent1"/>
          </a:effectRef>
          <a:fontRef idx="minor">
            <a:schemeClr val="tx1"/>
          </a:fontRef>
        </p:style>
      </p:cxnSp>
      <p:sp>
        <p:nvSpPr>
          <p:cNvPr id="8" name="Rectangle 7">
            <a:extLst>
              <a:ext uri="{FF2B5EF4-FFF2-40B4-BE49-F238E27FC236}">
                <a16:creationId xmlns:a16="http://schemas.microsoft.com/office/drawing/2014/main" id="{945A1268-F6C3-4FAC-A1A3-03C942ADA909}"/>
              </a:ext>
            </a:extLst>
          </p:cNvPr>
          <p:cNvSpPr/>
          <p:nvPr/>
        </p:nvSpPr>
        <p:spPr>
          <a:xfrm>
            <a:off x="1056721" y="5076123"/>
            <a:ext cx="7461846" cy="621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Rounded" panose="020B0500000000000000" pitchFamily="34" charset="0"/>
                <a:ea typeface="Arial-Rounded" panose="020B0500000000000000" pitchFamily="34" charset="0"/>
                <a:cs typeface="Arial-Rounded" panose="020B0500000000000000" pitchFamily="34" charset="0"/>
              </a:rPr>
              <a:t>b. </a:t>
            </a:r>
            <a:r>
              <a:rPr lang="en-US" sz="2800" dirty="0" err="1">
                <a:latin typeface="Arial-Rounded" panose="020B0500000000000000" pitchFamily="34" charset="0"/>
                <a:ea typeface="Arial-Rounded" panose="020B0500000000000000" pitchFamily="34" charset="0"/>
                <a:cs typeface="Arial-Rounded" panose="020B0500000000000000" pitchFamily="34" charset="0"/>
              </a:rPr>
              <a:t>Người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đó</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đã</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gì</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nhỏ</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0" name="Straight Connector 9">
            <a:extLst>
              <a:ext uri="{FF2B5EF4-FFF2-40B4-BE49-F238E27FC236}">
                <a16:creationId xmlns:a16="http://schemas.microsoft.com/office/drawing/2014/main" id="{87BE5E62-9311-48C2-9E86-D9B79DD8B004}"/>
              </a:ext>
            </a:extLst>
          </p:cNvPr>
          <p:cNvCxnSpPr>
            <a:cxnSpLocks/>
          </p:cNvCxnSpPr>
          <p:nvPr/>
        </p:nvCxnSpPr>
        <p:spPr>
          <a:xfrm>
            <a:off x="646526" y="3939883"/>
            <a:ext cx="5399717" cy="0"/>
          </a:xfrm>
          <a:prstGeom prst="line">
            <a:avLst/>
          </a:prstGeom>
          <a:ln w="5715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1" name="Straight Connector 10">
            <a:extLst>
              <a:ext uri="{FF2B5EF4-FFF2-40B4-BE49-F238E27FC236}">
                <a16:creationId xmlns:a16="http://schemas.microsoft.com/office/drawing/2014/main" id="{44CB3517-626A-41D6-BA55-F9B328DC87F7}"/>
              </a:ext>
            </a:extLst>
          </p:cNvPr>
          <p:cNvCxnSpPr>
            <a:cxnSpLocks/>
          </p:cNvCxnSpPr>
          <p:nvPr/>
        </p:nvCxnSpPr>
        <p:spPr>
          <a:xfrm>
            <a:off x="2208324" y="3421866"/>
            <a:ext cx="9111344" cy="0"/>
          </a:xfrm>
          <a:prstGeom prst="line">
            <a:avLst/>
          </a:prstGeom>
          <a:ln w="381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3" name="Straight Connector 12">
            <a:extLst>
              <a:ext uri="{FF2B5EF4-FFF2-40B4-BE49-F238E27FC236}">
                <a16:creationId xmlns:a16="http://schemas.microsoft.com/office/drawing/2014/main" id="{119F7F8C-390B-4F2B-8ED3-622316B60875}"/>
              </a:ext>
            </a:extLst>
          </p:cNvPr>
          <p:cNvCxnSpPr>
            <a:cxnSpLocks/>
          </p:cNvCxnSpPr>
          <p:nvPr/>
        </p:nvCxnSpPr>
        <p:spPr>
          <a:xfrm>
            <a:off x="3680177" y="1915888"/>
            <a:ext cx="7455909" cy="0"/>
          </a:xfrm>
          <a:prstGeom prst="line">
            <a:avLst/>
          </a:prstGeom>
          <a:ln w="38100">
            <a:solidFill>
              <a:srgbClr val="00B050"/>
            </a:solidFill>
          </a:ln>
        </p:spPr>
        <p:style>
          <a:lnRef idx="3">
            <a:schemeClr val="accent6"/>
          </a:lnRef>
          <a:fillRef idx="0">
            <a:schemeClr val="accent6"/>
          </a:fillRef>
          <a:effectRef idx="2">
            <a:schemeClr val="accent6"/>
          </a:effectRef>
          <a:fontRef idx="minor">
            <a:schemeClr val="tx1"/>
          </a:fontRef>
        </p:style>
      </p:cxnSp>
      <p:sp>
        <p:nvSpPr>
          <p:cNvPr id="15" name="Rectangle 14">
            <a:extLst>
              <a:ext uri="{FF2B5EF4-FFF2-40B4-BE49-F238E27FC236}">
                <a16:creationId xmlns:a16="http://schemas.microsoft.com/office/drawing/2014/main" id="{35B7F13C-3A86-484F-8072-E09AC47B33E1}"/>
              </a:ext>
            </a:extLst>
          </p:cNvPr>
          <p:cNvSpPr/>
          <p:nvPr/>
        </p:nvSpPr>
        <p:spPr>
          <a:xfrm>
            <a:off x="1038816" y="5834784"/>
            <a:ext cx="9872536" cy="621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Rounded" panose="020B0500000000000000" pitchFamily="34" charset="0"/>
                <a:ea typeface="Arial-Rounded" panose="020B0500000000000000" pitchFamily="34" charset="0"/>
                <a:cs typeface="Arial-Rounded" panose="020B0500000000000000" pitchFamily="34" charset="0"/>
              </a:rPr>
              <a:t>c.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Câu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nào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thể</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hiện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rõ</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tình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cảm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nhỏ</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với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người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đó</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7" name="Straight Connector 16">
            <a:extLst>
              <a:ext uri="{FF2B5EF4-FFF2-40B4-BE49-F238E27FC236}">
                <a16:creationId xmlns:a16="http://schemas.microsoft.com/office/drawing/2014/main" id="{4E1407D4-0053-4A37-873E-DD30B8A7E70B}"/>
              </a:ext>
            </a:extLst>
          </p:cNvPr>
          <p:cNvCxnSpPr>
            <a:cxnSpLocks/>
          </p:cNvCxnSpPr>
          <p:nvPr/>
        </p:nvCxnSpPr>
        <p:spPr>
          <a:xfrm flipV="1">
            <a:off x="1548776" y="2438196"/>
            <a:ext cx="1934652" cy="12627"/>
          </a:xfrm>
          <a:prstGeom prst="line">
            <a:avLst/>
          </a:prstGeom>
          <a:ln w="38100">
            <a:solidFill>
              <a:srgbClr val="00B050"/>
            </a:solidFill>
          </a:ln>
        </p:spPr>
        <p:style>
          <a:lnRef idx="3">
            <a:schemeClr val="dk1"/>
          </a:lnRef>
          <a:fillRef idx="0">
            <a:schemeClr val="dk1"/>
          </a:fillRef>
          <a:effectRef idx="2">
            <a:schemeClr val="dk1"/>
          </a:effectRef>
          <a:fontRef idx="minor">
            <a:schemeClr val="tx1"/>
          </a:fontRef>
        </p:style>
      </p:cxnSp>
      <p:pic>
        <p:nvPicPr>
          <p:cNvPr id="20" name="Content Placeholder 20" descr="logo">
            <a:extLst>
              <a:ext uri="{FF2B5EF4-FFF2-40B4-BE49-F238E27FC236}">
                <a16:creationId xmlns:a16="http://schemas.microsoft.com/office/drawing/2014/main" id="{2EDC7FFE-823D-4EF2-9A92-CA005180C887}"/>
              </a:ext>
            </a:extLst>
          </p:cNvPr>
          <p:cNvPicPr>
            <a:picLocks noChangeAspect="1"/>
          </p:cNvPicPr>
          <p:nvPr/>
        </p:nvPicPr>
        <p:blipFill>
          <a:blip r:embed="rId2"/>
          <a:stretch>
            <a:fillRect/>
          </a:stretch>
        </p:blipFill>
        <p:spPr>
          <a:xfrm>
            <a:off x="10219892" y="-249990"/>
            <a:ext cx="1564640" cy="1598295"/>
          </a:xfrm>
          <a:prstGeom prst="rect">
            <a:avLst/>
          </a:prstGeom>
        </p:spPr>
      </p:pic>
    </p:spTree>
    <p:extLst>
      <p:ext uri="{BB962C8B-B14F-4D97-AF65-F5344CB8AC3E}">
        <p14:creationId xmlns:p14="http://schemas.microsoft.com/office/powerpoint/2010/main" val="135745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par>
                                <p:cTn id="36" presetID="22" presetClass="entr" presetSubtype="4"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circle(in)">
                                      <p:cBhvr>
                                        <p:cTn id="49" dur="2000"/>
                                        <p:tgtEl>
                                          <p:spTgt spid="11"/>
                                        </p:tgtEl>
                                      </p:cBhvr>
                                    </p:animEffect>
                                  </p:childTnLst>
                                </p:cTn>
                              </p:par>
                              <p:par>
                                <p:cTn id="50" presetID="6"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ircle(in)">
                                      <p:cBhvr>
                                        <p:cTn id="5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823F-6D5E-4870-8892-C6F5ED28EBEC}"/>
              </a:ext>
            </a:extLst>
          </p:cNvPr>
          <p:cNvSpPr>
            <a:spLocks noGrp="1"/>
          </p:cNvSpPr>
          <p:nvPr>
            <p:ph type="title"/>
          </p:nvPr>
        </p:nvSpPr>
        <p:spPr>
          <a:xfrm>
            <a:off x="1234135" y="258762"/>
            <a:ext cx="9383486" cy="1325563"/>
          </a:xfrm>
        </p:spPr>
        <p:txBody>
          <a:bodyPr>
            <a:normAutofit/>
          </a:bodyPr>
          <a:lstStyle/>
          <a:p>
            <a:pPr algn="ctr"/>
            <a:r>
              <a:rPr lang="en-US" sz="4000" b="1" dirty="0">
                <a:latin typeface="Times New Roman" panose="02020603050405020304" pitchFamily="18" charset="0"/>
                <a:ea typeface="Arial-Rounded" panose="020B0500000000000000" pitchFamily="34" charset="0"/>
                <a:cs typeface="Times New Roman" panose="02020603050405020304" pitchFamily="18" charset="0"/>
              </a:rPr>
              <a:t>2.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Viết</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3-4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kể</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việc</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thân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đã</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em</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5A6B727E-17AD-4D45-857C-F422ED0CF9A3}"/>
              </a:ext>
            </a:extLst>
          </p:cNvPr>
          <p:cNvSpPr/>
          <p:nvPr/>
        </p:nvSpPr>
        <p:spPr>
          <a:xfrm>
            <a:off x="550614" y="3624943"/>
            <a:ext cx="11090771" cy="2974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 nội là người rất thân với em. Ngày nhỏ em thường ở nhà bà. Hằng ngày bà chải tóc cho em. Bà kể cho em biết bao nhiêu câu chuyện bổ ích. Bà kể về thời bà còn trẻ và kể cả những câu chuyện từ xa xưa. Em rất yêu quý bà, em mong bà sống lâu trăm tuổi.</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8A4EC8B3-1477-4489-ABCF-ABDBCB46E109}"/>
              </a:ext>
            </a:extLst>
          </p:cNvPr>
          <p:cNvSpPr/>
          <p:nvPr/>
        </p:nvSpPr>
        <p:spPr>
          <a:xfrm>
            <a:off x="1090342" y="1616985"/>
            <a:ext cx="9383486" cy="164873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Tx/>
              <a:buChar char="-"/>
            </a:pP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mà</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muốn</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ai?</a:t>
            </a:r>
          </a:p>
          <a:p>
            <a:pPr marL="457200" lvl="0" indent="-457200" algn="just">
              <a:buFontTx/>
              <a:buChar char="-"/>
            </a:pP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thân</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3200" b="0" i="0" u="none" strike="noStrike" kern="1200" cap="none" spc="0" normalizeH="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457200" lvl="0" indent="-457200" algn="just">
              <a:buFontTx/>
              <a:buChar char="-"/>
            </a:pP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suy</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nghĩ</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45754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TotalTime>
  <Words>294</Words>
  <Application>Microsoft Office PowerPoint</Application>
  <PresentationFormat>Widescreen</PresentationFormat>
  <Paragraphs>18</Paragraphs>
  <Slides>6</Slides>
  <Notes>3</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6</vt:i4>
      </vt:variant>
    </vt:vector>
  </HeadingPairs>
  <TitlesOfParts>
    <vt:vector size="20" baseType="lpstr">
      <vt:lpstr>宋体</vt:lpstr>
      <vt:lpstr>Arial</vt:lpstr>
      <vt:lpstr>Arial-Rounded</vt:lpstr>
      <vt:lpstr>Calibri</vt:lpstr>
      <vt:lpstr>Calibri Light</vt:lpstr>
      <vt:lpstr>等线</vt:lpstr>
      <vt:lpstr>黑体</vt:lpstr>
      <vt:lpstr>Times New Roman</vt:lpstr>
      <vt:lpstr>2_Office 主题​​</vt:lpstr>
      <vt:lpstr>3_Office Theme</vt:lpstr>
      <vt:lpstr>6_Office Theme</vt:lpstr>
      <vt:lpstr>5_Office Theme</vt:lpstr>
      <vt:lpstr>7_Office Theme</vt:lpstr>
      <vt:lpstr>9_Office Theme</vt:lpstr>
      <vt:lpstr>Chào mừng các em đến với tiết Tiếng Việt - Lớp 2</vt:lpstr>
      <vt:lpstr>PowerPoint Presentation</vt:lpstr>
      <vt:lpstr>PowerPoint Presentation</vt:lpstr>
      <vt:lpstr>PowerPoint Presentation</vt:lpstr>
      <vt:lpstr>2. Viết 3-4 câu kể về một việc người thân đã làm cho 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Tiếng Việt - Lớp 2</dc:title>
  <dc:creator>tran thao</dc:creator>
  <cp:lastModifiedBy>Admin</cp:lastModifiedBy>
  <cp:revision>39</cp:revision>
  <dcterms:created xsi:type="dcterms:W3CDTF">2021-05-27T05:55:52Z</dcterms:created>
  <dcterms:modified xsi:type="dcterms:W3CDTF">2024-12-05T02:06:54Z</dcterms:modified>
</cp:coreProperties>
</file>