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78" r:id="rId4"/>
  </p:sldMasterIdLst>
  <p:notesMasterIdLst>
    <p:notesMasterId r:id="rId25"/>
  </p:notesMasterIdLst>
  <p:sldIdLst>
    <p:sldId id="277" r:id="rId5"/>
    <p:sldId id="279" r:id="rId6"/>
    <p:sldId id="297" r:id="rId7"/>
    <p:sldId id="258" r:id="rId8"/>
    <p:sldId id="259" r:id="rId9"/>
    <p:sldId id="260" r:id="rId10"/>
    <p:sldId id="261" r:id="rId11"/>
    <p:sldId id="262" r:id="rId12"/>
    <p:sldId id="263" r:id="rId13"/>
    <p:sldId id="298" r:id="rId14"/>
    <p:sldId id="267" r:id="rId15"/>
    <p:sldId id="264" r:id="rId16"/>
    <p:sldId id="265" r:id="rId17"/>
    <p:sldId id="268" r:id="rId18"/>
    <p:sldId id="269" r:id="rId19"/>
    <p:sldId id="272" r:id="rId20"/>
    <p:sldId id="270" r:id="rId21"/>
    <p:sldId id="271" r:id="rId22"/>
    <p:sldId id="273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86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06DDF-AE00-4CD8-8D6D-94D9CAB5356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06DDF-AE00-4CD8-8D6D-94D9CAB53564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anose="02040502050405020303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44172"/>
            <a:ext cx="9144000" cy="69021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21197718">
            <a:off x="-785719" y="-106047"/>
            <a:ext cx="10715436" cy="71436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7571851" y="644691"/>
            <a:ext cx="1307595" cy="8018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-61912" y="59024"/>
            <a:ext cx="1901121" cy="1049481"/>
          </a:xfrm>
          <a:prstGeom prst="rect">
            <a:avLst/>
          </a:prstGeom>
        </p:spPr>
      </p:pic>
    </p:spTree>
  </p:cSld>
  <p:clrMapOvr>
    <a:masterClrMapping/>
  </p:clrMapOvr>
  <p:transition spd="slow" advTm="5000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500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500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00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00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EB47DB2-4CD3-4DD2-9412-C39C72C1BB92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anose="02040502050405020303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9001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33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62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t>2022/12/5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5523091" y="4543119"/>
            <a:ext cx="3620909" cy="231700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ransition spd="slow" advTm="5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5B826-6809-49B3-9B4B-177D412235B0}" type="datetimeFigureOut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0.GIF"/><Relationship Id="rId2" Type="http://schemas.openxmlformats.org/officeDocument/2006/relationships/audio" Target="file:///D:\LOAN%20-%20CD\Nho%20Thay.MP3" TargetMode="External"/><Relationship Id="rId1" Type="http://schemas.microsoft.com/office/2007/relationships/media" Target="file:///D:\LOAN%20-%20CD\Nho%20Thay.MP3" TargetMode="Externa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wmf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audio" Target="../media/audio4.wav"/><Relationship Id="rId7" Type="http://schemas.openxmlformats.org/officeDocument/2006/relationships/image" Target="../media/image3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hoa 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56575" y="5637213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3" descr="hoa 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4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5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6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7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7150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8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9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0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1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-1143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2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642938"/>
            <a:ext cx="78105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3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4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-13335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5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6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7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9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WordArt 30"/>
          <p:cNvSpPr>
            <a:spLocks noChangeArrowheads="1" noChangeShapeType="1" noTextEdit="1"/>
          </p:cNvSpPr>
          <p:nvPr/>
        </p:nvSpPr>
        <p:spPr bwMode="auto">
          <a:xfrm>
            <a:off x="1452282" y="1585661"/>
            <a:ext cx="6172200" cy="1976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/>
                <a:cs typeface="Times New Roman" panose="02020603050405020304"/>
              </a:rPr>
              <a:t>Tự nhiên xã hội</a:t>
            </a:r>
            <a:endParaRPr lang="en-US" sz="3600" kern="10" dirty="0">
              <a:ln w="12700">
                <a:solidFill>
                  <a:srgbClr val="0000FF"/>
                </a:solidFill>
                <a:rou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116" name="Picture 32" descr="butterflies_flowers_md_cl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2209800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34" descr="3d butterfl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3733800" y="5257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36" descr="3d butterfl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0" y="2590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37" descr="3d butterfl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8174038" y="3962400"/>
            <a:ext cx="969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39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0" name="Nho Thay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10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861" fill="hold"/>
                                        <p:tgtEl>
                                          <p:spTgt spid="20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" y="-635"/>
            <a:ext cx="9133840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3156064" cy="103289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596" y="1576677"/>
            <a:ext cx="6173956" cy="389160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00" y="4199378"/>
            <a:ext cx="3688088" cy="18013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968" y="815816"/>
            <a:ext cx="3733324" cy="436768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458" y="4307015"/>
            <a:ext cx="1792228" cy="116129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4089707" y="2781425"/>
            <a:ext cx="1953895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  <a:endParaRPr lang="en-US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53821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Khởi động: Học sinh hát bài “Quả gì?”</a:t>
            </a:r>
            <a:endParaRPr lang="en-US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57" y="23446"/>
            <a:ext cx="6781800" cy="1011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005" y="2857500"/>
            <a:ext cx="685245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599"/>
            <a:ext cx="8077200" cy="6629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7848" y="228599"/>
            <a:ext cx="2832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và thảo luận nhóm: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57" y="23446"/>
            <a:ext cx="6781800" cy="1011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04850" y="1371600"/>
            <a:ext cx="749490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+mj-lt"/>
              </a:rPr>
              <a:t>K</a:t>
            </a:r>
            <a:r>
              <a:rPr lang="vi-VN" sz="3600" smtClean="0">
                <a:solidFill>
                  <a:srgbClr val="FF0000"/>
                </a:solidFill>
                <a:latin typeface="+mj-lt"/>
              </a:rPr>
              <a:t>ể </a:t>
            </a:r>
            <a:r>
              <a:rPr lang="vi-VN" sz="3600">
                <a:solidFill>
                  <a:srgbClr val="FF0000"/>
                </a:solidFill>
                <a:latin typeface="+mj-lt"/>
              </a:rPr>
              <a:t>tên một số cây có độc, có gai mà các em biết</a:t>
            </a:r>
            <a:endParaRPr lang="en-US" sz="36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038475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038475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294" y="3200398"/>
            <a:ext cx="7521575" cy="1383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vi-VN" sz="2800" spc="2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C</a:t>
            </a:r>
            <a:r>
              <a:rPr lang="vi-VN" sz="2800" spc="2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ây bưởi, cây chanh có gai; một số loại cây có </a:t>
            </a:r>
            <a:r>
              <a:rPr lang="vi-VN" sz="2800" spc="2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độc</a:t>
            </a:r>
            <a:endParaRPr lang="en-US" sz="2800" spc="2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  <a:p>
            <a:r>
              <a:rPr lang="vi-VN" sz="2800" spc="2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vi-VN" sz="2800" spc="2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(cây vạn niên thanh, cây trúc đào, cây lá ngón,...).</a:t>
            </a:r>
            <a:endParaRPr 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Courier New" panose="02070309020205020404"/>
            </a:endParaRPr>
          </a:p>
          <a:p>
            <a:endParaRPr 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Courier New" panose="02070309020205020404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038475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5294" y="4606496"/>
            <a:ext cx="7777770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spc="2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j-lt"/>
              </a:rPr>
              <a:t>Lưu ý, sau khi tiếp xúc với cây phải rửa tay sạch sẽ</a:t>
            </a:r>
            <a:r>
              <a:rPr lang="vi-VN" sz="2800" spc="2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j-lt"/>
              </a:rPr>
              <a:t>;</a:t>
            </a:r>
            <a:endParaRPr lang="en-US" sz="2800" spc="2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+mj-lt"/>
            </a:endParaRPr>
          </a:p>
          <a:p>
            <a:r>
              <a:rPr lang="vi-VN" sz="2800" spc="2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j-lt"/>
              </a:rPr>
              <a:t> </a:t>
            </a:r>
            <a:r>
              <a:rPr lang="vi-VN" sz="2800" spc="2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j-lt"/>
              </a:rPr>
              <a:t>không nên tiếp </a:t>
            </a:r>
            <a:r>
              <a:rPr lang="vi-VN" sz="2800" spc="2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j-lt"/>
              </a:rPr>
              <a:t>xúc,ngửi</a:t>
            </a:r>
            <a:r>
              <a:rPr lang="vi-VN" sz="2800" spc="2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j-lt"/>
              </a:rPr>
              <a:t>, nếm thử các cây lạ</a:t>
            </a:r>
            <a:r>
              <a:rPr lang="vi-VN" sz="2800" spc="2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.</a:t>
            </a:r>
            <a:endParaRPr lang="en-US" sz="28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ourier New" panose="02070309020205020404"/>
              <a:ea typeface="Courier New" panose="02070309020205020404"/>
            </a:endParaRPr>
          </a:p>
          <a:p>
            <a:endParaRPr lang="en-US" sz="28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ourier New" panose="02070309020205020404"/>
              <a:ea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1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57" y="23446"/>
            <a:ext cx="6781800" cy="1011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038475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9360" y="2133600"/>
            <a:ext cx="63684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20" smtClean="0">
                <a:solidFill>
                  <a:srgbClr val="002060"/>
                </a:solidFill>
                <a:latin typeface="+mj-lt"/>
              </a:rPr>
              <a:t>T</a:t>
            </a:r>
            <a:r>
              <a:rPr lang="vi-VN" sz="2400" spc="20" smtClean="0">
                <a:solidFill>
                  <a:srgbClr val="002060"/>
                </a:solidFill>
                <a:latin typeface="+mj-lt"/>
              </a:rPr>
              <a:t>hảo </a:t>
            </a:r>
            <a:r>
              <a:rPr lang="vi-VN" sz="2400" spc="20">
                <a:solidFill>
                  <a:srgbClr val="002060"/>
                </a:solidFill>
                <a:latin typeface="+mj-lt"/>
              </a:rPr>
              <a:t>luận </a:t>
            </a:r>
            <a:r>
              <a:rPr lang="en-US" sz="2400" spc="20">
                <a:solidFill>
                  <a:srgbClr val="002060"/>
                </a:solidFill>
                <a:latin typeface="+mj-lt"/>
              </a:rPr>
              <a:t>về </a:t>
            </a:r>
            <a:r>
              <a:rPr lang="vi-VN" sz="2400" spc="20">
                <a:solidFill>
                  <a:srgbClr val="002060"/>
                </a:solidFill>
                <a:latin typeface="+mj-lt"/>
              </a:rPr>
              <a:t>những việc làm để chăm sóc và bảo vệ cây tr</a:t>
            </a:r>
            <a:r>
              <a:rPr lang="en-US" sz="2400" spc="20">
                <a:solidFill>
                  <a:srgbClr val="002060"/>
                </a:solidFill>
                <a:latin typeface="+mj-lt"/>
              </a:rPr>
              <a:t>ồ</a:t>
            </a:r>
            <a:r>
              <a:rPr lang="vi-VN" sz="2400" spc="20">
                <a:solidFill>
                  <a:srgbClr val="002060"/>
                </a:solidFill>
                <a:latin typeface="+mj-lt"/>
              </a:rPr>
              <a:t>ng ở lớp và ở gia đình.</a:t>
            </a:r>
            <a:endParaRPr lang="en-US" sz="2400" spc="20">
              <a:solidFill>
                <a:srgbClr val="002060"/>
              </a:solidFill>
              <a:latin typeface="+mj-lt"/>
            </a:endParaRPr>
          </a:p>
          <a:p>
            <a:endParaRPr lang="en-US" sz="2400" spc="2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7844921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2057400"/>
            <a:ext cx="7641115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57" y="23446"/>
            <a:ext cx="6781800" cy="1011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83920" y="1827149"/>
            <a:ext cx="7162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vi-VN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</a:t>
            </a:r>
            <a:r>
              <a:rPr lang="vi-V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vê' ước mơ bảo vệ cây, sau đó thể hiện ước mơ đó bằng bức tranh vẽ khu vườn có nhiều cây xanh mà em mơ </a:t>
            </a:r>
            <a:r>
              <a:rPr lang="vi-VN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" y="4038600"/>
            <a:ext cx="6602437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57" y="23446"/>
            <a:ext cx="6781800" cy="1011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89213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152" y="2286000"/>
            <a:ext cx="889474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pc="2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600" spc="2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iết </a:t>
            </a:r>
            <a:r>
              <a:rPr lang="vi-VN" sz="3600" spc="2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tham gia thực hiện được các công việc </a:t>
            </a:r>
            <a:endParaRPr lang="en-US" sz="3600" spc="2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spc="2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 </a:t>
            </a:r>
            <a:r>
              <a:rPr lang="vi-VN" sz="3600" spc="2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 và bảo vệ cây ở trường, gia đình</a:t>
            </a:r>
            <a:r>
              <a:rPr lang="vi-VN" sz="3600" spc="2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>
              <a:solidFill>
                <a:srgbClr val="000000"/>
              </a:solidFill>
              <a:latin typeface="Times New Roman" panose="02020603050405020304" pitchFamily="18" charset="0"/>
              <a:ea typeface="Courier New" panose="02070309020205020404"/>
              <a:cs typeface="Times New Roman" panose="02020603050405020304" pitchFamily="18" charset="0"/>
            </a:endParaRP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686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635"/>
            <a:ext cx="9144000" cy="68592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197718">
            <a:off x="-836930" y="-92075"/>
            <a:ext cx="10715625" cy="62299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3243893"/>
            <a:ext cx="9144000" cy="27419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571851" y="1340768"/>
            <a:ext cx="1307595" cy="60139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61912" y="901518"/>
            <a:ext cx="1901121" cy="78711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171155" y="3718384"/>
            <a:ext cx="2289840" cy="22898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371831">
            <a:off x="575119" y="2297696"/>
            <a:ext cx="3387938" cy="4792294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1956435" y="1689100"/>
            <a:ext cx="5615305" cy="1676400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095" tIns="57047" rIns="114095" bIns="57047" anchor="ctr"/>
          <a:lstStyle/>
          <a:p>
            <a:pPr algn="ctr" defTabSz="1140460">
              <a:defRPr/>
            </a:pPr>
            <a:r>
              <a:rPr lang="en-US" sz="4125" b="1" dirty="0" err="1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Bài 16: Chăm sóc và bảo vệ cây trồng</a:t>
            </a:r>
          </a:p>
        </p:txBody>
      </p:sp>
    </p:spTree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1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7" name="Group 3"/>
          <p:cNvGrpSpPr/>
          <p:nvPr/>
        </p:nvGrpSpPr>
        <p:grpSpPr>
          <a:xfrm rot="10800000">
            <a:off x="1646116" y="-198086"/>
            <a:ext cx="309530" cy="1820482"/>
            <a:chOff x="4980416" y="5037518"/>
            <a:chExt cx="412706" cy="1820482"/>
          </a:xfrm>
        </p:grpSpPr>
        <p:sp>
          <p:nvSpPr>
            <p:cNvPr id="368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4"/>
          <p:cNvGrpSpPr/>
          <p:nvPr/>
        </p:nvGrpSpPr>
        <p:grpSpPr>
          <a:xfrm rot="10800000">
            <a:off x="1254281" y="-198086"/>
            <a:ext cx="309530" cy="2155512"/>
            <a:chOff x="5502862" y="5355294"/>
            <a:chExt cx="412706" cy="1502706"/>
          </a:xfrm>
        </p:grpSpPr>
        <p:sp>
          <p:nvSpPr>
            <p:cNvPr id="380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7"/>
          <p:cNvGrpSpPr/>
          <p:nvPr/>
        </p:nvGrpSpPr>
        <p:grpSpPr>
          <a:xfrm rot="10800000">
            <a:off x="165628" y="-198086"/>
            <a:ext cx="305490" cy="1502706"/>
            <a:chOff x="6959786" y="5355294"/>
            <a:chExt cx="407320" cy="1502706"/>
          </a:xfrm>
        </p:grpSpPr>
        <p:sp>
          <p:nvSpPr>
            <p:cNvPr id="392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5"/>
          <p:cNvGrpSpPr/>
          <p:nvPr/>
        </p:nvGrpSpPr>
        <p:grpSpPr>
          <a:xfrm rot="10800000">
            <a:off x="882140" y="-195393"/>
            <a:ext cx="302964" cy="2588666"/>
            <a:chOff x="6007804" y="4266641"/>
            <a:chExt cx="403952" cy="2588666"/>
          </a:xfrm>
        </p:grpSpPr>
        <p:sp>
          <p:nvSpPr>
            <p:cNvPr id="404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6"/>
          <p:cNvGrpSpPr/>
          <p:nvPr/>
        </p:nvGrpSpPr>
        <p:grpSpPr>
          <a:xfrm rot="10800000">
            <a:off x="523632" y="-195393"/>
            <a:ext cx="307004" cy="3142082"/>
            <a:chOff x="6480429" y="3713225"/>
            <a:chExt cx="409339" cy="3142082"/>
          </a:xfrm>
        </p:grpSpPr>
        <p:sp>
          <p:nvSpPr>
            <p:cNvPr id="416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55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9" name="Group 3"/>
          <p:cNvGrpSpPr/>
          <p:nvPr/>
        </p:nvGrpSpPr>
        <p:grpSpPr>
          <a:xfrm rot="10800000">
            <a:off x="3369103" y="-207511"/>
            <a:ext cx="309530" cy="1820482"/>
            <a:chOff x="4980416" y="5037518"/>
            <a:chExt cx="412706" cy="1820482"/>
          </a:xfrm>
        </p:grpSpPr>
        <p:sp>
          <p:nvSpPr>
            <p:cNvPr id="478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7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8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0" name="Group 4"/>
          <p:cNvGrpSpPr/>
          <p:nvPr/>
        </p:nvGrpSpPr>
        <p:grpSpPr>
          <a:xfrm rot="10800000">
            <a:off x="2928658" y="-198086"/>
            <a:ext cx="309530" cy="1502706"/>
            <a:chOff x="5502862" y="5355294"/>
            <a:chExt cx="412706" cy="1502706"/>
          </a:xfrm>
        </p:grpSpPr>
        <p:sp>
          <p:nvSpPr>
            <p:cNvPr id="467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5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6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1" name="Group 7"/>
          <p:cNvGrpSpPr/>
          <p:nvPr/>
        </p:nvGrpSpPr>
        <p:grpSpPr>
          <a:xfrm rot="10800000">
            <a:off x="2037446" y="-207437"/>
            <a:ext cx="305490" cy="2013200"/>
            <a:chOff x="6959786" y="5355294"/>
            <a:chExt cx="407320" cy="1502706"/>
          </a:xfrm>
        </p:grpSpPr>
        <p:sp>
          <p:nvSpPr>
            <p:cNvPr id="456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3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4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2" name="Group 5"/>
          <p:cNvGrpSpPr/>
          <p:nvPr/>
        </p:nvGrpSpPr>
        <p:grpSpPr>
          <a:xfrm rot="10800000">
            <a:off x="2460845" y="-204744"/>
            <a:ext cx="302964" cy="2167807"/>
            <a:chOff x="6007804" y="4266641"/>
            <a:chExt cx="403952" cy="2588666"/>
          </a:xfrm>
        </p:grpSpPr>
        <p:sp>
          <p:nvSpPr>
            <p:cNvPr id="445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1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2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3" name="Group 6"/>
          <p:cNvGrpSpPr/>
          <p:nvPr/>
        </p:nvGrpSpPr>
        <p:grpSpPr>
          <a:xfrm rot="10800000">
            <a:off x="8539219" y="-232268"/>
            <a:ext cx="307004" cy="3142082"/>
            <a:chOff x="6480429" y="3713225"/>
            <a:chExt cx="409339" cy="3142082"/>
          </a:xfrm>
        </p:grpSpPr>
        <p:sp>
          <p:nvSpPr>
            <p:cNvPr id="434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9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0" name="Freeform 55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9" name="Group 5"/>
          <p:cNvGrpSpPr/>
          <p:nvPr/>
        </p:nvGrpSpPr>
        <p:grpSpPr>
          <a:xfrm rot="10800000">
            <a:off x="3778178" y="-204818"/>
            <a:ext cx="302964" cy="2167807"/>
            <a:chOff x="6007804" y="4266641"/>
            <a:chExt cx="403952" cy="2588666"/>
          </a:xfrm>
        </p:grpSpPr>
        <p:sp>
          <p:nvSpPr>
            <p:cNvPr id="490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9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0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1" name="Group 3"/>
          <p:cNvGrpSpPr/>
          <p:nvPr/>
        </p:nvGrpSpPr>
        <p:grpSpPr>
          <a:xfrm rot="10800000">
            <a:off x="6389930" y="-245273"/>
            <a:ext cx="309530" cy="1820482"/>
            <a:chOff x="4980416" y="5037518"/>
            <a:chExt cx="412706" cy="1820482"/>
          </a:xfrm>
        </p:grpSpPr>
        <p:sp>
          <p:nvSpPr>
            <p:cNvPr id="502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1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2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3" name="Group 4"/>
          <p:cNvGrpSpPr/>
          <p:nvPr/>
        </p:nvGrpSpPr>
        <p:grpSpPr>
          <a:xfrm rot="10800000">
            <a:off x="5998096" y="-245273"/>
            <a:ext cx="309530" cy="2155512"/>
            <a:chOff x="5502862" y="5355294"/>
            <a:chExt cx="412706" cy="1502706"/>
          </a:xfrm>
        </p:grpSpPr>
        <p:sp>
          <p:nvSpPr>
            <p:cNvPr id="514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5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6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7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8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9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0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1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2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3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4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5" name="Group 3"/>
          <p:cNvGrpSpPr/>
          <p:nvPr/>
        </p:nvGrpSpPr>
        <p:grpSpPr>
          <a:xfrm rot="10800000">
            <a:off x="8112917" y="-254699"/>
            <a:ext cx="309530" cy="2460133"/>
            <a:chOff x="4980416" y="5037518"/>
            <a:chExt cx="412706" cy="1820482"/>
          </a:xfrm>
        </p:grpSpPr>
        <p:sp>
          <p:nvSpPr>
            <p:cNvPr id="526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7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8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9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0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1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2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3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4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5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6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7" name="Group 4"/>
          <p:cNvGrpSpPr/>
          <p:nvPr/>
        </p:nvGrpSpPr>
        <p:grpSpPr>
          <a:xfrm rot="10800000">
            <a:off x="7672473" y="-245273"/>
            <a:ext cx="309530" cy="2631814"/>
            <a:chOff x="5502862" y="5355294"/>
            <a:chExt cx="412706" cy="1502706"/>
          </a:xfrm>
        </p:grpSpPr>
        <p:sp>
          <p:nvSpPr>
            <p:cNvPr id="538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9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0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1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2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3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4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5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6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49" name="Group 7"/>
          <p:cNvGrpSpPr/>
          <p:nvPr/>
        </p:nvGrpSpPr>
        <p:grpSpPr>
          <a:xfrm rot="10800000">
            <a:off x="6781260" y="-254624"/>
            <a:ext cx="305490" cy="2013200"/>
            <a:chOff x="6959786" y="5355294"/>
            <a:chExt cx="407320" cy="1502706"/>
          </a:xfrm>
        </p:grpSpPr>
        <p:sp>
          <p:nvSpPr>
            <p:cNvPr id="550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1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2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3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4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5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6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7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8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9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0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61" name="Group 5"/>
          <p:cNvGrpSpPr/>
          <p:nvPr/>
        </p:nvGrpSpPr>
        <p:grpSpPr>
          <a:xfrm rot="10800000">
            <a:off x="7204659" y="-251932"/>
            <a:ext cx="302964" cy="2106477"/>
            <a:chOff x="6007804" y="4266641"/>
            <a:chExt cx="403952" cy="2588666"/>
          </a:xfrm>
        </p:grpSpPr>
        <p:sp>
          <p:nvSpPr>
            <p:cNvPr id="562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3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6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7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8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9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0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1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2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73" name="Group 6"/>
          <p:cNvGrpSpPr/>
          <p:nvPr/>
        </p:nvGrpSpPr>
        <p:grpSpPr>
          <a:xfrm rot="10800000">
            <a:off x="5536805" y="-225682"/>
            <a:ext cx="307004" cy="2412631"/>
            <a:chOff x="6480429" y="3713225"/>
            <a:chExt cx="409339" cy="3142082"/>
          </a:xfrm>
        </p:grpSpPr>
        <p:sp>
          <p:nvSpPr>
            <p:cNvPr id="574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5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6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7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8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9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0" name="Freeform 55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1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2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3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4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5" name="Group 4"/>
          <p:cNvGrpSpPr/>
          <p:nvPr/>
        </p:nvGrpSpPr>
        <p:grpSpPr>
          <a:xfrm rot="10800000">
            <a:off x="5084622" y="-218284"/>
            <a:ext cx="309530" cy="1502706"/>
            <a:chOff x="5502862" y="5355294"/>
            <a:chExt cx="412706" cy="1502706"/>
          </a:xfrm>
        </p:grpSpPr>
        <p:sp>
          <p:nvSpPr>
            <p:cNvPr id="586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7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8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9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0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1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2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3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4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5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6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97" name="Group 7"/>
          <p:cNvGrpSpPr/>
          <p:nvPr/>
        </p:nvGrpSpPr>
        <p:grpSpPr>
          <a:xfrm rot="10800000">
            <a:off x="4199864" y="-228050"/>
            <a:ext cx="305490" cy="2013200"/>
            <a:chOff x="6959786" y="5355294"/>
            <a:chExt cx="407320" cy="1502706"/>
          </a:xfrm>
        </p:grpSpPr>
        <p:sp>
          <p:nvSpPr>
            <p:cNvPr id="598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9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0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1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2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3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4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5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6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7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8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9" name="Group 5"/>
          <p:cNvGrpSpPr/>
          <p:nvPr/>
        </p:nvGrpSpPr>
        <p:grpSpPr>
          <a:xfrm rot="10800000">
            <a:off x="4623263" y="-225357"/>
            <a:ext cx="302964" cy="2167807"/>
            <a:chOff x="6007804" y="4266641"/>
            <a:chExt cx="403952" cy="2588666"/>
          </a:xfrm>
        </p:grpSpPr>
        <p:sp>
          <p:nvSpPr>
            <p:cNvPr id="610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1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2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3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4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5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6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7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8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9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0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949614" y="2946689"/>
            <a:ext cx="6072505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các 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" y="-635"/>
            <a:ext cx="9133840" cy="68592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3156064" cy="103289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596" y="1576677"/>
            <a:ext cx="6173956" cy="389160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00" y="4199378"/>
            <a:ext cx="3688088" cy="18013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968" y="815816"/>
            <a:ext cx="3733324" cy="436768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458" y="4307015"/>
            <a:ext cx="1792228" cy="116129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4089707" y="2781425"/>
            <a:ext cx="1953895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  <a:endParaRPr lang="en-US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57" y="23446"/>
            <a:ext cx="6781800" cy="1011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82" y="1447800"/>
            <a:ext cx="7426618" cy="4908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19225" y="1938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7075" y="6032500"/>
            <a:ext cx="8507730" cy="798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vi-VN" sz="2800" spc="20">
                <a:solidFill>
                  <a:srgbClr val="FF0000"/>
                </a:solidFill>
                <a:latin typeface="+mj-lt"/>
              </a:rPr>
              <a:t>V</a:t>
            </a:r>
            <a:r>
              <a:rPr lang="vi-VN" sz="2800" spc="20">
                <a:solidFill>
                  <a:srgbClr val="FF0000"/>
                </a:solidFill>
                <a:latin typeface="+mj-lt"/>
              </a:rPr>
              <a:t>un đất, tưới cây, rào cây, bón phân, bắt sâu, nhổ cỏ</a:t>
            </a:r>
            <a:r>
              <a:rPr lang="vi-VN" spc="20"/>
              <a:t>.</a:t>
            </a:r>
            <a:endParaRPr lang="en-US" sz="2800" spc="20">
              <a:solidFill>
                <a:srgbClr val="000000"/>
              </a:solidFill>
              <a:latin typeface="Palatino Linotype" panose="02040502050505030304"/>
              <a:ea typeface="Palatino Linotype" panose="02040502050505030304"/>
              <a:cs typeface="Palatino Linotype" panose="02040502050505030304"/>
            </a:endParaRP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57" y="23446"/>
            <a:ext cx="6781800" cy="1011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7981614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069215"/>
            <a:ext cx="811213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467" y="5047456"/>
            <a:ext cx="9810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5069215"/>
            <a:ext cx="9810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235" y="5044610"/>
            <a:ext cx="9810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539" y="4956175"/>
            <a:ext cx="9810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57" y="5069215"/>
            <a:ext cx="811213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542" y="5069215"/>
            <a:ext cx="811213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645" y="5095032"/>
            <a:ext cx="811213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57" y="23446"/>
            <a:ext cx="6781800" cy="1011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207" y="1069759"/>
            <a:ext cx="7246121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4" y="3527790"/>
            <a:ext cx="1212166" cy="14311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37040"/>
            <a:ext cx="1093787" cy="14129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152" y="4629888"/>
            <a:ext cx="1169305" cy="14494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159" y="4768397"/>
            <a:ext cx="1132764" cy="1356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880" y="4853600"/>
            <a:ext cx="954087" cy="15302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67" y="4925054"/>
            <a:ext cx="1113275" cy="1524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748" y="4702623"/>
            <a:ext cx="1001218" cy="14884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511" y="4405769"/>
            <a:ext cx="1317904" cy="18976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6314 L 0.05278 0.03746 C 0.06389 0.0599 0.08039 0.07262 0.09792 0.07262 C 0.11754 0.07262 0.13334 0.0599 0.14445 0.03746 L 0.19792 -0.06314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96" y="67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9593E-6 L -0.05972 -0.3309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6" y="-165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75486E-6 L 0.23282 -0.3582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32" y="-179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41443E-6 L -0.14167 -0.3348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-167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45 -0.0192 L 0.05122 -0.2745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-127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47 -0.07933 L -0.3868 -0.4509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17" y="-185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73913E-6 L -0.08525 -0.2273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1" y="-113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75486E-6 L -0.13437 -0.3582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19" y="-179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57" y="23446"/>
            <a:ext cx="6781800" cy="1011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05" y="1149350"/>
            <a:ext cx="7337425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8534400" cy="4669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962" y="5791200"/>
            <a:ext cx="847725" cy="847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100" y="2819400"/>
            <a:ext cx="847725" cy="847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312" y="5967412"/>
            <a:ext cx="671513" cy="6715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311" y="4544451"/>
            <a:ext cx="671513" cy="6715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57" y="23446"/>
            <a:ext cx="6781800" cy="1011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1"/>
            <a:ext cx="7620000" cy="372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589213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4591" y="5099051"/>
            <a:ext cx="612251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vi-VN" sz="2400" spc="20">
                <a:solidFill>
                  <a:srgbClr val="FF0000"/>
                </a:solidFill>
                <a:latin typeface="+mj-lt"/>
              </a:rPr>
              <a:t>Tại sao tiết kiệm giấy và giữ gìn </a:t>
            </a:r>
            <a:r>
              <a:rPr lang="vi-VN" sz="2400" spc="20" smtClean="0">
                <a:solidFill>
                  <a:srgbClr val="FF0000"/>
                </a:solidFill>
                <a:latin typeface="+mj-lt"/>
              </a:rPr>
              <a:t>đ</a:t>
            </a:r>
            <a:r>
              <a:rPr lang="en-US" sz="2400" spc="20">
                <a:solidFill>
                  <a:srgbClr val="FF0000"/>
                </a:solidFill>
                <a:latin typeface="+mj-lt"/>
              </a:rPr>
              <a:t>ồ</a:t>
            </a:r>
            <a:r>
              <a:rPr lang="vi-VN" sz="2400" spc="2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400" spc="20">
                <a:solidFill>
                  <a:srgbClr val="FF0000"/>
                </a:solidFill>
                <a:latin typeface="+mj-lt"/>
              </a:rPr>
              <a:t>dùng bằng </a:t>
            </a:r>
            <a:endParaRPr lang="en-US" sz="2400" spc="20" smtClean="0">
              <a:solidFill>
                <a:srgbClr val="FF0000"/>
              </a:solidFill>
              <a:latin typeface="+mj-lt"/>
            </a:endParaRPr>
          </a:p>
          <a:p>
            <a:pPr lvl="0"/>
            <a:r>
              <a:rPr lang="vi-VN" sz="2400" spc="20" smtClean="0">
                <a:solidFill>
                  <a:srgbClr val="FF0000"/>
                </a:solidFill>
                <a:latin typeface="+mj-lt"/>
              </a:rPr>
              <a:t>gỗ </a:t>
            </a:r>
            <a:r>
              <a:rPr lang="vi-VN" sz="2400" spc="20">
                <a:solidFill>
                  <a:srgbClr val="FF0000"/>
                </a:solidFill>
                <a:latin typeface="+mj-lt"/>
              </a:rPr>
              <a:t>cũng là những việc cần làm để bảo </a:t>
            </a:r>
            <a:r>
              <a:rPr lang="vi-VN" sz="2400" spc="25">
                <a:solidFill>
                  <a:srgbClr val="FF0000"/>
                </a:solidFill>
                <a:latin typeface="+mj-lt"/>
              </a:rPr>
              <a:t>vệ </a:t>
            </a:r>
            <a:r>
              <a:rPr lang="vi-VN" sz="2400" spc="25" smtClean="0">
                <a:solidFill>
                  <a:srgbClr val="FF0000"/>
                </a:solidFill>
                <a:latin typeface="+mj-lt"/>
              </a:rPr>
              <a:t>cây</a:t>
            </a:r>
            <a:r>
              <a:rPr lang="en-US" sz="2400" spc="25" smtClean="0">
                <a:solidFill>
                  <a:srgbClr val="FF0000"/>
                </a:solidFill>
                <a:latin typeface="+mj-lt"/>
              </a:rPr>
              <a:t>?</a:t>
            </a:r>
            <a:endParaRPr lang="en-US" sz="2400" spc="20">
              <a:solidFill>
                <a:srgbClr val="FF0000"/>
              </a:solidFill>
              <a:latin typeface="+mj-lt"/>
              <a:ea typeface="Palatino Linotype" panose="02040502050505030304"/>
              <a:cs typeface="Palatino Linotype" panose="02040502050505030304"/>
            </a:endParaRP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" y="23495"/>
            <a:ext cx="7400290" cy="101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61590" y="1000760"/>
            <a:ext cx="337820" cy="119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8585" y="2133600"/>
            <a:ext cx="66871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kể những việc các em đã làm để chăm sóc và bảo vệ cây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Microsoft YaHei" panose="020B0503020204020204" charset="-122"/>
            <a:ea typeface="Microsoft YaHei" panose="020B050302020402020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257</Words>
  <Application>Microsoft Office PowerPoint</Application>
  <PresentationFormat>On-screen Show (4:3)</PresentationFormat>
  <Paragraphs>31</Paragraphs>
  <Slides>20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Office Theme</vt:lpstr>
      <vt:lpstr>Slipstream</vt:lpstr>
      <vt:lpstr>第一PPT，www.1ppt.com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Khởi động: Học sinh hát bài “Quả gì?”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MTC</cp:lastModifiedBy>
  <cp:revision>23</cp:revision>
  <dcterms:created xsi:type="dcterms:W3CDTF">2006-08-16T00:00:00Z</dcterms:created>
  <dcterms:modified xsi:type="dcterms:W3CDTF">2022-12-05T04:42:02Z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