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4E4"/>
    <a:srgbClr val="FC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769D0-BDCC-F62D-6A49-C3EA1FDDF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FE99C-141A-B4B6-4564-F07DD9773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0953B-EA69-4A80-A755-74E55977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D63BC-67E6-453E-8DA8-FD38B1F2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972F9-7A11-207B-EE0E-0B25CF48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7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5EB6-097C-74E5-FA17-74D45299D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89F92-E538-BD52-60B2-091F94193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A2F7F-7876-A46C-1B71-354A340E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34F83-0946-EE32-1C12-A7EDFBB0F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5A7E2-6C64-EEF0-38A9-82E9A914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82F369-CDB6-68C1-8232-F102E94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1AB6C-61A7-9162-C991-D8BD2CE2F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79ECD-AE75-3D34-6121-B1315C04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01766-3F93-687F-E0EA-4FFC1407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FE313-CE3B-473B-8AF6-8092E811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8988A9F1-C90A-2042-5642-6A5533AA2663}"/>
              </a:ext>
            </a:extLst>
          </p:cNvPr>
          <p:cNvGrpSpPr/>
          <p:nvPr userDrawn="1"/>
        </p:nvGrpSpPr>
        <p:grpSpPr>
          <a:xfrm>
            <a:off x="-278532" y="-3731995"/>
            <a:ext cx="12749066" cy="14171323"/>
            <a:chOff x="0" y="0"/>
            <a:chExt cx="25498131" cy="28342646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EAF8B461-DB3E-276E-663E-215B296514DC}"/>
                </a:ext>
              </a:extLst>
            </p:cNvPr>
            <p:cNvSpPr/>
            <p:nvPr/>
          </p:nvSpPr>
          <p:spPr>
            <a:xfrm>
              <a:off x="274094" y="0"/>
              <a:ext cx="24949943" cy="14017332"/>
            </a:xfrm>
            <a:custGeom>
              <a:avLst/>
              <a:gdLst/>
              <a:ahLst/>
              <a:cxnLst/>
              <a:rect l="l" t="t" r="r" b="b"/>
              <a:pathLst>
                <a:path w="24949943" h="14017332">
                  <a:moveTo>
                    <a:pt x="0" y="0"/>
                  </a:moveTo>
                  <a:lnTo>
                    <a:pt x="24949943" y="0"/>
                  </a:lnTo>
                  <a:lnTo>
                    <a:pt x="24949943" y="14017332"/>
                  </a:lnTo>
                  <a:lnTo>
                    <a:pt x="0" y="14017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2538F9A8-8649-DB95-0887-81686A7EB911}"/>
                </a:ext>
              </a:extLst>
            </p:cNvPr>
            <p:cNvSpPr/>
            <p:nvPr/>
          </p:nvSpPr>
          <p:spPr>
            <a:xfrm>
              <a:off x="0" y="14017332"/>
              <a:ext cx="25498131" cy="14325314"/>
            </a:xfrm>
            <a:custGeom>
              <a:avLst/>
              <a:gdLst/>
              <a:ahLst/>
              <a:cxnLst/>
              <a:rect l="l" t="t" r="r" b="b"/>
              <a:pathLst>
                <a:path w="25498131" h="14325314">
                  <a:moveTo>
                    <a:pt x="0" y="0"/>
                  </a:moveTo>
                  <a:lnTo>
                    <a:pt x="25498131" y="0"/>
                  </a:lnTo>
                  <a:lnTo>
                    <a:pt x="25498131" y="14325314"/>
                  </a:lnTo>
                  <a:lnTo>
                    <a:pt x="0" y="14325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08C09383-EF42-CADE-AB81-306F6136EA96}"/>
                </a:ext>
              </a:extLst>
            </p:cNvPr>
            <p:cNvGrpSpPr/>
            <p:nvPr/>
          </p:nvGrpSpPr>
          <p:grpSpPr>
            <a:xfrm>
              <a:off x="1201778" y="7871844"/>
              <a:ext cx="23094576" cy="12900289"/>
              <a:chOff x="0" y="0"/>
              <a:chExt cx="4561892" cy="2548205"/>
            </a:xfrm>
          </p:grpSpPr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19243031-C081-7676-7B11-636E7EC220EB}"/>
                  </a:ext>
                </a:extLst>
              </p:cNvPr>
              <p:cNvSpPr/>
              <p:nvPr/>
            </p:nvSpPr>
            <p:spPr>
              <a:xfrm>
                <a:off x="0" y="0"/>
                <a:ext cx="4561892" cy="2548205"/>
              </a:xfrm>
              <a:custGeom>
                <a:avLst/>
                <a:gdLst/>
                <a:ahLst/>
                <a:cxnLst/>
                <a:rect l="l" t="t" r="r" b="b"/>
                <a:pathLst>
                  <a:path w="4561892" h="2548205">
                    <a:moveTo>
                      <a:pt x="22795" y="0"/>
                    </a:moveTo>
                    <a:lnTo>
                      <a:pt x="4539096" y="0"/>
                    </a:lnTo>
                    <a:cubicBezTo>
                      <a:pt x="4551686" y="0"/>
                      <a:pt x="4561892" y="10206"/>
                      <a:pt x="4561892" y="22795"/>
                    </a:cubicBezTo>
                    <a:lnTo>
                      <a:pt x="4561892" y="2525410"/>
                    </a:lnTo>
                    <a:cubicBezTo>
                      <a:pt x="4561892" y="2531455"/>
                      <a:pt x="4559490" y="2537253"/>
                      <a:pt x="4555215" y="2541529"/>
                    </a:cubicBezTo>
                    <a:cubicBezTo>
                      <a:pt x="4550940" y="2545804"/>
                      <a:pt x="4545142" y="2548205"/>
                      <a:pt x="4539096" y="2548205"/>
                    </a:cubicBezTo>
                    <a:lnTo>
                      <a:pt x="22795" y="2548205"/>
                    </a:lnTo>
                    <a:cubicBezTo>
                      <a:pt x="10206" y="2548205"/>
                      <a:pt x="0" y="2537999"/>
                      <a:pt x="0" y="2525410"/>
                    </a:cubicBezTo>
                    <a:lnTo>
                      <a:pt x="0" y="22795"/>
                    </a:lnTo>
                    <a:cubicBezTo>
                      <a:pt x="0" y="16750"/>
                      <a:pt x="2402" y="10952"/>
                      <a:pt x="6677" y="6677"/>
                    </a:cubicBezTo>
                    <a:cubicBezTo>
                      <a:pt x="10952" y="2402"/>
                      <a:pt x="16750" y="0"/>
                      <a:pt x="227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3FBE3F57-F9E0-9B18-4EE5-F337A8DD7CE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561892" cy="259583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0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92B9-0154-04E8-71F7-00E02A35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EAA4-4141-EB4E-F5BB-806F5616F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DB224-1183-4FBA-7B95-28FDF3AF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BFB82-9E19-1C78-A868-C69CB1BF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4852F-0AF7-AF00-3910-4C0213C9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82197-BFC6-CC94-EF3B-B76EACA66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A2ED1-0C30-DAE7-3860-6BCAAEC28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DF8EC-B3C6-8286-DF62-FD4ADE93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8ABAD-2DA7-29A1-5185-86BFA105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DD688-66C6-B23D-8AA9-BB0D2749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A97F0-A6D6-C790-B62C-649B81AA5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7652C-597F-0641-9D2A-13E199B34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F0CB1-EB45-AA7C-89B2-71AA7D2CB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E4F6F-FB5A-250C-1B47-69C4E732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99974-2D19-B9BF-EF6D-0389D4CB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F65EE-9B1D-86CD-C244-79F0D8F7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7A324-1E65-8A12-E6C9-6DB96D56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13C5A-5111-D767-BE64-575B15EEC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236F1-93CA-04C0-16C5-3469CDE33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912EF-D67D-DBF6-A991-9DDAD2ED6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DB42E-3067-2435-0F6C-BE2910189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28C5DB-48CD-327B-5F7E-816FC557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A2BE7A-A5C7-D094-D298-45894EE8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A9614-0DCA-4F2A-D78E-F65171C7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B2D73-E9E3-D6DE-4D71-0C51F1A3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F4055-1F07-2904-F103-02082248F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6B0B0-A9E8-3F6F-6E0B-CB42CDB7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AB68F-3313-0D34-A9E1-F53A3E79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F2AD3F-820B-4365-10B6-400E23FF7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593FB-8866-3D7F-7A23-784A515F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00107-D8DA-BCCA-9F55-7046DE49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7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F261-4BD6-EBE8-0C78-D14B3E6C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FCAC-69D5-0242-8295-6C56082A6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9EB6F-086B-F422-D814-F86985A13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EF857-E425-F6BF-D731-F519BD62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9276A-1415-04A5-6BD7-43805944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1C842-A838-5968-4D8E-88FB3CD4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49D56-4A75-8302-4C64-2684DC31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BD7DED-D3E6-0284-9B9E-3213C2DE6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31D7B-8424-6521-A0ED-BDF53FC37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F818E-CFE1-8B2B-55E3-F6BED26E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05851-3987-4554-979D-4A78DBB7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E2FBC-C420-C00E-9FA2-AEBB2654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9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5DE44-1C8A-8E30-F273-2A40A3E5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DEDEC-0A8A-5598-59C3-2C6BC19FB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EF52A-8250-B014-C5AE-F33663A43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A24C8-599D-48A5-9ED7-BBC05D5052D3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3CB03-4BC1-23F2-0447-3C7124C7D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78F5B-7C60-0041-534F-7E9AB3355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054B8CB-0DCF-A522-CCFE-0D7A2A6C8250}"/>
              </a:ext>
            </a:extLst>
          </p:cNvPr>
          <p:cNvSpPr txBox="1"/>
          <p:nvPr userDrawn="1"/>
        </p:nvSpPr>
        <p:spPr>
          <a:xfrm>
            <a:off x="1575846" y="8424282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9BEE5C-7777-FD69-F6EB-49611C80BC7D}"/>
              </a:ext>
            </a:extLst>
          </p:cNvPr>
          <p:cNvSpPr txBox="1">
            <a:spLocks/>
          </p:cNvSpPr>
          <p:nvPr userDrawn="1"/>
        </p:nvSpPr>
        <p:spPr>
          <a:xfrm>
            <a:off x="11509198" y="-139635"/>
            <a:ext cx="682802" cy="36512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78CEDF-F686-AF1E-E5E9-98C78295597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180" y="-7667072"/>
            <a:ext cx="661340" cy="112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A2421B-30D5-6BF9-7412-90767CE33C4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18" y="-7667072"/>
            <a:ext cx="661340" cy="1124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9FA8CC-FD76-7945-3581-BD24F3499F8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6324" y="9182844"/>
            <a:ext cx="661340" cy="1124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674017-529F-C35B-BF3E-01340FA11A4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027" y="9182844"/>
            <a:ext cx="661340" cy="11246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7FFA272-149C-BC0C-C517-9D721B035297}"/>
              </a:ext>
            </a:extLst>
          </p:cNvPr>
          <p:cNvSpPr txBox="1">
            <a:spLocks/>
          </p:cNvSpPr>
          <p:nvPr userDrawn="1"/>
        </p:nvSpPr>
        <p:spPr>
          <a:xfrm>
            <a:off x="11113455" y="-322447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1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1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1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1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5572F5-911E-D1B1-6D80-1C1CF277592B}"/>
              </a:ext>
            </a:extLst>
          </p:cNvPr>
          <p:cNvSpPr txBox="1">
            <a:spLocks/>
          </p:cNvSpPr>
          <p:nvPr userDrawn="1"/>
        </p:nvSpPr>
        <p:spPr>
          <a:xfrm>
            <a:off x="-51740" y="6538912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88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6E4439-F3A2-299E-025A-94273F377F4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9600" y="7967092"/>
            <a:ext cx="1741239" cy="21147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953ADF-B848-1CDF-0A2D-011BB555EBE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8534" y="3382851"/>
            <a:ext cx="12749066" cy="3616780"/>
          </a:xfrm>
          <a:custGeom>
            <a:avLst/>
            <a:gdLst/>
            <a:ahLst/>
            <a:cxnLst/>
            <a:rect l="l" t="t" r="r" b="b"/>
            <a:pathLst>
              <a:path w="19123599" h="10743985">
                <a:moveTo>
                  <a:pt x="0" y="0"/>
                </a:moveTo>
                <a:lnTo>
                  <a:pt x="19123598" y="0"/>
                </a:lnTo>
                <a:lnTo>
                  <a:pt x="19123598" y="10743986"/>
                </a:lnTo>
                <a:lnTo>
                  <a:pt x="0" y="10743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9804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1486" y="0"/>
            <a:ext cx="12474972" cy="3276672"/>
          </a:xfrm>
          <a:custGeom>
            <a:avLst/>
            <a:gdLst/>
            <a:ahLst/>
            <a:cxnLst/>
            <a:rect l="l" t="t" r="r" b="b"/>
            <a:pathLst>
              <a:path w="18712458" h="10512999">
                <a:moveTo>
                  <a:pt x="0" y="0"/>
                </a:moveTo>
                <a:lnTo>
                  <a:pt x="18712458" y="0"/>
                </a:lnTo>
                <a:lnTo>
                  <a:pt x="18712458" y="10512999"/>
                </a:lnTo>
                <a:lnTo>
                  <a:pt x="0" y="10512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389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30875" y="844229"/>
            <a:ext cx="9189164" cy="4262172"/>
          </a:xfrm>
          <a:custGeom>
            <a:avLst/>
            <a:gdLst/>
            <a:ahLst/>
            <a:cxnLst/>
            <a:rect l="l" t="t" r="r" b="b"/>
            <a:pathLst>
              <a:path w="3123342" h="1394366">
                <a:moveTo>
                  <a:pt x="1561671" y="0"/>
                </a:moveTo>
                <a:cubicBezTo>
                  <a:pt x="699184" y="0"/>
                  <a:pt x="0" y="312139"/>
                  <a:pt x="0" y="697183"/>
                </a:cubicBezTo>
                <a:cubicBezTo>
                  <a:pt x="0" y="1082227"/>
                  <a:pt x="699184" y="1394366"/>
                  <a:pt x="1561671" y="1394366"/>
                </a:cubicBezTo>
                <a:cubicBezTo>
                  <a:pt x="2424158" y="1394366"/>
                  <a:pt x="3123342" y="1082227"/>
                  <a:pt x="3123342" y="697183"/>
                </a:cubicBezTo>
                <a:cubicBezTo>
                  <a:pt x="3123342" y="312139"/>
                  <a:pt x="2424158" y="0"/>
                  <a:pt x="1561671" y="0"/>
                </a:cubicBezTo>
                <a:close/>
              </a:path>
            </a:pathLst>
          </a:custGeom>
          <a:solidFill>
            <a:srgbClr val="FC8181"/>
          </a:solidFill>
        </p:spPr>
      </p:sp>
      <p:sp>
        <p:nvSpPr>
          <p:cNvPr id="6" name="TextBox 6"/>
          <p:cNvSpPr txBox="1"/>
          <p:nvPr/>
        </p:nvSpPr>
        <p:spPr>
          <a:xfrm>
            <a:off x="2671158" y="1774106"/>
            <a:ext cx="6423595" cy="29882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630">
              <a:lnSpc>
                <a:spcPts val="177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83EE1-199F-3009-DA3E-A17372569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005" y="712869"/>
            <a:ext cx="2651990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F0D3CC-03A2-042B-D751-3CECE524AB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2088"/>
          <a:stretch/>
        </p:blipFill>
        <p:spPr>
          <a:xfrm>
            <a:off x="968819" y="1212912"/>
            <a:ext cx="10254361" cy="3009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904370-8683-2BB8-E20A-D3F50C823E2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00" y="5435790"/>
            <a:ext cx="1379356" cy="1422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D577BC-0976-2597-1BF7-E8290708C7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6" y="0"/>
            <a:ext cx="1204784" cy="1204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33B675-C6D2-94D1-1FF2-2D049DBE2A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9301" y="4099599"/>
            <a:ext cx="2993395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C8E945-79E5-55FF-9CC5-6DF31F3A0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415" y="0"/>
            <a:ext cx="12472415" cy="685799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46681" y="1445460"/>
            <a:ext cx="9260026" cy="3507540"/>
            <a:chOff x="-12637" y="-47625"/>
            <a:chExt cx="3030738" cy="860425"/>
          </a:xfrm>
        </p:grpSpPr>
        <p:sp>
          <p:nvSpPr>
            <p:cNvPr id="5" name="Freeform 5"/>
            <p:cNvSpPr/>
            <p:nvPr/>
          </p:nvSpPr>
          <p:spPr>
            <a:xfrm>
              <a:off x="-12637" y="0"/>
              <a:ext cx="3018101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A896587-E3C5-AFD8-BA0F-13202E429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69" y="1639604"/>
            <a:ext cx="9906859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1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A7FAE-9AAB-0C22-19E5-4A2D381E7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6857" r="5833" b="2858"/>
          <a:stretch/>
        </p:blipFill>
        <p:spPr>
          <a:xfrm>
            <a:off x="627361" y="1219199"/>
            <a:ext cx="11285620" cy="39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7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E6255-8A9A-CD2C-62E6-160CE96AE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0" t="6857" r="5833" b="2858"/>
          <a:stretch/>
        </p:blipFill>
        <p:spPr>
          <a:xfrm>
            <a:off x="7520308" y="1462551"/>
            <a:ext cx="4305587" cy="3454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126E6-4456-AA8E-4EEA-BA37D46137DE}"/>
              </a:ext>
            </a:extLst>
          </p:cNvPr>
          <p:cNvSpPr txBox="1"/>
          <p:nvPr/>
        </p:nvSpPr>
        <p:spPr>
          <a:xfrm>
            <a:off x="551543" y="435151"/>
            <a:ext cx="674914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cách tính của bạn Minh đều đúng.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1: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 Minh đếm trong 1 cột có 5 viên gạch màu cam và 3 viên gạch màu xanh và có tất cả 10 cột như thế. 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biểu thức tính là (5 + 3) x 10</a:t>
            </a:r>
            <a:r>
              <a:rPr lang="en-US" sz="32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2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Bạn Minh đếm mỗi hàng ngang có 4 viên gạch hoặc 6 viên gạch, có tất cả 8 hàng ngang như thế.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biểu thức tính là (4 + 6) x 8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hai cách tính của bạn Minh đều đúng.</a:t>
            </a:r>
          </a:p>
        </p:txBody>
      </p:sp>
    </p:spTree>
    <p:extLst>
      <p:ext uri="{BB962C8B-B14F-4D97-AF65-F5344CB8AC3E}">
        <p14:creationId xmlns:p14="http://schemas.microsoft.com/office/powerpoint/2010/main" val="35526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486" y="0"/>
            <a:ext cx="12474972" cy="3276672"/>
          </a:xfrm>
          <a:custGeom>
            <a:avLst/>
            <a:gdLst/>
            <a:ahLst/>
            <a:cxnLst/>
            <a:rect l="l" t="t" r="r" b="b"/>
            <a:pathLst>
              <a:path w="18712458" h="10512999">
                <a:moveTo>
                  <a:pt x="0" y="0"/>
                </a:moveTo>
                <a:lnTo>
                  <a:pt x="18712458" y="0"/>
                </a:lnTo>
                <a:lnTo>
                  <a:pt x="18712458" y="10512999"/>
                </a:lnTo>
                <a:lnTo>
                  <a:pt x="0" y="10512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1389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76216" y="756190"/>
            <a:ext cx="7639569" cy="963597"/>
            <a:chOff x="0" y="0"/>
            <a:chExt cx="301810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18101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-278532" y="3276673"/>
            <a:ext cx="12749066" cy="3581328"/>
          </a:xfrm>
          <a:custGeom>
            <a:avLst/>
            <a:gdLst/>
            <a:ahLst/>
            <a:cxnLst/>
            <a:rect l="l" t="t" r="r" b="b"/>
            <a:pathLst>
              <a:path w="19123599" h="10743985">
                <a:moveTo>
                  <a:pt x="0" y="0"/>
                </a:moveTo>
                <a:lnTo>
                  <a:pt x="19123598" y="0"/>
                </a:lnTo>
                <a:lnTo>
                  <a:pt x="19123598" y="10743986"/>
                </a:lnTo>
                <a:lnTo>
                  <a:pt x="0" y="1074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100000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85800" y="1923789"/>
            <a:ext cx="10820400" cy="4248411"/>
            <a:chOff x="0" y="0"/>
            <a:chExt cx="4274726" cy="16783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C7063A4-1971-65AB-F22C-407632ECC1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717" y="685800"/>
            <a:ext cx="8766808" cy="15241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32A918-699B-6889-9668-C0E9D5E84653}"/>
              </a:ext>
            </a:extLst>
          </p:cNvPr>
          <p:cNvSpPr txBox="1"/>
          <p:nvPr/>
        </p:nvSpPr>
        <p:spPr>
          <a:xfrm>
            <a:off x="659675" y="2017216"/>
            <a:ext cx="1133061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2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  <a:r>
              <a:rPr lang="vi-VN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ược tính chất đó trong tính giá trị của biểu thức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 các bài tập toán thực tế 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iên quan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lẫn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trật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nghiêm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túc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27313" y="315087"/>
            <a:ext cx="755643" cy="755643"/>
          </a:xfrm>
          <a:custGeom>
            <a:avLst/>
            <a:gdLst/>
            <a:ahLst/>
            <a:cxnLst/>
            <a:rect l="l" t="t" r="r" b="b"/>
            <a:pathLst>
              <a:path w="958006" h="958006">
                <a:moveTo>
                  <a:pt x="0" y="0"/>
                </a:moveTo>
                <a:lnTo>
                  <a:pt x="958006" y="0"/>
                </a:lnTo>
                <a:lnTo>
                  <a:pt x="958006" y="958006"/>
                </a:lnTo>
                <a:lnTo>
                  <a:pt x="0" y="95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05135" y="1296267"/>
            <a:ext cx="10410171" cy="2352848"/>
            <a:chOff x="0" y="0"/>
            <a:chExt cx="4112660" cy="9295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12660" cy="929520"/>
            </a:xfrm>
            <a:custGeom>
              <a:avLst/>
              <a:gdLst/>
              <a:ahLst/>
              <a:cxnLst/>
              <a:rect l="l" t="t" r="r" b="b"/>
              <a:pathLst>
                <a:path w="4112660" h="929520">
                  <a:moveTo>
                    <a:pt x="25285" y="0"/>
                  </a:moveTo>
                  <a:lnTo>
                    <a:pt x="4087375" y="0"/>
                  </a:lnTo>
                  <a:cubicBezTo>
                    <a:pt x="4101340" y="0"/>
                    <a:pt x="4112660" y="11321"/>
                    <a:pt x="4112660" y="25285"/>
                  </a:cubicBezTo>
                  <a:lnTo>
                    <a:pt x="4112660" y="904235"/>
                  </a:lnTo>
                  <a:cubicBezTo>
                    <a:pt x="4112660" y="910941"/>
                    <a:pt x="4109996" y="917372"/>
                    <a:pt x="4105254" y="922114"/>
                  </a:cubicBezTo>
                  <a:cubicBezTo>
                    <a:pt x="4100512" y="926856"/>
                    <a:pt x="4094081" y="929520"/>
                    <a:pt x="4087375" y="929520"/>
                  </a:cubicBezTo>
                  <a:lnTo>
                    <a:pt x="25285" y="929520"/>
                  </a:lnTo>
                  <a:cubicBezTo>
                    <a:pt x="11321" y="929520"/>
                    <a:pt x="0" y="918200"/>
                    <a:pt x="0" y="904235"/>
                  </a:cubicBezTo>
                  <a:lnTo>
                    <a:pt x="0" y="25285"/>
                  </a:lnTo>
                  <a:cubicBezTo>
                    <a:pt x="0" y="11321"/>
                    <a:pt x="11321" y="0"/>
                    <a:pt x="25285" y="0"/>
                  </a:cubicBezTo>
                  <a:close/>
                </a:path>
              </a:pathLst>
            </a:custGeom>
            <a:solidFill>
              <a:srgbClr val="F1959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112660" cy="9771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663012" y="402185"/>
            <a:ext cx="515907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hai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(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theo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mẫu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2629" y="1336019"/>
            <a:ext cx="333404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Mẫu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: 34 x 8 + 34 x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0141" y="177624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1: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24074" y="2261467"/>
            <a:ext cx="2284413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34 x 8 + 34 x 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86686" y="2271549"/>
            <a:ext cx="1681262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272 + 68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86686" y="2711779"/>
            <a:ext cx="140807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340.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88157" y="177624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2: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22090" y="2261467"/>
            <a:ext cx="2284413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34 x 8 + 34 x 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50638" y="2261467"/>
            <a:ext cx="2264668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 x ( 8 + 2 )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84702" y="2711779"/>
            <a:ext cx="1913740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  x 1 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84702" y="3145385"/>
            <a:ext cx="140807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340.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29531" y="4036465"/>
            <a:ext cx="4165235" cy="734123"/>
            <a:chOff x="0" y="0"/>
            <a:chExt cx="8330469" cy="1468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 dirty="0">
                  <a:solidFill>
                    <a:srgbClr val="000000"/>
                  </a:solidFill>
                  <a:latin typeface="Cambria Bold"/>
                </a:rPr>
                <a:t>a)  61 x 4 + 61 x 5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788157" y="4093615"/>
            <a:ext cx="4165235" cy="734123"/>
            <a:chOff x="0" y="0"/>
            <a:chExt cx="8330469" cy="1468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b)  135 x 6 + 135 x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92801"/>
            <a:ext cx="638671" cy="638671"/>
          </a:xfrm>
          <a:custGeom>
            <a:avLst/>
            <a:gdLst/>
            <a:ahLst/>
            <a:cxnLst/>
            <a:rect l="l" t="t" r="r" b="b"/>
            <a:pathLst>
              <a:path w="958006" h="958006">
                <a:moveTo>
                  <a:pt x="0" y="0"/>
                </a:moveTo>
                <a:lnTo>
                  <a:pt x="958006" y="0"/>
                </a:lnTo>
                <a:lnTo>
                  <a:pt x="958006" y="958006"/>
                </a:lnTo>
                <a:lnTo>
                  <a:pt x="0" y="95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63012" y="402185"/>
            <a:ext cx="515907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Tính bằng hai cách (theo mẫu)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55789" y="1149982"/>
            <a:ext cx="4165235" cy="734123"/>
            <a:chOff x="0" y="0"/>
            <a:chExt cx="8330469" cy="14682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 dirty="0">
                  <a:solidFill>
                    <a:srgbClr val="000000"/>
                  </a:solidFill>
                  <a:latin typeface="Cambria Bold"/>
                </a:rPr>
                <a:t>a)  61 x 4 + 61 x 5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55789" y="3501563"/>
            <a:ext cx="4165235" cy="734123"/>
            <a:chOff x="0" y="0"/>
            <a:chExt cx="8330469" cy="14682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b)  135 x 6 + 135 x 2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58362" y="2335587"/>
            <a:ext cx="4252417" cy="100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61 x 4 + 61 x 5 = 244 + 305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                  = 549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8362" y="1895357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1: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11252" y="2336193"/>
            <a:ext cx="4467324" cy="153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61 x 4 + 61 x 5 = 61 x (4 + 5)</a:t>
            </a:r>
          </a:p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= 61 x 9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= 549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91812" y="1820630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Cách 2: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3177" y="4661371"/>
            <a:ext cx="4662785" cy="100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135 x 6 + 135 x 2 = 810 + 270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        = 1 080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8362" y="422113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1: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03426" y="4736703"/>
            <a:ext cx="5082977" cy="153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135 x 6 + 135 x 2 = 135 x (6 + 2)</a:t>
            </a:r>
          </a:p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       =  135 x 8              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   = 1 080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391812" y="422113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Cách 2: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7350557" y="985123"/>
            <a:ext cx="4155643" cy="732432"/>
            <a:chOff x="0" y="0"/>
            <a:chExt cx="8311286" cy="14648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311286" cy="1464864"/>
            </a:xfrm>
            <a:custGeom>
              <a:avLst/>
              <a:gdLst/>
              <a:ahLst/>
              <a:cxnLst/>
              <a:rect l="l" t="t" r="r" b="b"/>
              <a:pathLst>
                <a:path w="8311286" h="1464864">
                  <a:moveTo>
                    <a:pt x="0" y="0"/>
                  </a:moveTo>
                  <a:lnTo>
                    <a:pt x="8311286" y="0"/>
                  </a:lnTo>
                  <a:lnTo>
                    <a:pt x="8311286" y="1464864"/>
                  </a:lnTo>
                  <a:lnTo>
                    <a:pt x="0" y="1464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50862" y="75762"/>
              <a:ext cx="8115258" cy="1076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11"/>
                </a:lnSpc>
                <a:spcBef>
                  <a:spcPct val="0"/>
                </a:spcBef>
              </a:pPr>
              <a:r>
                <a:rPr lang="en-US" sz="3293">
                  <a:solidFill>
                    <a:srgbClr val="000000"/>
                  </a:solidFill>
                  <a:latin typeface="Cambria Bold"/>
                </a:rPr>
                <a:t>b)  45 x 6 + 45 x 4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823398" y="388168"/>
            <a:ext cx="595265" cy="595265"/>
          </a:xfrm>
          <a:custGeom>
            <a:avLst/>
            <a:gdLst/>
            <a:ahLst/>
            <a:cxnLst/>
            <a:rect l="l" t="t" r="r" b="b"/>
            <a:pathLst>
              <a:path w="892898" h="892898">
                <a:moveTo>
                  <a:pt x="0" y="0"/>
                </a:moveTo>
                <a:lnTo>
                  <a:pt x="892898" y="0"/>
                </a:lnTo>
                <a:lnTo>
                  <a:pt x="892898" y="892898"/>
                </a:lnTo>
                <a:lnTo>
                  <a:pt x="0" y="892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612701" y="402185"/>
            <a:ext cx="448329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Tính bằng cách thuận tiện.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F7E0489-9E9D-1ABC-1A81-60E3F0FA1235}"/>
              </a:ext>
            </a:extLst>
          </p:cNvPr>
          <p:cNvGrpSpPr/>
          <p:nvPr/>
        </p:nvGrpSpPr>
        <p:grpSpPr>
          <a:xfrm>
            <a:off x="-150764" y="1588663"/>
            <a:ext cx="7037479" cy="2145792"/>
            <a:chOff x="-150764" y="1588663"/>
            <a:chExt cx="7037479" cy="2145792"/>
          </a:xfrm>
        </p:grpSpPr>
        <p:sp>
          <p:nvSpPr>
            <p:cNvPr id="18" name="Freeform 18"/>
            <p:cNvSpPr/>
            <p:nvPr/>
          </p:nvSpPr>
          <p:spPr>
            <a:xfrm>
              <a:off x="-150764" y="1588663"/>
              <a:ext cx="7037479" cy="2145792"/>
            </a:xfrm>
            <a:custGeom>
              <a:avLst/>
              <a:gdLst/>
              <a:ahLst/>
              <a:cxnLst/>
              <a:rect l="l" t="t" r="r" b="b"/>
              <a:pathLst>
                <a:path w="7315200" h="3218688">
                  <a:moveTo>
                    <a:pt x="0" y="0"/>
                  </a:moveTo>
                  <a:lnTo>
                    <a:pt x="7315200" y="0"/>
                  </a:lnTo>
                  <a:lnTo>
                    <a:pt x="7315200" y="3218688"/>
                  </a:lnTo>
                  <a:lnTo>
                    <a:pt x="0" y="3218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195139" y="1853215"/>
              <a:ext cx="5904810" cy="1606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a) 67 x 3 + 67 x 7 = 67 x (3 + 7)</a:t>
              </a:r>
            </a:p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       = 67 x 10</a:t>
              </a:r>
            </a:p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= 670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DD8956-7DD4-D821-DB75-AF4AC26C9748}"/>
              </a:ext>
            </a:extLst>
          </p:cNvPr>
          <p:cNvGrpSpPr/>
          <p:nvPr/>
        </p:nvGrpSpPr>
        <p:grpSpPr>
          <a:xfrm>
            <a:off x="5958115" y="1795154"/>
            <a:ext cx="6774521" cy="2145792"/>
            <a:chOff x="6022808" y="1554297"/>
            <a:chExt cx="6774521" cy="2145792"/>
          </a:xfrm>
        </p:grpSpPr>
        <p:sp>
          <p:nvSpPr>
            <p:cNvPr id="21" name="Freeform 21"/>
            <p:cNvSpPr/>
            <p:nvPr/>
          </p:nvSpPr>
          <p:spPr>
            <a:xfrm>
              <a:off x="6444435" y="1554297"/>
              <a:ext cx="6352894" cy="2145792"/>
            </a:xfrm>
            <a:custGeom>
              <a:avLst/>
              <a:gdLst/>
              <a:ahLst/>
              <a:cxnLst/>
              <a:rect l="l" t="t" r="r" b="b"/>
              <a:pathLst>
                <a:path w="7315200" h="3218688">
                  <a:moveTo>
                    <a:pt x="0" y="0"/>
                  </a:moveTo>
                  <a:lnTo>
                    <a:pt x="7315200" y="0"/>
                  </a:lnTo>
                  <a:lnTo>
                    <a:pt x="7315200" y="3218688"/>
                  </a:lnTo>
                  <a:lnTo>
                    <a:pt x="0" y="3218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6022808" y="1805589"/>
              <a:ext cx="6169192" cy="160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b) 45 x 6 + 45 x 4 = 45 x (6 + 4)</a:t>
              </a:r>
            </a:p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      = 45 x 10</a:t>
              </a:r>
            </a:p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= 450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A13254-2216-A9F4-C280-322F1822B2A6}"/>
              </a:ext>
            </a:extLst>
          </p:cNvPr>
          <p:cNvGrpSpPr/>
          <p:nvPr/>
        </p:nvGrpSpPr>
        <p:grpSpPr>
          <a:xfrm>
            <a:off x="2559572" y="4362503"/>
            <a:ext cx="6926472" cy="2145792"/>
            <a:chOff x="3220827" y="4347789"/>
            <a:chExt cx="6926472" cy="2145792"/>
          </a:xfrm>
        </p:grpSpPr>
        <p:sp>
          <p:nvSpPr>
            <p:cNvPr id="23" name="Freeform 23"/>
            <p:cNvSpPr/>
            <p:nvPr/>
          </p:nvSpPr>
          <p:spPr>
            <a:xfrm>
              <a:off x="3317812" y="4347789"/>
              <a:ext cx="6829487" cy="2145792"/>
            </a:xfrm>
            <a:custGeom>
              <a:avLst/>
              <a:gdLst/>
              <a:ahLst/>
              <a:cxnLst/>
              <a:rect l="l" t="t" r="r" b="b"/>
              <a:pathLst>
                <a:path w="7315200" h="3218688">
                  <a:moveTo>
                    <a:pt x="0" y="0"/>
                  </a:moveTo>
                  <a:lnTo>
                    <a:pt x="7315200" y="0"/>
                  </a:lnTo>
                  <a:lnTo>
                    <a:pt x="7315200" y="3218688"/>
                  </a:lnTo>
                  <a:lnTo>
                    <a:pt x="0" y="3218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3220827" y="4639614"/>
              <a:ext cx="6740587" cy="1606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c) 27 x 6 + 73 x 6 = 6 x (27 + 73)</a:t>
              </a:r>
            </a:p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= 6 x 100</a:t>
              </a:r>
            </a:p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= 600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8996" y="983433"/>
            <a:ext cx="4165235" cy="734123"/>
            <a:chOff x="0" y="0"/>
            <a:chExt cx="8330469" cy="14682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a)  67 x 3 + 67 x 7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313787" y="3700089"/>
            <a:ext cx="4165235" cy="734123"/>
            <a:chOff x="0" y="0"/>
            <a:chExt cx="8330469" cy="146824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c)  27 x 6 + 73 x 6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63560"/>
            <a:ext cx="644480" cy="644480"/>
          </a:xfrm>
          <a:custGeom>
            <a:avLst/>
            <a:gdLst/>
            <a:ahLst/>
            <a:cxnLst/>
            <a:rect l="l" t="t" r="r" b="b"/>
            <a:pathLst>
              <a:path w="966720" h="966720">
                <a:moveTo>
                  <a:pt x="0" y="0"/>
                </a:moveTo>
                <a:lnTo>
                  <a:pt x="966720" y="0"/>
                </a:lnTo>
                <a:lnTo>
                  <a:pt x="966720" y="966720"/>
                </a:lnTo>
                <a:lnTo>
                  <a:pt x="0" y="966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142874" y="1086687"/>
            <a:ext cx="8166299" cy="2121087"/>
            <a:chOff x="0" y="0"/>
            <a:chExt cx="3226192" cy="8379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26192" cy="837960"/>
            </a:xfrm>
            <a:custGeom>
              <a:avLst/>
              <a:gdLst/>
              <a:ahLst/>
              <a:cxnLst/>
              <a:rect l="l" t="t" r="r" b="b"/>
              <a:pathLst>
                <a:path w="3226192" h="837960">
                  <a:moveTo>
                    <a:pt x="32233" y="0"/>
                  </a:moveTo>
                  <a:lnTo>
                    <a:pt x="3193959" y="0"/>
                  </a:lnTo>
                  <a:cubicBezTo>
                    <a:pt x="3202508" y="0"/>
                    <a:pt x="3210707" y="3396"/>
                    <a:pt x="3216751" y="9441"/>
                  </a:cubicBezTo>
                  <a:cubicBezTo>
                    <a:pt x="3222796" y="15486"/>
                    <a:pt x="3226192" y="23684"/>
                    <a:pt x="3226192" y="32233"/>
                  </a:cubicBezTo>
                  <a:lnTo>
                    <a:pt x="3226192" y="805727"/>
                  </a:lnTo>
                  <a:cubicBezTo>
                    <a:pt x="3226192" y="814276"/>
                    <a:pt x="3222796" y="822474"/>
                    <a:pt x="3216751" y="828519"/>
                  </a:cubicBezTo>
                  <a:cubicBezTo>
                    <a:pt x="3210707" y="834564"/>
                    <a:pt x="3202508" y="837960"/>
                    <a:pt x="3193959" y="837960"/>
                  </a:cubicBezTo>
                  <a:lnTo>
                    <a:pt x="32233" y="837960"/>
                  </a:lnTo>
                  <a:cubicBezTo>
                    <a:pt x="14431" y="837960"/>
                    <a:pt x="0" y="823529"/>
                    <a:pt x="0" y="805727"/>
                  </a:cubicBezTo>
                  <a:lnTo>
                    <a:pt x="0" y="32233"/>
                  </a:lnTo>
                  <a:cubicBezTo>
                    <a:pt x="0" y="14431"/>
                    <a:pt x="14431" y="0"/>
                    <a:pt x="32233" y="0"/>
                  </a:cubicBezTo>
                  <a:close/>
                </a:path>
              </a:pathLst>
            </a:custGeom>
            <a:solidFill>
              <a:srgbClr val="F1959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226192" cy="8855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69838" y="428521"/>
            <a:ext cx="2863553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Tính (theo mẫu).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9EB40F-1B0E-4809-766F-6CD121302BA7}"/>
              </a:ext>
            </a:extLst>
          </p:cNvPr>
          <p:cNvGrpSpPr/>
          <p:nvPr/>
        </p:nvGrpSpPr>
        <p:grpSpPr>
          <a:xfrm>
            <a:off x="3541718" y="3528625"/>
            <a:ext cx="5673816" cy="957072"/>
            <a:chOff x="3541718" y="3528625"/>
            <a:chExt cx="5673816" cy="957072"/>
          </a:xfrm>
        </p:grpSpPr>
        <p:sp>
          <p:nvSpPr>
            <p:cNvPr id="12" name="Freeform 12"/>
            <p:cNvSpPr/>
            <p:nvPr/>
          </p:nvSpPr>
          <p:spPr>
            <a:xfrm>
              <a:off x="3541718" y="3528625"/>
              <a:ext cx="5673815" cy="957072"/>
            </a:xfrm>
            <a:custGeom>
              <a:avLst/>
              <a:gdLst/>
              <a:ahLst/>
              <a:cxnLst/>
              <a:rect l="l" t="t" r="r" b="b"/>
              <a:pathLst>
                <a:path w="7315200" h="1435608">
                  <a:moveTo>
                    <a:pt x="0" y="0"/>
                  </a:moveTo>
                  <a:lnTo>
                    <a:pt x="7315200" y="0"/>
                  </a:lnTo>
                  <a:lnTo>
                    <a:pt x="7315200" y="1435608"/>
                  </a:lnTo>
                  <a:lnTo>
                    <a:pt x="0" y="1435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3667337" y="3693489"/>
              <a:ext cx="5548197" cy="538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 dirty="0">
                  <a:solidFill>
                    <a:srgbClr val="000000"/>
                  </a:solidFill>
                  <a:latin typeface="Cambria Bold"/>
                </a:rPr>
                <a:t>321 x 3 + 321 x 5 + 321 x 2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410367" y="1126439"/>
            <a:ext cx="5314554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Mẫu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: 26 x 4 + 26 x 3 + 26 x2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15678" y="1632773"/>
            <a:ext cx="3818640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 26 x 4 + 26 x 3 + 26 x 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34318" y="1632773"/>
            <a:ext cx="308121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26 x (4 + 3 + 2)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34318" y="2199611"/>
            <a:ext cx="308121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26 x 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134318" y="2639841"/>
            <a:ext cx="308121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234.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69838" y="4549197"/>
            <a:ext cx="9867387" cy="1718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622"/>
              </a:lnSpc>
            </a:pPr>
            <a:r>
              <a:rPr lang="en-US" sz="3301" dirty="0">
                <a:solidFill>
                  <a:srgbClr val="000000"/>
                </a:solidFill>
                <a:latin typeface="Cambria Bold"/>
              </a:rPr>
              <a:t>321 x 3 + 321 x 5 + 321 x 2 = 321 x (3 + 5 + 2)</a:t>
            </a:r>
          </a:p>
          <a:p>
            <a:pPr defTabSz="609630">
              <a:lnSpc>
                <a:spcPts val="4622"/>
              </a:lnSpc>
            </a:pPr>
            <a:r>
              <a:rPr lang="en-US" sz="3301" dirty="0">
                <a:solidFill>
                  <a:srgbClr val="000000"/>
                </a:solidFill>
                <a:latin typeface="Cambria Bold"/>
              </a:rPr>
              <a:t>                                                        = 321 x 10</a:t>
            </a:r>
          </a:p>
          <a:p>
            <a:pPr defTabSz="609630">
              <a:lnSpc>
                <a:spcPts val="4622"/>
              </a:lnSpc>
              <a:spcBef>
                <a:spcPct val="0"/>
              </a:spcBef>
            </a:pPr>
            <a:r>
              <a:rPr lang="en-US" sz="3301" dirty="0">
                <a:solidFill>
                  <a:srgbClr val="000000"/>
                </a:solidFill>
                <a:latin typeface="Cambria Bold"/>
              </a:rPr>
              <a:t>                                                        = 3 210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43958"/>
            <a:ext cx="683684" cy="683684"/>
          </a:xfrm>
          <a:custGeom>
            <a:avLst/>
            <a:gdLst/>
            <a:ahLst/>
            <a:cxnLst/>
            <a:rect l="l" t="t" r="r" b="b"/>
            <a:pathLst>
              <a:path w="1025526" h="1025526">
                <a:moveTo>
                  <a:pt x="0" y="0"/>
                </a:moveTo>
                <a:lnTo>
                  <a:pt x="1025526" y="0"/>
                </a:lnTo>
                <a:lnTo>
                  <a:pt x="1025526" y="1025526"/>
                </a:lnTo>
                <a:lnTo>
                  <a:pt x="0" y="102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57605" y="387420"/>
            <a:ext cx="10048595" cy="180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 Bold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614112" y="2639955"/>
            <a:ext cx="5300885" cy="3532245"/>
            <a:chOff x="0" y="0"/>
            <a:chExt cx="2094177" cy="13954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94177" cy="1395455"/>
            </a:xfrm>
            <a:custGeom>
              <a:avLst/>
              <a:gdLst/>
              <a:ahLst/>
              <a:cxnLst/>
              <a:rect l="l" t="t" r="r" b="b"/>
              <a:pathLst>
                <a:path w="2094177" h="1395455">
                  <a:moveTo>
                    <a:pt x="49657" y="0"/>
                  </a:moveTo>
                  <a:lnTo>
                    <a:pt x="2044520" y="0"/>
                  </a:lnTo>
                  <a:cubicBezTo>
                    <a:pt x="2071945" y="0"/>
                    <a:pt x="2094177" y="22232"/>
                    <a:pt x="2094177" y="49657"/>
                  </a:cubicBezTo>
                  <a:lnTo>
                    <a:pt x="2094177" y="1345798"/>
                  </a:lnTo>
                  <a:cubicBezTo>
                    <a:pt x="2094177" y="1373223"/>
                    <a:pt x="2071945" y="1395455"/>
                    <a:pt x="2044520" y="1395455"/>
                  </a:cubicBezTo>
                  <a:lnTo>
                    <a:pt x="49657" y="1395455"/>
                  </a:lnTo>
                  <a:cubicBezTo>
                    <a:pt x="22232" y="1395455"/>
                    <a:pt x="0" y="1373223"/>
                    <a:pt x="0" y="1345798"/>
                  </a:cubicBezTo>
                  <a:lnTo>
                    <a:pt x="0" y="49657"/>
                  </a:lnTo>
                  <a:cubicBezTo>
                    <a:pt x="0" y="22232"/>
                    <a:pt x="22232" y="0"/>
                    <a:pt x="49657" y="0"/>
                  </a:cubicBezTo>
                  <a:close/>
                </a:path>
              </a:pathLst>
            </a:custGeom>
            <a:solidFill>
              <a:srgbClr val="FACDC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094177" cy="1443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52253" y="2732892"/>
            <a:ext cx="1487494" cy="48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127"/>
              </a:lnSpc>
              <a:spcBef>
                <a:spcPct val="0"/>
              </a:spcBef>
            </a:pPr>
            <a:r>
              <a:rPr lang="en-US" sz="2948">
                <a:solidFill>
                  <a:srgbClr val="000000"/>
                </a:solidFill>
                <a:latin typeface="Cambria Bold"/>
              </a:rPr>
              <a:t>Tóm tắt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87942" y="3296518"/>
            <a:ext cx="4921777" cy="258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1:            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3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chuyến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chuyến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44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thùng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hàng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2:            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3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chuyến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chuyến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56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thùng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hàng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  <a:spcBef>
                <a:spcPct val="0"/>
              </a:spcBef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:     </a:t>
            </a:r>
            <a:r>
              <a:rPr lang="en-US" sz="2948" dirty="0">
                <a:solidFill>
                  <a:srgbClr val="E73F1C"/>
                </a:solidFill>
                <a:latin typeface="Cambria Bold"/>
              </a:rPr>
              <a:t>... </a:t>
            </a:r>
            <a:r>
              <a:rPr lang="en-US" sz="2948" dirty="0" err="1">
                <a:solidFill>
                  <a:srgbClr val="E73F1C"/>
                </a:solidFill>
                <a:latin typeface="Cambria Bold"/>
              </a:rPr>
              <a:t>thùng</a:t>
            </a:r>
            <a:r>
              <a:rPr lang="en-US" sz="2948" dirty="0">
                <a:solidFill>
                  <a:srgbClr val="E73F1C"/>
                </a:solidFill>
                <a:latin typeface="Cambria Bold"/>
              </a:rPr>
              <a:t> </a:t>
            </a:r>
            <a:r>
              <a:rPr lang="en-US" sz="2948" dirty="0" err="1">
                <a:solidFill>
                  <a:srgbClr val="E73F1C"/>
                </a:solidFill>
                <a:latin typeface="Cambria Bold"/>
              </a:rPr>
              <a:t>hàng</a:t>
            </a:r>
            <a:r>
              <a:rPr lang="en-US" sz="2948" dirty="0">
                <a:solidFill>
                  <a:srgbClr val="E73F1C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43958"/>
            <a:ext cx="683684" cy="683684"/>
          </a:xfrm>
          <a:custGeom>
            <a:avLst/>
            <a:gdLst/>
            <a:ahLst/>
            <a:cxnLst/>
            <a:rect l="l" t="t" r="r" b="b"/>
            <a:pathLst>
              <a:path w="1025526" h="1025526">
                <a:moveTo>
                  <a:pt x="0" y="0"/>
                </a:moveTo>
                <a:lnTo>
                  <a:pt x="1025526" y="0"/>
                </a:lnTo>
                <a:lnTo>
                  <a:pt x="1025526" y="1025526"/>
                </a:lnTo>
                <a:lnTo>
                  <a:pt x="0" y="102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846474" y="2492470"/>
            <a:ext cx="7428877" cy="3742937"/>
            <a:chOff x="0" y="0"/>
            <a:chExt cx="2934865" cy="14786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34865" cy="1478691"/>
            </a:xfrm>
            <a:custGeom>
              <a:avLst/>
              <a:gdLst/>
              <a:ahLst/>
              <a:cxnLst/>
              <a:rect l="l" t="t" r="r" b="b"/>
              <a:pathLst>
                <a:path w="2934865" h="1478691">
                  <a:moveTo>
                    <a:pt x="35433" y="0"/>
                  </a:moveTo>
                  <a:lnTo>
                    <a:pt x="2899432" y="0"/>
                  </a:lnTo>
                  <a:cubicBezTo>
                    <a:pt x="2908829" y="0"/>
                    <a:pt x="2917842" y="3733"/>
                    <a:pt x="2924487" y="10378"/>
                  </a:cubicBezTo>
                  <a:cubicBezTo>
                    <a:pt x="2931132" y="17023"/>
                    <a:pt x="2934865" y="26035"/>
                    <a:pt x="2934865" y="35433"/>
                  </a:cubicBezTo>
                  <a:lnTo>
                    <a:pt x="2934865" y="1443259"/>
                  </a:lnTo>
                  <a:cubicBezTo>
                    <a:pt x="2934865" y="1452656"/>
                    <a:pt x="2931132" y="1461668"/>
                    <a:pt x="2924487" y="1468313"/>
                  </a:cubicBezTo>
                  <a:cubicBezTo>
                    <a:pt x="2917842" y="1474958"/>
                    <a:pt x="2908829" y="1478691"/>
                    <a:pt x="2899432" y="1478691"/>
                  </a:cubicBezTo>
                  <a:lnTo>
                    <a:pt x="35433" y="1478691"/>
                  </a:lnTo>
                  <a:cubicBezTo>
                    <a:pt x="26035" y="1478691"/>
                    <a:pt x="17023" y="1474958"/>
                    <a:pt x="10378" y="1468313"/>
                  </a:cubicBezTo>
                  <a:cubicBezTo>
                    <a:pt x="3733" y="1461668"/>
                    <a:pt x="0" y="1452656"/>
                    <a:pt x="0" y="1443259"/>
                  </a:cubicBezTo>
                  <a:lnTo>
                    <a:pt x="0" y="35433"/>
                  </a:lnTo>
                  <a:cubicBezTo>
                    <a:pt x="0" y="26035"/>
                    <a:pt x="3733" y="17023"/>
                    <a:pt x="10378" y="10378"/>
                  </a:cubicBezTo>
                  <a:cubicBezTo>
                    <a:pt x="17023" y="3733"/>
                    <a:pt x="26035" y="0"/>
                    <a:pt x="35433" y="0"/>
                  </a:cubicBezTo>
                  <a:close/>
                </a:path>
              </a:pathLst>
            </a:custGeom>
            <a:solidFill>
              <a:srgbClr val="FACDC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934865" cy="15263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57605" y="387420"/>
            <a:ext cx="10048595" cy="180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 Bold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15387" y="2513242"/>
            <a:ext cx="1305732" cy="42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3"/>
              </a:lnSpc>
              <a:spcBef>
                <a:spcPct val="0"/>
              </a:spcBef>
            </a:pPr>
            <a:r>
              <a:rPr lang="en-US" sz="2587">
                <a:solidFill>
                  <a:srgbClr val="000000"/>
                </a:solidFill>
                <a:latin typeface="Cambria Bold"/>
              </a:rPr>
              <a:t>Bài giải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84809" y="2902958"/>
            <a:ext cx="7794188" cy="3191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Số thùng hàng chuyển đi trong đợt 1 là: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44 x 3 = 132 (thùng hàng)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Số thùng hàng chuyển đi trong đợt 2 là: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56 x 3 = 168 (thùng hàng)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Số thùng hàng chuyển đi trong cả hai đợt là: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132 + 168 = 300 (thùng hàng)</a:t>
            </a:r>
          </a:p>
          <a:p>
            <a:pPr algn="ctr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"/>
              </a:rPr>
              <a:t>                                </a:t>
            </a:r>
            <a:r>
              <a:rPr lang="en-US" sz="2586">
                <a:solidFill>
                  <a:srgbClr val="000000"/>
                </a:solidFill>
                <a:latin typeface="Cambria Italics"/>
              </a:rPr>
              <a:t>   Đáp số</a:t>
            </a:r>
            <a:r>
              <a:rPr lang="en-US" sz="2586">
                <a:solidFill>
                  <a:srgbClr val="000000"/>
                </a:solidFill>
                <a:latin typeface="Cambria"/>
              </a:rPr>
              <a:t>: 300 thùng hàng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43958"/>
            <a:ext cx="683684" cy="683684"/>
          </a:xfrm>
          <a:custGeom>
            <a:avLst/>
            <a:gdLst/>
            <a:ahLst/>
            <a:cxnLst/>
            <a:rect l="l" t="t" r="r" b="b"/>
            <a:pathLst>
              <a:path w="1025526" h="1025526">
                <a:moveTo>
                  <a:pt x="0" y="0"/>
                </a:moveTo>
                <a:lnTo>
                  <a:pt x="1025526" y="0"/>
                </a:lnTo>
                <a:lnTo>
                  <a:pt x="1025526" y="1025526"/>
                </a:lnTo>
                <a:lnTo>
                  <a:pt x="0" y="102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393486" y="2703162"/>
            <a:ext cx="8176834" cy="2900169"/>
            <a:chOff x="0" y="0"/>
            <a:chExt cx="3230354" cy="11457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30354" cy="1145746"/>
            </a:xfrm>
            <a:custGeom>
              <a:avLst/>
              <a:gdLst/>
              <a:ahLst/>
              <a:cxnLst/>
              <a:rect l="l" t="t" r="r" b="b"/>
              <a:pathLst>
                <a:path w="3230354" h="1145746">
                  <a:moveTo>
                    <a:pt x="32192" y="0"/>
                  </a:moveTo>
                  <a:lnTo>
                    <a:pt x="3198162" y="0"/>
                  </a:lnTo>
                  <a:cubicBezTo>
                    <a:pt x="3215941" y="0"/>
                    <a:pt x="3230354" y="14413"/>
                    <a:pt x="3230354" y="32192"/>
                  </a:cubicBezTo>
                  <a:lnTo>
                    <a:pt x="3230354" y="1113554"/>
                  </a:lnTo>
                  <a:cubicBezTo>
                    <a:pt x="3230354" y="1131333"/>
                    <a:pt x="3215941" y="1145746"/>
                    <a:pt x="3198162" y="1145746"/>
                  </a:cubicBezTo>
                  <a:lnTo>
                    <a:pt x="32192" y="1145746"/>
                  </a:lnTo>
                  <a:cubicBezTo>
                    <a:pt x="23654" y="1145746"/>
                    <a:pt x="15466" y="1142354"/>
                    <a:pt x="9429" y="1136317"/>
                  </a:cubicBezTo>
                  <a:cubicBezTo>
                    <a:pt x="3392" y="1130280"/>
                    <a:pt x="0" y="1122092"/>
                    <a:pt x="0" y="1113554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FACDC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230354" cy="11933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57605" y="387420"/>
            <a:ext cx="10048595" cy="180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 Bold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41644" y="2723934"/>
            <a:ext cx="1305732" cy="42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3"/>
              </a:lnSpc>
              <a:spcBef>
                <a:spcPct val="0"/>
              </a:spcBef>
            </a:pPr>
            <a:r>
              <a:rPr lang="en-US" sz="2587">
                <a:solidFill>
                  <a:srgbClr val="000000"/>
                </a:solidFill>
                <a:latin typeface="Cambria Bold"/>
              </a:rPr>
              <a:t>Bài giải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11066" y="3113650"/>
            <a:ext cx="7794188" cy="272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20"/>
              </a:lnSpc>
            </a:pPr>
            <a:r>
              <a:rPr lang="en-US" sz="2586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chuyển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chuyến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ở 2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>
                <a:solidFill>
                  <a:srgbClr val="000000"/>
                </a:solidFill>
                <a:latin typeface="Cambria"/>
              </a:rPr>
              <a:t>44 + 56 = 100 (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)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chuyển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2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>
                <a:solidFill>
                  <a:srgbClr val="000000"/>
                </a:solidFill>
                <a:latin typeface="Cambria"/>
              </a:rPr>
              <a:t>100 x 3 = 300 (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)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>
                <a:solidFill>
                  <a:srgbClr val="000000"/>
                </a:solidFill>
                <a:latin typeface="Cambria"/>
              </a:rPr>
              <a:t>                                   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Đáp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: 300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ctr" defTabSz="609630">
              <a:lnSpc>
                <a:spcPts val="3620"/>
              </a:lnSpc>
              <a:spcBef>
                <a:spcPct val="0"/>
              </a:spcBef>
            </a:pPr>
            <a:endParaRPr lang="en-US" sz="2586" dirty="0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983</Words>
  <Application>Microsoft Office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#9Slide07 HoneyCream</vt:lpstr>
      <vt:lpstr>Arial</vt:lpstr>
      <vt:lpstr>Calibri</vt:lpstr>
      <vt:lpstr>Calibri Light</vt:lpstr>
      <vt:lpstr>Cambria</vt:lpstr>
      <vt:lpstr>Cambria Bold</vt:lpstr>
      <vt:lpstr>Cambria Italics</vt:lpstr>
      <vt:lpstr>SVN-Newton</vt:lpstr>
      <vt:lpstr>SVN-Ready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KhanhHuynen;MNT</dc:creator>
  <cp:keywords>MANGNON</cp:keywords>
  <cp:lastModifiedBy>Admin</cp:lastModifiedBy>
  <cp:revision>8</cp:revision>
  <dcterms:created xsi:type="dcterms:W3CDTF">2023-12-04T01:48:03Z</dcterms:created>
  <dcterms:modified xsi:type="dcterms:W3CDTF">2024-02-22T10:37:55Z</dcterms:modified>
</cp:coreProperties>
</file>