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57" r:id="rId4"/>
    <p:sldId id="270" r:id="rId5"/>
    <p:sldId id="258" r:id="rId6"/>
    <p:sldId id="271" r:id="rId7"/>
    <p:sldId id="274" r:id="rId8"/>
    <p:sldId id="275" r:id="rId9"/>
    <p:sldId id="267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7B"/>
    <a:srgbClr val="F20000"/>
    <a:srgbClr val="FFB64B"/>
    <a:srgbClr val="FFD757"/>
    <a:srgbClr val="00A1DA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5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đừng quạo vì sao bảng nó nhỏ nha. Hết diện tích rồi nên k thể to hơn được nữa ạ.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</a:t>
            </a:r>
            <a:r>
              <a:rPr lang="en-US" baseline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F60B8-DC68-41DA-A575-CF2360982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70" y="2745616"/>
            <a:ext cx="4348861" cy="22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A6B0D9-D884-4E96-9494-CA91CE65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923" y="81288"/>
            <a:ext cx="3490154" cy="70847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8AEE02-9A38-46B3-ABCA-763B086EF0CC}"/>
              </a:ext>
            </a:extLst>
          </p:cNvPr>
          <p:cNvSpPr txBox="1">
            <a:spLocks/>
          </p:cNvSpPr>
          <p:nvPr/>
        </p:nvSpPr>
        <p:spPr>
          <a:xfrm>
            <a:off x="533400" y="2930079"/>
            <a:ext cx="3490154" cy="70847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14, 15,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11095-B4AC-4A4A-8FFA-677051636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14287"/>
            <a:ext cx="996782" cy="71939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07414F2-2D2B-4BE7-92A8-D96C22895526}"/>
              </a:ext>
            </a:extLst>
          </p:cNvPr>
          <p:cNvSpPr txBox="1">
            <a:spLocks/>
          </p:cNvSpPr>
          <p:nvPr/>
        </p:nvSpPr>
        <p:spPr>
          <a:xfrm>
            <a:off x="1562100" y="1327459"/>
            <a:ext cx="6019800" cy="7084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Tìm số sau chú bọ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15C3F97-BFA4-4138-A616-707D56C12A34}"/>
              </a:ext>
            </a:extLst>
          </p:cNvPr>
          <p:cNvSpPr txBox="1">
            <a:spLocks/>
          </p:cNvSpPr>
          <p:nvPr/>
        </p:nvSpPr>
        <p:spPr>
          <a:xfrm>
            <a:off x="5154116" y="2930079"/>
            <a:ext cx="3490154" cy="70847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33,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35.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7CE7CC-0019-4659-B923-AE8ECBC35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186" y="2845663"/>
            <a:ext cx="682015" cy="7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BẢNG CÁC SỐ TỪ 1 ĐẾN 100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22/SGK</a:t>
            </a: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181475" y="892011"/>
            <a:ext cx="3286125" cy="765048"/>
          </a:xfrm>
          <a:prstGeom prst="wedgeRoundRectCallout">
            <a:avLst>
              <a:gd name="adj1" fmla="val 48959"/>
              <a:gd name="adj2" fmla="val 98259"/>
              <a:gd name="adj3" fmla="val 16667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tất cả bao nhiêu quả cà chua?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5453"/>
            <a:ext cx="10731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77428"/>
            <a:ext cx="865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611356"/>
            <a:ext cx="29321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265825"/>
            <a:ext cx="18954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950" y="4443740"/>
            <a:ext cx="5486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Có bao nhiêu quả cà chua?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950" y="4443740"/>
            <a:ext cx="5486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Có thêm bao nhiêu quả cà chua?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925" y="4443740"/>
            <a:ext cx="72072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Có bao nhiêu quả cà chua được thêm vào?</a:t>
            </a:r>
          </a:p>
        </p:txBody>
      </p:sp>
      <p:sp>
        <p:nvSpPr>
          <p:cNvPr id="5" name="Down Arrow 4"/>
          <p:cNvSpPr/>
          <p:nvPr/>
        </p:nvSpPr>
        <p:spPr>
          <a:xfrm>
            <a:off x="3894906" y="2286536"/>
            <a:ext cx="261987" cy="5289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4700" y="213512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99 thêm 1 là 100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4400" y="2761251"/>
            <a:ext cx="3048000" cy="1258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đọc là một trăm</a:t>
            </a:r>
          </a:p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gồm 10 chục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0A66-1B54-442A-8885-EE432DCCC6B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950" y="36534"/>
            <a:ext cx="2458582" cy="12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9" grpId="0" animBg="1"/>
      <p:bldP spid="5" grpId="0" animBg="1"/>
      <p:bldP spid="5" grpId="1" animBg="1"/>
      <p:bldP spid="5" grpId="2" animBg="1"/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F4289-9970-48BD-B4FE-B02733CA8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90550"/>
            <a:ext cx="640079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93838"/>
              </p:ext>
            </p:extLst>
          </p:nvPr>
        </p:nvGraphicFramePr>
        <p:xfrm>
          <a:off x="1981200" y="285750"/>
          <a:ext cx="6934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4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6350"/>
            <a:ext cx="1828800" cy="2514600"/>
          </a:xfrm>
        </p:spPr>
        <p:txBody>
          <a:bodyPr>
            <a:no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       Tìm số còn thiếu trong bảng các số từ 1 đến 100</a:t>
            </a: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86400" y="742950"/>
            <a:ext cx="632856" cy="461665"/>
            <a:chOff x="593638" y="2994597"/>
            <a:chExt cx="632856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05800" y="727220"/>
            <a:ext cx="632856" cy="461665"/>
            <a:chOff x="593638" y="2994597"/>
            <a:chExt cx="632856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0856" y="1188885"/>
            <a:ext cx="632856" cy="461665"/>
            <a:chOff x="593638" y="2994597"/>
            <a:chExt cx="632856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09444" y="1204615"/>
            <a:ext cx="632856" cy="461665"/>
            <a:chOff x="593638" y="2994597"/>
            <a:chExt cx="63285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40200" y="1637850"/>
            <a:ext cx="632856" cy="461665"/>
            <a:chOff x="593638" y="2994597"/>
            <a:chExt cx="632856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33556" y="1660220"/>
            <a:ext cx="632856" cy="461665"/>
            <a:chOff x="593638" y="2994597"/>
            <a:chExt cx="632856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64956" y="2099515"/>
            <a:ext cx="632856" cy="461665"/>
            <a:chOff x="593638" y="2994597"/>
            <a:chExt cx="63285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04512" y="2112251"/>
            <a:ext cx="632856" cy="461665"/>
            <a:chOff x="593638" y="2994597"/>
            <a:chExt cx="632856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48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31368" y="2573916"/>
            <a:ext cx="632856" cy="461665"/>
            <a:chOff x="593638" y="2994597"/>
            <a:chExt cx="632856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08156" y="2575259"/>
            <a:ext cx="632856" cy="461665"/>
            <a:chOff x="593638" y="2994597"/>
            <a:chExt cx="632856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6084" y="3029949"/>
            <a:ext cx="632856" cy="461665"/>
            <a:chOff x="593638" y="2994597"/>
            <a:chExt cx="632856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63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44068" y="3026919"/>
            <a:ext cx="632856" cy="461665"/>
            <a:chOff x="593638" y="2994597"/>
            <a:chExt cx="63285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03228" y="3488584"/>
            <a:ext cx="632856" cy="461665"/>
            <a:chOff x="593638" y="2994597"/>
            <a:chExt cx="63285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17812" y="3504899"/>
            <a:ext cx="632856" cy="461665"/>
            <a:chOff x="593638" y="2994597"/>
            <a:chExt cx="63285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76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91424" y="3480048"/>
            <a:ext cx="632856" cy="461665"/>
            <a:chOff x="593638" y="2994597"/>
            <a:chExt cx="63285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917212" y="3939309"/>
            <a:ext cx="632856" cy="461665"/>
            <a:chOff x="593638" y="2994597"/>
            <a:chExt cx="632856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37200" y="4404040"/>
            <a:ext cx="632856" cy="461665"/>
            <a:chOff x="593638" y="2994597"/>
            <a:chExt cx="632856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96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04512" y="4392683"/>
            <a:ext cx="632856" cy="461665"/>
            <a:chOff x="593638" y="2994597"/>
            <a:chExt cx="632856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706050" y="3036273"/>
              <a:ext cx="357232" cy="3468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3638" y="2994597"/>
              <a:ext cx="63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56" y="133349"/>
            <a:ext cx="6464856" cy="4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6700"/>
            <a:ext cx="2438400" cy="2514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      Quan sát bảng các số từ 1 đến 100 và đọc:</a:t>
            </a:r>
          </a:p>
        </p:txBody>
      </p:sp>
      <p:sp>
        <p:nvSpPr>
          <p:cNvPr id="4" name="Oval 3"/>
          <p:cNvSpPr/>
          <p:nvPr/>
        </p:nvSpPr>
        <p:spPr>
          <a:xfrm>
            <a:off x="52944" y="-63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16050"/>
            <a:ext cx="24384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a) Các số có hai chữ số giống nhau (ví dụ: 11, 22).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4" y="3300851"/>
            <a:ext cx="2561112" cy="1644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 Các số tròn chục bé hơn 100.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2700" y="4273550"/>
            <a:ext cx="9918700" cy="125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c) Số lớn nhất có hai chữ số.</a:t>
            </a:r>
          </a:p>
        </p:txBody>
      </p:sp>
      <p:sp>
        <p:nvSpPr>
          <p:cNvPr id="3" name="Oval 2"/>
          <p:cNvSpPr/>
          <p:nvPr/>
        </p:nvSpPr>
        <p:spPr>
          <a:xfrm rot="2009072">
            <a:off x="1962383" y="2322354"/>
            <a:ext cx="7152151" cy="433577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"/>
          <p:cNvSpPr/>
          <p:nvPr/>
        </p:nvSpPr>
        <p:spPr>
          <a:xfrm rot="5400000">
            <a:off x="6735060" y="1786636"/>
            <a:ext cx="3956051" cy="509777"/>
          </a:xfrm>
          <a:custGeom>
            <a:avLst/>
            <a:gdLst>
              <a:gd name="connsiteX0" fmla="*/ 0 w 7151245"/>
              <a:gd name="connsiteY0" fmla="*/ 199741 h 399482"/>
              <a:gd name="connsiteX1" fmla="*/ 3575623 w 7151245"/>
              <a:gd name="connsiteY1" fmla="*/ 0 h 399482"/>
              <a:gd name="connsiteX2" fmla="*/ 7151246 w 7151245"/>
              <a:gd name="connsiteY2" fmla="*/ 199741 h 399482"/>
              <a:gd name="connsiteX3" fmla="*/ 3575623 w 7151245"/>
              <a:gd name="connsiteY3" fmla="*/ 399482 h 399482"/>
              <a:gd name="connsiteX4" fmla="*/ 0 w 7151245"/>
              <a:gd name="connsiteY4" fmla="*/ 199741 h 399482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1978"/>
              <a:gd name="connsiteY0" fmla="*/ 229297 h 458594"/>
              <a:gd name="connsiteX1" fmla="*/ 3576355 w 7151978"/>
              <a:gd name="connsiteY1" fmla="*/ 29556 h 458594"/>
              <a:gd name="connsiteX2" fmla="*/ 7151978 w 7151978"/>
              <a:gd name="connsiteY2" fmla="*/ 229297 h 458594"/>
              <a:gd name="connsiteX3" fmla="*/ 3576355 w 7151978"/>
              <a:gd name="connsiteY3" fmla="*/ 429038 h 458594"/>
              <a:gd name="connsiteX4" fmla="*/ 732 w 7151978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011"/>
              <a:gd name="connsiteY0" fmla="*/ 229297 h 458594"/>
              <a:gd name="connsiteX1" fmla="*/ 3576355 w 7152011"/>
              <a:gd name="connsiteY1" fmla="*/ 29556 h 458594"/>
              <a:gd name="connsiteX2" fmla="*/ 7151978 w 7152011"/>
              <a:gd name="connsiteY2" fmla="*/ 229297 h 458594"/>
              <a:gd name="connsiteX3" fmla="*/ 3576355 w 7152011"/>
              <a:gd name="connsiteY3" fmla="*/ 429038 h 458594"/>
              <a:gd name="connsiteX4" fmla="*/ 732 w 7152011"/>
              <a:gd name="connsiteY4" fmla="*/ 229297 h 458594"/>
              <a:gd name="connsiteX0" fmla="*/ 732 w 7152151"/>
              <a:gd name="connsiteY0" fmla="*/ 240439 h 469736"/>
              <a:gd name="connsiteX1" fmla="*/ 3576355 w 7152151"/>
              <a:gd name="connsiteY1" fmla="*/ 40698 h 469736"/>
              <a:gd name="connsiteX2" fmla="*/ 7151978 w 7152151"/>
              <a:gd name="connsiteY2" fmla="*/ 240439 h 469736"/>
              <a:gd name="connsiteX3" fmla="*/ 3576355 w 7152151"/>
              <a:gd name="connsiteY3" fmla="*/ 440180 h 469736"/>
              <a:gd name="connsiteX4" fmla="*/ 732 w 7152151"/>
              <a:gd name="connsiteY4" fmla="*/ 240439 h 469736"/>
              <a:gd name="connsiteX0" fmla="*/ 732 w 7152151"/>
              <a:gd name="connsiteY0" fmla="*/ 240439 h 474274"/>
              <a:gd name="connsiteX1" fmla="*/ 3576355 w 7152151"/>
              <a:gd name="connsiteY1" fmla="*/ 40698 h 474274"/>
              <a:gd name="connsiteX2" fmla="*/ 7151978 w 7152151"/>
              <a:gd name="connsiteY2" fmla="*/ 240439 h 474274"/>
              <a:gd name="connsiteX3" fmla="*/ 3576355 w 7152151"/>
              <a:gd name="connsiteY3" fmla="*/ 440180 h 474274"/>
              <a:gd name="connsiteX4" fmla="*/ 732 w 7152151"/>
              <a:gd name="connsiteY4" fmla="*/ 240439 h 4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2151" h="474274">
                <a:moveTo>
                  <a:pt x="732" y="240439"/>
                </a:moveTo>
                <a:cubicBezTo>
                  <a:pt x="41193" y="-102206"/>
                  <a:pt x="1601593" y="40698"/>
                  <a:pt x="3576355" y="40698"/>
                </a:cubicBezTo>
                <a:cubicBezTo>
                  <a:pt x="5551117" y="40698"/>
                  <a:pt x="7171419" y="-133982"/>
                  <a:pt x="7151978" y="240439"/>
                </a:cubicBezTo>
                <a:cubicBezTo>
                  <a:pt x="7108829" y="596285"/>
                  <a:pt x="5551117" y="440180"/>
                  <a:pt x="3576355" y="440180"/>
                </a:cubicBezTo>
                <a:cubicBezTo>
                  <a:pt x="1601593" y="440180"/>
                  <a:pt x="-39729" y="583084"/>
                  <a:pt x="732" y="2404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50884" y="3955916"/>
            <a:ext cx="609600" cy="520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3" grpId="1" animBg="1"/>
      <p:bldP spid="9" grpId="0" animBg="1"/>
      <p:bldP spid="9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>
            <a:off x="788662" y="882379"/>
            <a:ext cx="7453637" cy="878274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6439130" y="5878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53" name="Oval 52"/>
          <p:cNvSpPr/>
          <p:nvPr/>
        </p:nvSpPr>
        <p:spPr>
          <a:xfrm>
            <a:off x="5625220" y="92972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2301" y="92919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63220" y="12940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626849" y="92972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36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4310" y="71324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38</a:t>
              </a: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3019"/>
            <a:ext cx="7542539" cy="87600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82" name="Oval 81"/>
          <p:cNvSpPr/>
          <p:nvPr/>
        </p:nvSpPr>
        <p:spPr>
          <a:xfrm>
            <a:off x="3194165" y="22894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Oval 82"/>
          <p:cNvSpPr/>
          <p:nvPr/>
        </p:nvSpPr>
        <p:spPr>
          <a:xfrm>
            <a:off x="1517995" y="2020495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4" name="Oval 83"/>
          <p:cNvSpPr/>
          <p:nvPr/>
        </p:nvSpPr>
        <p:spPr>
          <a:xfrm>
            <a:off x="4000501" y="26644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/>
          <p:cNvSpPr/>
          <p:nvPr/>
        </p:nvSpPr>
        <p:spPr>
          <a:xfrm>
            <a:off x="6509094" y="1950215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86" name="Oval 85"/>
          <p:cNvSpPr/>
          <p:nvPr/>
        </p:nvSpPr>
        <p:spPr>
          <a:xfrm>
            <a:off x="2362431" y="202195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Oval 86"/>
          <p:cNvSpPr/>
          <p:nvPr/>
        </p:nvSpPr>
        <p:spPr>
          <a:xfrm>
            <a:off x="5627078" y="2288180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88" name="Oval 87"/>
          <p:cNvSpPr/>
          <p:nvPr/>
        </p:nvSpPr>
        <p:spPr>
          <a:xfrm>
            <a:off x="4876800" y="26707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7430246" y="208351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194165" y="22902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57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362431" y="2012547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349731" y="200334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55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00501" y="26552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430246" y="2092895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987801" y="26458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59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6800" y="26864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61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17546" y="208166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67</a:t>
              </a: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4408"/>
            <a:ext cx="7543282" cy="875923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6" fmla="*/ 7425368 w 7425368"/>
              <a:gd name="connsiteY6" fmla="*/ 754689 h 875923"/>
              <a:gd name="connsiteX0" fmla="*/ 0 w 7425368"/>
              <a:gd name="connsiteY0" fmla="*/ 831807 h 875923"/>
              <a:gd name="connsiteX1" fmla="*/ 1619479 w 7425368"/>
              <a:gd name="connsiteY1" fmla="*/ 49610 h 875923"/>
              <a:gd name="connsiteX2" fmla="*/ 3745735 w 7425368"/>
              <a:gd name="connsiteY2" fmla="*/ 875875 h 875923"/>
              <a:gd name="connsiteX3" fmla="*/ 5728770 w 7425368"/>
              <a:gd name="connsiteY3" fmla="*/ 5543 h 875923"/>
              <a:gd name="connsiteX4" fmla="*/ 7035192 w 7425368"/>
              <a:gd name="connsiteY4" fmla="*/ 515492 h 875923"/>
              <a:gd name="connsiteX5" fmla="*/ 7425368 w 7425368"/>
              <a:gd name="connsiteY5" fmla="*/ 754689 h 875923"/>
              <a:gd name="connsiteX0" fmla="*/ 0 w 7035192"/>
              <a:gd name="connsiteY0" fmla="*/ 831807 h 875923"/>
              <a:gd name="connsiteX1" fmla="*/ 1619479 w 7035192"/>
              <a:gd name="connsiteY1" fmla="*/ 49610 h 875923"/>
              <a:gd name="connsiteX2" fmla="*/ 3745735 w 7035192"/>
              <a:gd name="connsiteY2" fmla="*/ 875875 h 875923"/>
              <a:gd name="connsiteX3" fmla="*/ 5728770 w 7035192"/>
              <a:gd name="connsiteY3" fmla="*/ 5543 h 875923"/>
              <a:gd name="connsiteX4" fmla="*/ 7035192 w 7035192"/>
              <a:gd name="connsiteY4" fmla="*/ 515492 h 87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192" h="875923">
                <a:moveTo>
                  <a:pt x="0" y="831807"/>
                </a:moveTo>
                <a:cubicBezTo>
                  <a:pt x="412214" y="229551"/>
                  <a:pt x="995190" y="42265"/>
                  <a:pt x="1619479" y="49610"/>
                </a:cubicBezTo>
                <a:cubicBezTo>
                  <a:pt x="2243768" y="56955"/>
                  <a:pt x="3060853" y="883219"/>
                  <a:pt x="3745735" y="875875"/>
                </a:cubicBezTo>
                <a:cubicBezTo>
                  <a:pt x="4430617" y="868531"/>
                  <a:pt x="5180527" y="65607"/>
                  <a:pt x="5728770" y="5543"/>
                </a:cubicBezTo>
                <a:cubicBezTo>
                  <a:pt x="6277013" y="-54521"/>
                  <a:pt x="6752426" y="390634"/>
                  <a:pt x="7035192" y="515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</a:t>
            </a: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9" name="Oval 128"/>
          <p:cNvSpPr/>
          <p:nvPr/>
        </p:nvSpPr>
        <p:spPr>
          <a:xfrm>
            <a:off x="4793256" y="409150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31" name="Oval 130"/>
          <p:cNvSpPr/>
          <p:nvPr/>
        </p:nvSpPr>
        <p:spPr>
          <a:xfrm>
            <a:off x="5663550" y="374461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88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663550" y="3753997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6509094" y="344702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650850" y="374276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</a:p>
          </p:txBody>
        </p:sp>
      </p:grpSp>
      <p:sp>
        <p:nvSpPr>
          <p:cNvPr id="157" name="Oval 156"/>
          <p:cNvSpPr/>
          <p:nvPr/>
        </p:nvSpPr>
        <p:spPr>
          <a:xfrm>
            <a:off x="7297010" y="3671514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7297010" y="3680899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284310" y="3669670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33400" y="-184150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Tìm hình thích hợp đặt vào dấu “?” trong bảng</a:t>
            </a:r>
          </a:p>
        </p:txBody>
      </p:sp>
      <p:sp>
        <p:nvSpPr>
          <p:cNvPr id="4" name="Oval 3"/>
          <p:cNvSpPr/>
          <p:nvPr/>
        </p:nvSpPr>
        <p:spPr>
          <a:xfrm>
            <a:off x="33337" y="-174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35509"/>
              </p:ext>
            </p:extLst>
          </p:nvPr>
        </p:nvGraphicFramePr>
        <p:xfrm>
          <a:off x="2590800" y="476250"/>
          <a:ext cx="640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56729"/>
              </p:ext>
            </p:extLst>
          </p:nvPr>
        </p:nvGraphicFramePr>
        <p:xfrm>
          <a:off x="569118" y="717550"/>
          <a:ext cx="128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37597"/>
              </p:ext>
            </p:extLst>
          </p:nvPr>
        </p:nvGraphicFramePr>
        <p:xfrm>
          <a:off x="3874770" y="13906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30670"/>
              </p:ext>
            </p:extLst>
          </p:nvPr>
        </p:nvGraphicFramePr>
        <p:xfrm>
          <a:off x="569118" y="36639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10224"/>
              </p:ext>
            </p:extLst>
          </p:nvPr>
        </p:nvGraphicFramePr>
        <p:xfrm>
          <a:off x="569118" y="1962150"/>
          <a:ext cx="1280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itle 4"/>
          <p:cNvSpPr txBox="1">
            <a:spLocks/>
          </p:cNvSpPr>
          <p:nvPr/>
        </p:nvSpPr>
        <p:spPr>
          <a:xfrm>
            <a:off x="84137" y="388937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2863" y="1657350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4137" y="3308350"/>
            <a:ext cx="6429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037 L 0.09635 -0.19104 C 0.11649 -0.2108 0.1467 -0.22222 0.17812 -0.22222 C 0.21389 -0.22222 0.24288 -0.2108 0.26302 -0.19104 L 0.35955 -0.1037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531</Words>
  <Application>Microsoft Office PowerPoint</Application>
  <PresentationFormat>On-screen Show (16:9)</PresentationFormat>
  <Paragraphs>326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.VnArial</vt:lpstr>
      <vt:lpstr>Arial</vt:lpstr>
      <vt:lpstr>Calibri</vt:lpstr>
      <vt:lpstr>Office Theme</vt:lpstr>
      <vt:lpstr>PowerPoint Presentation</vt:lpstr>
      <vt:lpstr>KHỞI ĐỘNG</vt:lpstr>
      <vt:lpstr>Chủ đề 6</vt:lpstr>
      <vt:lpstr>PowerPoint Presentation</vt:lpstr>
      <vt:lpstr>PowerPoint Presentation</vt:lpstr>
      <vt:lpstr>       Tìm số còn thiếu trong bảng các số từ 1 đến 100</vt:lpstr>
      <vt:lpstr>      Quan sát bảng các số từ 1 đến 100 và đọc: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Phan Thi Linh (FE FSC DN)</cp:lastModifiedBy>
  <cp:revision>129</cp:revision>
  <dcterms:created xsi:type="dcterms:W3CDTF">2021-01-09T02:19:28Z</dcterms:created>
  <dcterms:modified xsi:type="dcterms:W3CDTF">2022-02-20T14:44:15Z</dcterms:modified>
</cp:coreProperties>
</file>