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13.svg" ContentType="image/svg+xml"/>
  <Override PartName="/ppt/media/image6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17" r:id="rId3"/>
    <p:sldId id="289" r:id="rId5"/>
    <p:sldId id="290" r:id="rId6"/>
    <p:sldId id="291" r:id="rId7"/>
    <p:sldId id="292" r:id="rId8"/>
    <p:sldId id="293" r:id="rId9"/>
    <p:sldId id="294" r:id="rId10"/>
    <p:sldId id="295" r:id="rId11"/>
    <p:sldId id="257" r:id="rId12"/>
    <p:sldId id="287" r:id="rId13"/>
    <p:sldId id="258" r:id="rId14"/>
    <p:sldId id="274" r:id="rId15"/>
    <p:sldId id="273" r:id="rId16"/>
    <p:sldId id="296" r:id="rId17"/>
    <p:sldId id="297" r:id="rId18"/>
    <p:sldId id="261" r:id="rId19"/>
    <p:sldId id="264" r:id="rId20"/>
    <p:sldId id="303" r:id="rId21"/>
    <p:sldId id="300" r:id="rId22"/>
    <p:sldId id="298" r:id="rId23"/>
    <p:sldId id="299" r:id="rId24"/>
    <p:sldId id="301" r:id="rId25"/>
    <p:sldId id="304" r:id="rId26"/>
    <p:sldId id="302" r:id="rId27"/>
    <p:sldId id="305" r:id="rId28"/>
    <p:sldId id="268" r:id="rId29"/>
    <p:sldId id="306" r:id="rId30"/>
    <p:sldId id="307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2" d="100"/>
          <a:sy n="82" d="100"/>
        </p:scale>
        <p:origin x="63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  <a:p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giỏ</a:t>
            </a:r>
            <a:endParaRPr lang="en-US" baseline="0" dirty="0" smtClean="0"/>
          </a:p>
          <a:p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endParaRPr lang="en-US" baseline="0" dirty="0" smtClean="0"/>
          </a:p>
          <a:p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Ấn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svg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14.png"/><Relationship Id="rId12" Type="http://schemas.openxmlformats.org/officeDocument/2006/relationships/image" Target="../media/image13.svg"/><Relationship Id="rId11" Type="http://schemas.openxmlformats.org/officeDocument/2006/relationships/image" Target="../media/image12.png"/><Relationship Id="rId10" Type="http://schemas.openxmlformats.org/officeDocument/2006/relationships/image" Target="../media/image11.svg"/><Relationship Id="rId1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image" Target="../media/image55.png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microsoft.com/office/2007/relationships/hdphoto" Target="../media/image58.wdp"/><Relationship Id="rId3" Type="http://schemas.openxmlformats.org/officeDocument/2006/relationships/image" Target="../media/image57.png"/><Relationship Id="rId2" Type="http://schemas.microsoft.com/office/2007/relationships/hdphoto" Target="../media/image47.wdp"/><Relationship Id="rId1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61.wdp"/><Relationship Id="rId3" Type="http://schemas.openxmlformats.org/officeDocument/2006/relationships/image" Target="../media/image60.png"/><Relationship Id="rId2" Type="http://schemas.microsoft.com/office/2007/relationships/hdphoto" Target="../media/image47.wdp"/><Relationship Id="rId1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47.wdp"/><Relationship Id="rId1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47.wdp"/><Relationship Id="rId1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47.wdp"/><Relationship Id="rId1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3.jpeg"/><Relationship Id="rId3" Type="http://schemas.openxmlformats.org/officeDocument/2006/relationships/image" Target="../media/image62.jpeg"/><Relationship Id="rId2" Type="http://schemas.microsoft.com/office/2007/relationships/hdphoto" Target="../media/image47.wdp"/><Relationship Id="rId1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6.png"/><Relationship Id="rId1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47.wdp"/><Relationship Id="rId1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hdphoto" Target="../media/image23.wdp"/><Relationship Id="rId8" Type="http://schemas.openxmlformats.org/officeDocument/2006/relationships/image" Target="../media/image22.png"/><Relationship Id="rId7" Type="http://schemas.microsoft.com/office/2007/relationships/hdphoto" Target="../media/image21.wdp"/><Relationship Id="rId6" Type="http://schemas.openxmlformats.org/officeDocument/2006/relationships/image" Target="../media/image20.png"/><Relationship Id="rId5" Type="http://schemas.microsoft.com/office/2007/relationships/hdphoto" Target="../media/image19.wdp"/><Relationship Id="rId4" Type="http://schemas.openxmlformats.org/officeDocument/2006/relationships/image" Target="../media/image18.png"/><Relationship Id="rId3" Type="http://schemas.microsoft.com/office/2007/relationships/hdphoto" Target="../media/image17.wdp"/><Relationship Id="rId2" Type="http://schemas.openxmlformats.org/officeDocument/2006/relationships/image" Target="../media/image16.png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24.png"/><Relationship Id="rId11" Type="http://schemas.microsoft.com/office/2007/relationships/media" Target="../media/media1.mp3"/><Relationship Id="rId10" Type="http://schemas.openxmlformats.org/officeDocument/2006/relationships/audio" Target="../media/media1.mp3"/><Relationship Id="rId1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6.png"/><Relationship Id="rId1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9.png"/><Relationship Id="rId1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microsoft.com/office/2007/relationships/hdphoto" Target="../media/image76.wdp"/><Relationship Id="rId6" Type="http://schemas.openxmlformats.org/officeDocument/2006/relationships/image" Target="../media/image75.png"/><Relationship Id="rId5" Type="http://schemas.microsoft.com/office/2007/relationships/hdphoto" Target="../media/image74.wdp"/><Relationship Id="rId4" Type="http://schemas.openxmlformats.org/officeDocument/2006/relationships/image" Target="../media/image73.png"/><Relationship Id="rId3" Type="http://schemas.microsoft.com/office/2007/relationships/hdphoto" Target="../media/image72.wdp"/><Relationship Id="rId2" Type="http://schemas.openxmlformats.org/officeDocument/2006/relationships/image" Target="../media/image71.png"/><Relationship Id="rId1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9.png"/><Relationship Id="rId1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6.png"/><Relationship Id="rId1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9" Type="http://schemas.microsoft.com/office/2007/relationships/hdphoto" Target="../media/image87.wdp"/><Relationship Id="rId8" Type="http://schemas.openxmlformats.org/officeDocument/2006/relationships/image" Target="../media/image86.png"/><Relationship Id="rId7" Type="http://schemas.openxmlformats.org/officeDocument/2006/relationships/image" Target="../media/image85.png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8" Type="http://schemas.openxmlformats.org/officeDocument/2006/relationships/notesSlide" Target="../notesSlides/notesSlide8.xml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94.png"/><Relationship Id="rId15" Type="http://schemas.openxmlformats.org/officeDocument/2006/relationships/image" Target="../media/image93.png"/><Relationship Id="rId14" Type="http://schemas.openxmlformats.org/officeDocument/2006/relationships/image" Target="../media/image92.png"/><Relationship Id="rId13" Type="http://schemas.openxmlformats.org/officeDocument/2006/relationships/image" Target="../media/image91.png"/><Relationship Id="rId12" Type="http://schemas.openxmlformats.org/officeDocument/2006/relationships/image" Target="../media/image90.png"/><Relationship Id="rId11" Type="http://schemas.microsoft.com/office/2007/relationships/hdphoto" Target="../media/image89.wdp"/><Relationship Id="rId10" Type="http://schemas.openxmlformats.org/officeDocument/2006/relationships/image" Target="../media/image88.png"/><Relationship Id="rId1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9.jpeg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3" Type="http://schemas.microsoft.com/office/2007/relationships/hdphoto" Target="../media/image47.wdp"/><Relationship Id="rId2" Type="http://schemas.openxmlformats.org/officeDocument/2006/relationships/image" Target="../media/image46.png"/><Relationship Id="rId1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1.xml"/><Relationship Id="rId7" Type="http://schemas.microsoft.com/office/2007/relationships/hdphoto" Target="../media/image23.wdp"/><Relationship Id="rId6" Type="http://schemas.openxmlformats.org/officeDocument/2006/relationships/image" Target="../media/image22.png"/><Relationship Id="rId5" Type="http://schemas.microsoft.com/office/2007/relationships/hdphoto" Target="../media/image17.wdp"/><Relationship Id="rId4" Type="http://schemas.openxmlformats.org/officeDocument/2006/relationships/image" Target="../media/image16.png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27.wdp"/><Relationship Id="rId8" Type="http://schemas.openxmlformats.org/officeDocument/2006/relationships/image" Target="../media/image26.png"/><Relationship Id="rId7" Type="http://schemas.openxmlformats.org/officeDocument/2006/relationships/slide" Target="slide10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7.xml"/><Relationship Id="rId3" Type="http://schemas.microsoft.com/office/2007/relationships/hdphoto" Target="../media/image19.wdp"/><Relationship Id="rId24" Type="http://schemas.openxmlformats.org/officeDocument/2006/relationships/notesSlide" Target="../notesSlides/notesSlide4.xml"/><Relationship Id="rId23" Type="http://schemas.openxmlformats.org/officeDocument/2006/relationships/slideLayout" Target="../slideLayouts/slideLayout2.xml"/><Relationship Id="rId22" Type="http://schemas.openxmlformats.org/officeDocument/2006/relationships/image" Target="../media/image39.GIF"/><Relationship Id="rId21" Type="http://schemas.microsoft.com/office/2007/relationships/hdphoto" Target="../media/image38.wdp"/><Relationship Id="rId20" Type="http://schemas.openxmlformats.org/officeDocument/2006/relationships/image" Target="../media/image37.png"/><Relationship Id="rId2" Type="http://schemas.openxmlformats.org/officeDocument/2006/relationships/image" Target="../media/image18.png"/><Relationship Id="rId19" Type="http://schemas.microsoft.com/office/2007/relationships/hdphoto" Target="../media/image36.wdp"/><Relationship Id="rId18" Type="http://schemas.openxmlformats.org/officeDocument/2006/relationships/image" Target="../media/image35.png"/><Relationship Id="rId17" Type="http://schemas.microsoft.com/office/2007/relationships/hdphoto" Target="../media/image34.wdp"/><Relationship Id="rId16" Type="http://schemas.openxmlformats.org/officeDocument/2006/relationships/image" Target="../media/image33.png"/><Relationship Id="rId15" Type="http://schemas.microsoft.com/office/2007/relationships/hdphoto" Target="../media/image32.wdp"/><Relationship Id="rId14" Type="http://schemas.openxmlformats.org/officeDocument/2006/relationships/image" Target="../media/image31.png"/><Relationship Id="rId13" Type="http://schemas.microsoft.com/office/2007/relationships/hdphoto" Target="../media/image30.wdp"/><Relationship Id="rId12" Type="http://schemas.openxmlformats.org/officeDocument/2006/relationships/image" Target="../media/image29.png"/><Relationship Id="rId11" Type="http://schemas.microsoft.com/office/2007/relationships/hdphoto" Target="../media/image23.wdp"/><Relationship Id="rId10" Type="http://schemas.openxmlformats.org/officeDocument/2006/relationships/image" Target="../media/image28.png"/><Relationship Id="rId1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microsoft.com/office/2007/relationships/hdphoto" Target="../media/image43.wdp"/><Relationship Id="rId7" Type="http://schemas.openxmlformats.org/officeDocument/2006/relationships/image" Target="../media/image42.png"/><Relationship Id="rId6" Type="http://schemas.microsoft.com/office/2007/relationships/hdphoto" Target="../media/image41.wdp"/><Relationship Id="rId5" Type="http://schemas.openxmlformats.org/officeDocument/2006/relationships/image" Target="../media/image40.png"/><Relationship Id="rId4" Type="http://schemas.openxmlformats.org/officeDocument/2006/relationships/slide" Target="slide6.xml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2.xml"/><Relationship Id="rId10" Type="http://schemas.microsoft.com/office/2007/relationships/hdphoto" Target="../media/image45.wdp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microsoft.com/office/2007/relationships/hdphoto" Target="../media/image45.wdp"/><Relationship Id="rId7" Type="http://schemas.openxmlformats.org/officeDocument/2006/relationships/image" Target="../media/image44.png"/><Relationship Id="rId6" Type="http://schemas.microsoft.com/office/2007/relationships/hdphoto" Target="../media/image41.wdp"/><Relationship Id="rId5" Type="http://schemas.openxmlformats.org/officeDocument/2006/relationships/image" Target="../media/image40.png"/><Relationship Id="rId4" Type="http://schemas.openxmlformats.org/officeDocument/2006/relationships/slide" Target="slide6.xml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1" Type="http://schemas.openxmlformats.org/officeDocument/2006/relationships/slideLayout" Target="../slideLayouts/slideLayout2.xml"/><Relationship Id="rId10" Type="http://schemas.microsoft.com/office/2007/relationships/hdphoto" Target="../media/image43.wdp"/><Relationship Id="rId1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microsoft.com/office/2007/relationships/hdphoto" Target="../media/image45.wdp"/><Relationship Id="rId7" Type="http://schemas.openxmlformats.org/officeDocument/2006/relationships/image" Target="../media/image44.png"/><Relationship Id="rId6" Type="http://schemas.microsoft.com/office/2007/relationships/hdphoto" Target="../media/image41.wdp"/><Relationship Id="rId5" Type="http://schemas.openxmlformats.org/officeDocument/2006/relationships/image" Target="../media/image40.png"/><Relationship Id="rId4" Type="http://schemas.openxmlformats.org/officeDocument/2006/relationships/slide" Target="slide6.xml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1" Type="http://schemas.openxmlformats.org/officeDocument/2006/relationships/slideLayout" Target="../slideLayouts/slideLayout2.xml"/><Relationship Id="rId10" Type="http://schemas.microsoft.com/office/2007/relationships/hdphoto" Target="../media/image43.wdp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microsoft.com/office/2007/relationships/hdphoto" Target="../media/image45.wdp"/><Relationship Id="rId7" Type="http://schemas.openxmlformats.org/officeDocument/2006/relationships/image" Target="../media/image44.png"/><Relationship Id="rId6" Type="http://schemas.microsoft.com/office/2007/relationships/hdphoto" Target="../media/image41.wdp"/><Relationship Id="rId5" Type="http://schemas.openxmlformats.org/officeDocument/2006/relationships/image" Target="../media/image40.png"/><Relationship Id="rId4" Type="http://schemas.openxmlformats.org/officeDocument/2006/relationships/slide" Target="slide4.xml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1" Type="http://schemas.openxmlformats.org/officeDocument/2006/relationships/slideLayout" Target="../slideLayouts/slideLayout2.xml"/><Relationship Id="rId10" Type="http://schemas.microsoft.com/office/2007/relationships/hdphoto" Target="../media/image43.wdp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47.wdp"/><Relationship Id="rId1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00">
              <a:lnSpc>
                <a:spcPts val="6425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 panose="020B0806030504020204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 panose="020B0806030504020204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 panose="020B0806030504020204"/>
              </a:rPr>
              <a:t> TỬ THÁNG 12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 panose="020B0806030504020204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101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7920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 panose="020B0806030504020204"/>
              </a:rPr>
              <a:t>Môn: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 panose="020B0806030504020204"/>
              </a:rPr>
              <a:t>Tiếng Việt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 panose="020B0806030504020204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3660"/>
              </a:lnSpc>
            </a:pP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Năm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học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2024 - 2025</a:t>
            </a:r>
            <a:endParaRPr lang="en-US" sz="2615" dirty="0">
              <a:solidFill>
                <a:srgbClr val="000000"/>
              </a:solidFill>
              <a:latin typeface="Lobster" panose="00000500000000000000"/>
            </a:endParaRPr>
          </a:p>
        </p:txBody>
      </p:sp>
      <p:pic>
        <p:nvPicPr>
          <p:cNvPr id="20" name="Picture 19" descr="A logo with a person holding a book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/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7920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 panose="020B0806030504020204"/>
              </a:rPr>
              <a:t>KHỐI 2</a:t>
            </a:r>
            <a:endParaRPr lang="en-US" sz="5000" dirty="0">
              <a:solidFill>
                <a:srgbClr val="002060"/>
              </a:solidFill>
              <a:latin typeface="Open Sans Bold" panose="020B0806030504020204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3660"/>
              </a:lnSpc>
            </a:pP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Trường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Tiểu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học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Nguyễn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Bỉnh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Khiêm</a:t>
            </a:r>
            <a:endParaRPr lang="en-US" sz="2615" dirty="0">
              <a:solidFill>
                <a:srgbClr val="000000"/>
              </a:solidFill>
              <a:latin typeface="Lobster" panose="00000500000000000000"/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774008" y="3668552"/>
            <a:ext cx="10289764" cy="101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792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 panose="020B0806030504020204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 panose="020B080603050402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 panose="020B0806030504020204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 panose="020B0806030504020204"/>
              </a:rPr>
              <a:t>: Sự tích hoa tỉ muội</a:t>
            </a:r>
            <a:endParaRPr lang="en-US" sz="4400" dirty="0">
              <a:solidFill>
                <a:srgbClr val="002060"/>
              </a:solidFill>
              <a:latin typeface="Open Sans Bold" panose="020B0806030504020204"/>
            </a:endParaRPr>
          </a:p>
        </p:txBody>
      </p:sp>
      <p:pic>
        <p:nvPicPr>
          <p:cNvPr id="2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196"/>
          <a:stretch>
            <a:fillRect/>
          </a:stretch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/>
          <p:cNvSpPr/>
          <p:nvPr/>
        </p:nvSpPr>
        <p:spPr>
          <a:xfrm>
            <a:off x="9452716" y="4256356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</p:cSld>
  <p:clrMapOvr>
    <a:masterClrMapping/>
  </p:clrMapOvr>
  <p:transition spd="slow" advTm="3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218" y="2376692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684350" y="2140782"/>
            <a:ext cx="327540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MỤC TIÊU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518" y="1320134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739146" y="1711530"/>
            <a:ext cx="3709987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1600" b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 các từ trong bài, đặc biệt các từ khó.</a:t>
            </a:r>
            <a:endParaRPr lang="zh-CN" altLang="en-US" sz="16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518" y="3426747"/>
            <a:ext cx="6438900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46117" descr="0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7968" y="4569747"/>
            <a:ext cx="6440487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005" y="4582447"/>
            <a:ext cx="1096963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2118" y="1369347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6243" y="246154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803571" y="2779195"/>
            <a:ext cx="3709987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b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 lời kể chuyện và lời đối thoại của các nhân vật.</a:t>
            </a:r>
            <a:endParaRPr lang="zh-CN" altLang="en-US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901451" y="3728541"/>
            <a:ext cx="3709987" cy="3693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b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bài.</a:t>
            </a:r>
            <a:endParaRPr lang="zh-CN" altLang="en-US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3850651" y="4914344"/>
            <a:ext cx="3709987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b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yêu thương anh, chị, em và người thân trong gia đình.</a:t>
            </a:r>
            <a:endParaRPr lang="zh-CN" altLang="en-US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18197" y="1356127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  <a:endParaRPr lang="en-US" sz="3200" dirty="0">
                <a:solidFill>
                  <a:srgbClr val="0070C0"/>
                </a:solidFill>
                <a:latin typeface="iCiel Cadena" panose="02000503000000020004" pitchFamily="2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>
            <a:fillRect/>
          </a:stretch>
        </p:blipFill>
        <p:spPr>
          <a:xfrm>
            <a:off x="428194" y="1197507"/>
            <a:ext cx="1391479" cy="89452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541738" y="1902476"/>
            <a:ext cx="8606711" cy="3353174"/>
            <a:chOff x="3641819" y="56683"/>
            <a:chExt cx="10039458" cy="2950718"/>
          </a:xfrm>
        </p:grpSpPr>
        <p:grpSp>
          <p:nvGrpSpPr>
            <p:cNvPr id="19" name="组合 8"/>
            <p:cNvGrpSpPr/>
            <p:nvPr/>
          </p:nvGrpSpPr>
          <p:grpSpPr>
            <a:xfrm>
              <a:off x="3641819" y="56683"/>
              <a:ext cx="10039458" cy="2950718"/>
              <a:chOff x="4591306" y="613472"/>
              <a:chExt cx="3655113" cy="13438766"/>
            </a:xfrm>
          </p:grpSpPr>
          <p:sp>
            <p:nvSpPr>
              <p:cNvPr id="21" name="矩形: 圆角 116"/>
              <p:cNvSpPr/>
              <p:nvPr/>
            </p:nvSpPr>
            <p:spPr>
              <a:xfrm>
                <a:off x="4670387" y="1703273"/>
                <a:ext cx="3488274" cy="12348965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2" name="图片 11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23" name="图片 11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02" y="11349012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4282227" y="37235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Gợi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ý:</a:t>
              </a:r>
              <a:endPara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62084" y="86181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</a:t>
              </a:r>
              <a:endPara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62084" y="143258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chăm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sóc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76114" y="1952404"/>
              <a:ext cx="8305987" cy="839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trước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01055" y="5520904"/>
            <a:ext cx="4780635" cy="740481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0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2544" t="41462" r="34035" b="22047"/>
          <a:stretch>
            <a:fillRect/>
          </a:stretch>
        </p:blipFill>
        <p:spPr>
          <a:xfrm>
            <a:off x="2021305" y="420290"/>
            <a:ext cx="8390021" cy="5152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8252" y="96125"/>
            <a:ext cx="8755494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HOA TỈ MUỘI</a:t>
            </a:r>
            <a:endParaRPr lang="en-US" sz="27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763" y="630300"/>
            <a:ext cx="11404471" cy="603235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Na,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ù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24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Na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24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24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24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24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rớm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Na.</a:t>
            </a:r>
            <a:endParaRPr lang="en-US" sz="24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 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20159" y="-255"/>
            <a:ext cx="3871838" cy="64248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8252" y="96125"/>
            <a:ext cx="8755494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HOA TỈ MUỘI</a:t>
            </a:r>
            <a:endParaRPr lang="en-US" sz="27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763" y="630300"/>
            <a:ext cx="11404471" cy="603235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Na,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ù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24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Na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24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24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24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24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rớm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Na.</a:t>
            </a:r>
            <a:endParaRPr lang="en-US" sz="24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 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20159" y="-255"/>
            <a:ext cx="3871838" cy="64248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053811" y="1062649"/>
            <a:ext cx="8682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31391" y="1062649"/>
            <a:ext cx="6958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145894" y="1404191"/>
            <a:ext cx="1062846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0104714" y="1404192"/>
            <a:ext cx="490488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163027" y="2532541"/>
            <a:ext cx="16642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958045" y="5053956"/>
            <a:ext cx="1204982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831481" y="5451536"/>
            <a:ext cx="10417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568411" y="5817600"/>
            <a:ext cx="1149966" cy="131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858000" y="6527507"/>
            <a:ext cx="144562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8252" y="96125"/>
            <a:ext cx="8755494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HOA TỈ MUỘI</a:t>
            </a:r>
            <a:endParaRPr lang="en-US" sz="27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763" y="630300"/>
            <a:ext cx="11404471" cy="603235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Na,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ù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24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Na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24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24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24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24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rớm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Na.</a:t>
            </a:r>
            <a:endParaRPr lang="en-US" sz="24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 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20159" y="-255"/>
            <a:ext cx="3871838" cy="64248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28663" y="66760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47965" y="436156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948068" y="553103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4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25515" y="5633132"/>
            <a:ext cx="11940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nụ.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026" name="Picture 2" descr="Hoa hồng tỉ muộ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16" y="1491916"/>
            <a:ext cx="3558084" cy="4141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ạt Giống Hoa Hồng Tỷ Muội (20 hạt) | Shopee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169" y="1491916"/>
            <a:ext cx="4188993" cy="4188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>
            <a:fillRect/>
          </a:stretch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>
            <a:off x="7614106" y="2887579"/>
            <a:ext cx="4793711" cy="39704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12918" y="487496"/>
            <a:ext cx="2952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665" y="1133827"/>
            <a:ext cx="86074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rãi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nhàng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4000" b="1" dirty="0" smtClean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rãi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b="1" i="1" dirty="0" smtClean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>
            <a:fillRect/>
          </a:stretch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/>
          <p:cNvSpPr>
            <a:spLocks noChangeArrowheads="1"/>
          </p:cNvSpPr>
          <p:nvPr/>
        </p:nvSpPr>
        <p:spPr bwMode="gray">
          <a:xfrm>
            <a:off x="3641558" y="2503964"/>
            <a:ext cx="5406189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200">
              <a:defRPr/>
            </a:pPr>
            <a:r>
              <a:rPr lang="en-US" altLang="zh-CN" sz="5400" b="1" spc="800" dirty="0" err="1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5400" b="1" spc="800" dirty="0">
              <a:solidFill>
                <a:srgbClr val="FF000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8252" y="96125"/>
            <a:ext cx="8755494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HOA TỈ MUỘI</a:t>
            </a:r>
            <a:endParaRPr lang="en-US" sz="27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763" y="630300"/>
            <a:ext cx="11404471" cy="603235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Na,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ù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24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Na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24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24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24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24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rớm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Na.</a:t>
            </a:r>
            <a:endParaRPr lang="en-US" sz="24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  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20159" y="-255"/>
            <a:ext cx="3871838" cy="64248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28663" y="66760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47965" y="436156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401083" y="-13855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759567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601" y="5612272"/>
            <a:ext cx="551097" cy="531511"/>
            <a:chOff x="2725503" y="6212581"/>
            <a:chExt cx="551097" cy="519584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9" y="5612272"/>
            <a:ext cx="551097" cy="531511"/>
            <a:chOff x="2725503" y="6212581"/>
            <a:chExt cx="551097" cy="519584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8" y="5603438"/>
            <a:ext cx="551097" cy="531511"/>
            <a:chOff x="2725503" y="6212581"/>
            <a:chExt cx="551097" cy="519584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8" y="5603438"/>
            <a:ext cx="551097" cy="531511"/>
            <a:chOff x="2725503" y="6212581"/>
            <a:chExt cx="551097" cy="519584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8" y="5297406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/>
          <p:nvPr/>
        </p:nvSpPr>
        <p:spPr>
          <a:xfrm>
            <a:off x="1524000" y="0"/>
            <a:ext cx="9144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SÓC NHẶT HẠT DẺ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9" y="3529162"/>
            <a:ext cx="2875801" cy="332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Loonboon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828800" y="2209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>
            <a:fillRect/>
          </a:stretch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/>
          <p:cNvSpPr>
            <a:spLocks noChangeArrowheads="1"/>
          </p:cNvSpPr>
          <p:nvPr/>
        </p:nvSpPr>
        <p:spPr bwMode="gray">
          <a:xfrm>
            <a:off x="3203914" y="2624434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200">
              <a:defRPr/>
            </a:pP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5400" b="1" spc="800" dirty="0">
              <a:solidFill>
                <a:srgbClr val="FF000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46"/>
            <a:ext cx="12469091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29298" y="219904"/>
            <a:ext cx="11862702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Na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81454" y="1148203"/>
            <a:ext cx="9758389" cy="4201157"/>
            <a:chOff x="3641819" y="56683"/>
            <a:chExt cx="10039458" cy="2950718"/>
          </a:xfrm>
        </p:grpSpPr>
        <p:grpSp>
          <p:nvGrpSpPr>
            <p:cNvPr id="6" name="组合 8"/>
            <p:cNvGrpSpPr/>
            <p:nvPr/>
          </p:nvGrpSpPr>
          <p:grpSpPr>
            <a:xfrm>
              <a:off x="3641819" y="56683"/>
              <a:ext cx="10039458" cy="2950718"/>
              <a:chOff x="4591306" y="613472"/>
              <a:chExt cx="3655113" cy="13438766"/>
            </a:xfrm>
          </p:grpSpPr>
          <p:sp>
            <p:nvSpPr>
              <p:cNvPr id="8" name="矩形: 圆角 116"/>
              <p:cNvSpPr/>
              <p:nvPr/>
            </p:nvSpPr>
            <p:spPr>
              <a:xfrm>
                <a:off x="4670387" y="2613310"/>
                <a:ext cx="3488274" cy="9986383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9" name="图片 1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10" name="图片 1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02" y="11349012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4123908" y="641838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Nết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nhường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23907" y="996090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đông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Nết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ôm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rét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23907" y="1370289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Na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ôm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choàng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lấy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rúc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rich.</a:t>
              </a:r>
              <a:endPara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23906" y="1772498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Nết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ôm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chặt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thầm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123907" y="2224675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Hai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ôm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ngủ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67" y="0"/>
            <a:ext cx="12341067" cy="693018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7892" y="1581340"/>
            <a:ext cx="11043590" cy="4809835"/>
            <a:chOff x="3641819" y="56683"/>
            <a:chExt cx="10039458" cy="2950718"/>
          </a:xfrm>
        </p:grpSpPr>
        <p:grpSp>
          <p:nvGrpSpPr>
            <p:cNvPr id="4" name="组合 8"/>
            <p:cNvGrpSpPr/>
            <p:nvPr/>
          </p:nvGrpSpPr>
          <p:grpSpPr>
            <a:xfrm>
              <a:off x="3641819" y="56683"/>
              <a:ext cx="10039458" cy="2950718"/>
              <a:chOff x="4591306" y="613472"/>
              <a:chExt cx="3655113" cy="13438766"/>
            </a:xfrm>
          </p:grpSpPr>
          <p:sp>
            <p:nvSpPr>
              <p:cNvPr id="10" name="矩形: 圆角 116"/>
              <p:cNvSpPr/>
              <p:nvPr/>
            </p:nvSpPr>
            <p:spPr>
              <a:xfrm>
                <a:off x="4670387" y="2613310"/>
                <a:ext cx="3488274" cy="9986383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1" name="图片 1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12" name="图片 1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02" y="11349012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4123910" y="917911"/>
              <a:ext cx="5530063" cy="107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nước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lũ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dâng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Nết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dân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làng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cõng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nơi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an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213794" y="212537"/>
            <a:ext cx="11862702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 lũ dâng cao, chị Nết đưa Na đến nơi an toàn bằng cách nào? 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51491" t="36472" r="24913" b="18304"/>
          <a:stretch>
            <a:fillRect/>
          </a:stretch>
        </p:blipFill>
        <p:spPr>
          <a:xfrm>
            <a:off x="7850209" y="2535175"/>
            <a:ext cx="2827282" cy="304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>
            <a:fillRect/>
          </a:stretch>
        </p:blipFill>
        <p:spPr>
          <a:xfrm rot="20845565">
            <a:off x="6168732" y="2328342"/>
            <a:ext cx="1466315" cy="2395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>
            <a:fillRect/>
          </a:stretch>
        </p:blipFill>
        <p:spPr>
          <a:xfrm rot="20845565">
            <a:off x="5218661" y="2695086"/>
            <a:ext cx="1253439" cy="20475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>
            <a:fillRect/>
          </a:stretch>
        </p:blipFill>
        <p:spPr>
          <a:xfrm rot="20845565">
            <a:off x="7325219" y="2938012"/>
            <a:ext cx="1073860" cy="175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>
            <a:fillRect/>
          </a:stretch>
        </p:blipFill>
        <p:spPr>
          <a:xfrm rot="20845565">
            <a:off x="8106529" y="3166509"/>
            <a:ext cx="941230" cy="15375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>
            <a:fillRect/>
          </a:stretch>
        </p:blipFill>
        <p:spPr>
          <a:xfrm rot="20845565">
            <a:off x="8934332" y="3418826"/>
            <a:ext cx="820362" cy="13400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>
            <a:fillRect/>
          </a:stretch>
        </p:blipFill>
        <p:spPr>
          <a:xfrm rot="20845565">
            <a:off x="4508427" y="3173628"/>
            <a:ext cx="932514" cy="15233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>
            <a:fillRect/>
          </a:stretch>
        </p:blipFill>
        <p:spPr>
          <a:xfrm rot="20845565">
            <a:off x="3844584" y="3306749"/>
            <a:ext cx="816918" cy="1334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>
            <a:fillRect/>
          </a:stretch>
        </p:blipFill>
        <p:spPr>
          <a:xfrm rot="20845565">
            <a:off x="3217895" y="3501917"/>
            <a:ext cx="816918" cy="13344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>
            <a:fillRect/>
          </a:stretch>
        </p:blipFill>
        <p:spPr>
          <a:xfrm rot="20845565">
            <a:off x="2652997" y="3749222"/>
            <a:ext cx="816918" cy="13344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>
            <a:fillRect/>
          </a:stretch>
        </p:blipFill>
        <p:spPr>
          <a:xfrm rot="20845565">
            <a:off x="9575827" y="3563782"/>
            <a:ext cx="816918" cy="13344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>
            <a:fillRect/>
          </a:stretch>
        </p:blipFill>
        <p:spPr>
          <a:xfrm rot="20845565">
            <a:off x="10168918" y="3735735"/>
            <a:ext cx="816918" cy="13344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833" b="80926" l="58229" r="64063">
                        <a14:foregroundMark x1="61563" y1="63056" x2="62344" y2="63056"/>
                        <a14:foregroundMark x1="63281" y1="62778" x2="63542" y2="62870"/>
                        <a14:backgroundMark x1="60000" y1="65648" x2="60521" y2="61296"/>
                      </a14:backgroundRemoval>
                    </a14:imgEffect>
                  </a14:imgLayer>
                </a14:imgProps>
              </a:ext>
            </a:extLst>
          </a:blip>
          <a:srcRect l="58332" t="61926" r="35173" b="20896"/>
          <a:stretch>
            <a:fillRect/>
          </a:stretch>
        </p:blipFill>
        <p:spPr>
          <a:xfrm flipH="1">
            <a:off x="9807780" y="1802077"/>
            <a:ext cx="2187007" cy="3253841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96771" y="63882"/>
            <a:ext cx="11898774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lũ: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55906" y="4875935"/>
            <a:ext cx="2949940" cy="10556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rớm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máu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99464" y="4855852"/>
            <a:ext cx="3039867" cy="10556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endParaRPr lang="en-US" sz="2800" b="1" dirty="0" smtClean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91335" y="4822022"/>
            <a:ext cx="2949940" cy="10556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5585" y="6146666"/>
            <a:ext cx="11068915" cy="57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82318 0.033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9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1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66"/>
            <a:ext cx="12192000" cy="6926065"/>
          </a:xfrm>
          <a:prstGeom prst="rect">
            <a:avLst/>
          </a:prstGeom>
        </p:spPr>
      </p:pic>
      <p:grpSp>
        <p:nvGrpSpPr>
          <p:cNvPr id="5" name="组合 8"/>
          <p:cNvGrpSpPr/>
          <p:nvPr/>
        </p:nvGrpSpPr>
        <p:grpSpPr>
          <a:xfrm>
            <a:off x="0" y="-83038"/>
            <a:ext cx="12079705" cy="6224564"/>
            <a:chOff x="4591306" y="613472"/>
            <a:chExt cx="3655113" cy="13438766"/>
          </a:xfrm>
        </p:grpSpPr>
        <p:sp>
          <p:nvSpPr>
            <p:cNvPr id="11" name="矩形: 圆角 116"/>
            <p:cNvSpPr/>
            <p:nvPr/>
          </p:nvSpPr>
          <p:spPr>
            <a:xfrm>
              <a:off x="4670387" y="2613310"/>
              <a:ext cx="3488274" cy="9986383"/>
            </a:xfrm>
            <a:prstGeom prst="roundRect">
              <a:avLst>
                <a:gd name="adj" fmla="val 774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1306" y="613472"/>
              <a:ext cx="175517" cy="2703225"/>
            </a:xfrm>
            <a:prstGeom prst="rect">
              <a:avLst/>
            </a:prstGeom>
          </p:spPr>
        </p:pic>
        <p:pic>
          <p:nvPicPr>
            <p:cNvPr id="13" name="图片 1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0902" y="11349012"/>
              <a:ext cx="175517" cy="2703226"/>
            </a:xfrm>
            <a:prstGeom prst="rect">
              <a:avLst/>
            </a:prstGeom>
          </p:spPr>
        </p:pic>
      </p:grpSp>
      <p:sp>
        <p:nvSpPr>
          <p:cNvPr id="19" name="Rounded Rectangle 18"/>
          <p:cNvSpPr/>
          <p:nvPr/>
        </p:nvSpPr>
        <p:spPr>
          <a:xfrm>
            <a:off x="687753" y="1066762"/>
            <a:ext cx="10811890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Theo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0062" y="2457832"/>
            <a:ext cx="10919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Na.</a:t>
            </a:r>
            <a:endParaRPr lang="en-US" sz="36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0062" y="3217394"/>
            <a:ext cx="10919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0062" y="4030235"/>
            <a:ext cx="10919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quây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>
            <a:fillRect/>
          </a:stretch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/>
          <p:cNvSpPr>
            <a:spLocks noChangeArrowheads="1"/>
          </p:cNvSpPr>
          <p:nvPr/>
        </p:nvSpPr>
        <p:spPr bwMode="gray">
          <a:xfrm>
            <a:off x="3203914" y="2624434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200">
              <a:defRPr/>
            </a:pPr>
            <a:r>
              <a:rPr lang="en-US" altLang="zh-CN" sz="5400" b="1" spc="800" dirty="0" err="1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zh-CN" altLang="en-US" sz="5400" b="1" spc="800" dirty="0">
              <a:solidFill>
                <a:srgbClr val="FF000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4" y="262941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2" y="1264818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1" y="-119007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6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00" y="-9552"/>
            <a:ext cx="1535541" cy="123654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5" y="-179492"/>
            <a:ext cx="823892" cy="1338169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373441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20"/>
          </a:p>
        </p:txBody>
      </p:sp>
      <p:sp>
        <p:nvSpPr>
          <p:cNvPr id="14" name="任意多边形: 形状 13"/>
          <p:cNvSpPr/>
          <p:nvPr/>
        </p:nvSpPr>
        <p:spPr>
          <a:xfrm>
            <a:off x="10643282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20"/>
          </a:p>
        </p:txBody>
      </p:sp>
      <p:sp>
        <p:nvSpPr>
          <p:cNvPr id="16" name="任意多边形: 形状 15"/>
          <p:cNvSpPr/>
          <p:nvPr/>
        </p:nvSpPr>
        <p:spPr>
          <a:xfrm>
            <a:off x="11803197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20" dirty="0">
              <a:solidFill>
                <a:schemeClr val="tx1">
                  <a:lumMod val="95000"/>
                  <a:lumOff val="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227"/>
            <a:ext cx="12192000" cy="121451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336366" y="262942"/>
            <a:ext cx="10292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087" b="70238" l="53133" r="55485"/>
                    </a14:imgEffect>
                  </a14:imgLayer>
                </a14:imgProps>
              </a:ext>
            </a:extLst>
          </a:blip>
          <a:srcRect l="52839" t="64443" r="44221" b="29118"/>
          <a:stretch>
            <a:fillRect/>
          </a:stretch>
        </p:blipFill>
        <p:spPr>
          <a:xfrm>
            <a:off x="302131" y="-85530"/>
            <a:ext cx="985837" cy="121443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988024" y="4225062"/>
            <a:ext cx="2577781" cy="1634730"/>
            <a:chOff x="737938" y="3293016"/>
            <a:chExt cx="3437041" cy="21796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0713" b="90312" l="2031" r="473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91" r="51666" b="7240"/>
            <a:stretch>
              <a:fillRect/>
            </a:stretch>
          </p:blipFill>
          <p:spPr>
            <a:xfrm>
              <a:off x="737938" y="3293016"/>
              <a:ext cx="3254776" cy="217964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26054" y="4084007"/>
              <a:ext cx="254892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</a:t>
              </a:r>
              <a:r>
                <a:rPr lang="en-US" sz="27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ỏ</a:t>
              </a:r>
              <a:r>
                <a:rPr lang="en-US" sz="27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thắm</a:t>
              </a:r>
              <a:endPara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9537" y="4447162"/>
            <a:ext cx="2209856" cy="1479884"/>
            <a:chOff x="5300803" y="3499476"/>
            <a:chExt cx="2946475" cy="197317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989" b="57444" l="56411" r="950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36682" r="88" b="40249"/>
            <a:stretch>
              <a:fillRect/>
            </a:stretch>
          </p:blipFill>
          <p:spPr>
            <a:xfrm>
              <a:off x="5300803" y="3499476"/>
              <a:ext cx="2946475" cy="1973179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865928" y="4189269"/>
              <a:ext cx="210471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cõng</a:t>
              </a:r>
              <a:endPara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032122" y="4164373"/>
            <a:ext cx="2695784" cy="1827097"/>
            <a:chOff x="8611809" y="3557975"/>
            <a:chExt cx="2946475" cy="197317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7528" b="57350" l="53594" r="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36682" r="88" b="40249"/>
            <a:stretch>
              <a:fillRect/>
            </a:stretch>
          </p:blipFill>
          <p:spPr>
            <a:xfrm>
              <a:off x="8611809" y="3557975"/>
              <a:ext cx="2946475" cy="1973179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299275" y="4240073"/>
              <a:ext cx="1910757" cy="54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</a:t>
              </a:r>
              <a:r>
                <a:rPr lang="en-US" sz="270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 </a:t>
              </a:r>
              <a:r>
                <a:rPr lang="en-US" sz="27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qua</a:t>
              </a:r>
              <a:endPara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641901" y="4355310"/>
            <a:ext cx="2295721" cy="1445224"/>
            <a:chOff x="12113969" y="3961665"/>
            <a:chExt cx="2606730" cy="151099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352" b="28731" l="53125" r="97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>
              <a:fillRect/>
            </a:stretch>
          </p:blipFill>
          <p:spPr>
            <a:xfrm>
              <a:off x="12113969" y="3961665"/>
              <a:ext cx="2256305" cy="151099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2685140" y="4393994"/>
              <a:ext cx="2035559" cy="530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 </a:t>
              </a:r>
              <a:r>
                <a:rPr lang="en-US" sz="27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endPara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455685" y="4467485"/>
            <a:ext cx="2474564" cy="1657153"/>
            <a:chOff x="9422115" y="5602057"/>
            <a:chExt cx="3299419" cy="220953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131" b="28731" l="52031" r="946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>
              <a:fillRect/>
            </a:stretch>
          </p:blipFill>
          <p:spPr>
            <a:xfrm>
              <a:off x="9422115" y="5602057"/>
              <a:ext cx="3299419" cy="2209537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0032556" y="6280280"/>
              <a:ext cx="255406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 </a:t>
              </a:r>
              <a:r>
                <a:rPr lang="en-US" sz="27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endPara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xanh la"/>
          <p:cNvGrpSpPr/>
          <p:nvPr/>
        </p:nvGrpSpPr>
        <p:grpSpPr>
          <a:xfrm>
            <a:off x="-878851" y="711211"/>
            <a:ext cx="7427609" cy="1157145"/>
            <a:chOff x="-919918" y="1117064"/>
            <a:chExt cx="6858000" cy="1157145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83" b="68853"/>
            <a:stretch>
              <a:fillRect/>
            </a:stretch>
          </p:blipFill>
          <p:spPr>
            <a:xfrm>
              <a:off x="-919918" y="1117064"/>
              <a:ext cx="6858000" cy="1157145"/>
            </a:xfrm>
            <a:prstGeom prst="rect">
              <a:avLst/>
            </a:prstGeom>
          </p:spPr>
        </p:pic>
        <p:sp>
          <p:nvSpPr>
            <p:cNvPr id="50" name="Rounded Rectangle 49"/>
            <p:cNvSpPr/>
            <p:nvPr/>
          </p:nvSpPr>
          <p:spPr>
            <a:xfrm>
              <a:off x="1750869" y="1426260"/>
              <a:ext cx="3042755" cy="5334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0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20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0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hoạt</a:t>
              </a:r>
              <a:r>
                <a:rPr lang="en-US" sz="2000" b="1" dirty="0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endParaRPr lang="en-US" sz="2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xanhd duong"/>
          <p:cNvGrpSpPr/>
          <p:nvPr/>
        </p:nvGrpSpPr>
        <p:grpSpPr>
          <a:xfrm>
            <a:off x="5495703" y="775932"/>
            <a:ext cx="6858000" cy="1278950"/>
            <a:chOff x="5938082" y="5455890"/>
            <a:chExt cx="6858000" cy="1278950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416" b="24251"/>
            <a:stretch>
              <a:fillRect/>
            </a:stretch>
          </p:blipFill>
          <p:spPr>
            <a:xfrm>
              <a:off x="5938082" y="5455890"/>
              <a:ext cx="6858000" cy="1278950"/>
            </a:xfrm>
            <a:prstGeom prst="rect">
              <a:avLst/>
            </a:prstGeom>
          </p:spPr>
        </p:pic>
        <p:sp>
          <p:nvSpPr>
            <p:cNvPr id="53" name="Rounded Rectangle 52"/>
            <p:cNvSpPr/>
            <p:nvPr/>
          </p:nvSpPr>
          <p:spPr>
            <a:xfrm>
              <a:off x="8500795" y="5842124"/>
              <a:ext cx="3187788" cy="4527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0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20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000" b="1" dirty="0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đặc</a:t>
              </a:r>
              <a:r>
                <a:rPr lang="en-US" sz="2000" b="1" dirty="0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điểm</a:t>
              </a:r>
              <a:endParaRPr lang="en-US" sz="2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8558927" y="5599870"/>
            <a:ext cx="2295721" cy="1445224"/>
            <a:chOff x="12113969" y="3961665"/>
            <a:chExt cx="2606730" cy="151099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352" b="28731" l="53125" r="97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>
              <a:fillRect/>
            </a:stretch>
          </p:blipFill>
          <p:spPr>
            <a:xfrm>
              <a:off x="12113969" y="3961665"/>
              <a:ext cx="2256305" cy="151099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2685140" y="4393994"/>
              <a:ext cx="2035559" cy="530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</a:t>
              </a:r>
              <a:r>
                <a:rPr lang="en-US" sz="270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ẹp</a:t>
              </a:r>
              <a:endPara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936697" y="5715227"/>
            <a:ext cx="2295721" cy="1329867"/>
            <a:chOff x="12113969" y="3961665"/>
            <a:chExt cx="2606730" cy="151099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352" b="28731" l="53125" r="97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>
              <a:fillRect/>
            </a:stretch>
          </p:blipFill>
          <p:spPr>
            <a:xfrm>
              <a:off x="12113969" y="3961665"/>
              <a:ext cx="2256305" cy="1510990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12685140" y="4393995"/>
              <a:ext cx="2035559" cy="57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</a:t>
              </a:r>
              <a:endPara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491708" y="5487012"/>
            <a:ext cx="2209856" cy="1479884"/>
            <a:chOff x="5300803" y="3499476"/>
            <a:chExt cx="2946475" cy="1973179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989" b="57444" l="56411" r="950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36682" r="88" b="40249"/>
            <a:stretch>
              <a:fillRect/>
            </a:stretch>
          </p:blipFill>
          <p:spPr>
            <a:xfrm>
              <a:off x="5300803" y="3499476"/>
              <a:ext cx="2946475" cy="1973179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865928" y="4189269"/>
              <a:ext cx="210471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gật </a:t>
              </a:r>
              <a:r>
                <a:rPr lang="en-US" sz="27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endPara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022E-16 L 0.11693 -0.412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46" y="-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4 0.02106 L 0.40651 -0.355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2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-0.25808 -0.2090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04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-0.31289 -0.166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51" y="-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0.00533 -0.1439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8 7.40741E-7 L -0.09453 -0.3159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2" y="-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00162 L 0.31393 -0.566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07357 -0.5548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2" y="-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46"/>
            <a:ext cx="12469091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12749" y="545432"/>
            <a:ext cx="10933819" cy="5422232"/>
            <a:chOff x="3641819" y="56683"/>
            <a:chExt cx="10039458" cy="2950718"/>
          </a:xfrm>
        </p:grpSpPr>
        <p:grpSp>
          <p:nvGrpSpPr>
            <p:cNvPr id="5" name="组合 8"/>
            <p:cNvGrpSpPr/>
            <p:nvPr/>
          </p:nvGrpSpPr>
          <p:grpSpPr>
            <a:xfrm>
              <a:off x="3641819" y="56683"/>
              <a:ext cx="10039458" cy="2950718"/>
              <a:chOff x="4591306" y="613472"/>
              <a:chExt cx="3655113" cy="13438766"/>
            </a:xfrm>
          </p:grpSpPr>
          <p:sp>
            <p:nvSpPr>
              <p:cNvPr id="7" name="矩形: 圆角 116"/>
              <p:cNvSpPr/>
              <p:nvPr/>
            </p:nvSpPr>
            <p:spPr>
              <a:xfrm>
                <a:off x="4670386" y="2613308"/>
                <a:ext cx="3488274" cy="9986383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8" name="图片 1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9" name="图片 1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02" y="11349012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4019077" y="650224"/>
              <a:ext cx="9180110" cy="318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</a:t>
              </a:r>
              <a:r>
                <a:rPr lang="en-US" sz="32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32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2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2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32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32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Nết</a:t>
              </a:r>
              <a:r>
                <a:rPr lang="en-US" sz="32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32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2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2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2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Na.</a:t>
              </a:r>
              <a:endPara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1491" t="36472" r="24913" b="18304"/>
          <a:stretch>
            <a:fillRect/>
          </a:stretch>
        </p:blipFill>
        <p:spPr>
          <a:xfrm>
            <a:off x="4891122" y="2282452"/>
            <a:ext cx="2686846" cy="2896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endParaRPr lang="en-US" sz="3200" dirty="0">
              <a:solidFill>
                <a:srgbClr val="FF0000"/>
              </a:solidFill>
              <a:latin typeface="iCiel Crocante" panose="020000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  <a:endParaRPr lang="en-US" sz="3200" dirty="0">
              <a:solidFill>
                <a:srgbClr val="FF0000"/>
              </a:solidFill>
              <a:latin typeface="iCiel Crocante" panose="02000000000000000000" pitchFamily="2" charset="0"/>
            </a:endParaRP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5" y="1"/>
            <a:ext cx="9906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697978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8" y="5297406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2" y="4822265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7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207335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7"/>
            <a:ext cx="1862847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4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Flowchart: Connector 29">
            <a:hlinkClick r:id="rId5" action="ppaction://hlinksldjump"/>
          </p:cNvPr>
          <p:cNvSpPr/>
          <p:nvPr/>
        </p:nvSpPr>
        <p:spPr>
          <a:xfrm>
            <a:off x="4528645" y="620368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Flowchart: Connector 30">
            <a:hlinkClick r:id="rId6" action="ppaction://hlinksldjump"/>
          </p:cNvPr>
          <p:cNvSpPr/>
          <p:nvPr/>
        </p:nvSpPr>
        <p:spPr>
          <a:xfrm>
            <a:off x="7155841" y="6179556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lowchart: Connector 31">
            <a:hlinkClick r:id="rId7" action="ppaction://hlinksldjump"/>
          </p:cNvPr>
          <p:cNvSpPr/>
          <p:nvPr/>
        </p:nvSpPr>
        <p:spPr>
          <a:xfrm>
            <a:off x="8443259" y="6467936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3124202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4938873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7620002" y="5948351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8818377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714509" y="4099758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057401" y="6388883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698878" y="5149960"/>
            <a:ext cx="196671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960641" y="5788860"/>
            <a:ext cx="167027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24068" y="5544591"/>
            <a:ext cx="283275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0136138" y="6413005"/>
            <a:ext cx="308465" cy="29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333254" y="6515857"/>
            <a:ext cx="283223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20" y="238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5" y="5334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4" y="238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5" y="5334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4" y="9906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1"/>
            <a:ext cx="688403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17537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4246627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256793" y="5033261"/>
            <a:ext cx="2074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iCiel Crocante" panose="02000000000000000000" pitchFamily="2" charset="0"/>
                <a:cs typeface="Times New Roman" panose="02020603050405020304" pitchFamily="18" charset="0"/>
              </a:rPr>
              <a:t>B</a:t>
            </a:r>
            <a:endParaRPr lang="en-US" sz="5400" b="1" dirty="0">
              <a:solidFill>
                <a:schemeClr val="bg1"/>
              </a:solidFill>
              <a:latin typeface="iCiel Crocante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141519" y="-103743"/>
            <a:ext cx="6800851" cy="2826661"/>
            <a:chOff x="3141519" y="-103743"/>
            <a:chExt cx="6800851" cy="282666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1354" b="71250" l="14688" r="91875">
                          <a14:foregroundMark x1="36667" y1="29792" x2="51458" y2="23229"/>
                          <a14:foregroundMark x1="53750" y1="22500" x2="71979" y2="30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76" t="20227" r="8409" b="25000"/>
            <a:stretch>
              <a:fillRect/>
            </a:stretch>
          </p:blipFill>
          <p:spPr bwMode="auto">
            <a:xfrm>
              <a:off x="3141519" y="-103743"/>
              <a:ext cx="6629400" cy="2826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561196" y="673420"/>
              <a:ext cx="63811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chemeClr val="bg1"/>
                  </a:solidFill>
                </a:rPr>
                <a:t>Trò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chơi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nào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không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phải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trò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chơi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dân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gian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?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34009" y="1192709"/>
              <a:ext cx="1983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A. Ô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ăn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quan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34009" y="1664828"/>
              <a:ext cx="1983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B.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Lắp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ráp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72197" y="1239893"/>
              <a:ext cx="2653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C.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Bịt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mắt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bắt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dê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56219" y="1698169"/>
              <a:ext cx="2653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D.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Mèo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đuổi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chuột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17537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57497" y="-18677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4246627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88706" y="754691"/>
            <a:ext cx="58847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Cánh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diều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ví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giống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  <a:endParaRPr lang="en-US" sz="3200" b="1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en-US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Quả</a:t>
            </a:r>
            <a:r>
              <a:rPr lang="en-US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	</a:t>
            </a:r>
            <a:r>
              <a:rPr lang="en-US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	C.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Chú</a:t>
            </a:r>
            <a:r>
              <a:rPr lang="en-US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cuội</a:t>
            </a:r>
            <a:endParaRPr lang="en-US" sz="2800" b="1" dirty="0" smtClean="0">
              <a:solidFill>
                <a:srgbClr val="FFFF00"/>
              </a:solidFill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en-US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Lưỡi</a:t>
            </a:r>
            <a:r>
              <a:rPr lang="en-US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liềm</a:t>
            </a:r>
            <a:r>
              <a:rPr lang="en-US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		D.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Chiếc</a:t>
            </a:r>
            <a:r>
              <a:rPr lang="en-US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lá</a:t>
            </a:r>
            <a:endParaRPr lang="en-US" sz="2800" b="1" dirty="0" smtClean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34840" y="5316583"/>
            <a:ext cx="2074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17537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9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4274338" y="446117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44180" y="750444"/>
            <a:ext cx="588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Rồng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rắn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mây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”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nếu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khúc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đuôi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bắt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phải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34661" y="5294043"/>
            <a:ext cx="3128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thầy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thuốc</a:t>
            </a:r>
            <a:endParaRPr lang="en-US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17537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071815" y="-26841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4246627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9838" y="1017200"/>
            <a:ext cx="5884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thuộc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lòng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khổ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“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Gọi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”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nhất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34840" y="5316583"/>
            <a:ext cx="2074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  <a:endParaRPr lang="en-US" sz="40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 ẤM GIA ĐÌNH</a:t>
            </a:r>
            <a:endParaRPr lang="en-US" sz="8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265" b="1" dirty="0" smtClean="0">
                <a:solidFill>
                  <a:schemeClr val="bg1"/>
                </a:solidFill>
                <a:latin typeface="iCiel Cadena" panose="02000503000000020004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24</a:t>
            </a:r>
            <a:endParaRPr lang="en-US" sz="4265" b="1" dirty="0">
              <a:solidFill>
                <a:schemeClr val="bg1"/>
              </a:solidFill>
              <a:latin typeface="iCiel Cadena" panose="02000503000000020004" pitchFamily="2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94950" y="315142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HOA TỈ MUỘI</a:t>
            </a:r>
            <a:endParaRPr lang="en-US" sz="4400" b="1" dirty="0">
              <a:solidFill>
                <a:srgbClr val="0070C0"/>
              </a:solidFill>
              <a:latin typeface="r0c0i Linotte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5787</Words>
  <Application>WPS Presentation</Application>
  <PresentationFormat>Custom</PresentationFormat>
  <Paragraphs>232</Paragraphs>
  <Slides>29</Slides>
  <Notes>7</Notes>
  <HiddenSlides>0</HiddenSlides>
  <MMClips>1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53" baseType="lpstr">
      <vt:lpstr>Arial</vt:lpstr>
      <vt:lpstr>SimSun</vt:lpstr>
      <vt:lpstr>Wingdings</vt:lpstr>
      <vt:lpstr>Times New Roman</vt:lpstr>
      <vt:lpstr>iCiel Crocante</vt:lpstr>
      <vt:lpstr>Wide Latin</vt:lpstr>
      <vt:lpstr>Arial-Rounded</vt:lpstr>
      <vt:lpstr>Segoe UI Symbol</vt:lpstr>
      <vt:lpstr>iCiel Cadena</vt:lpstr>
      <vt:lpstr>r0c0i Linotte</vt:lpstr>
      <vt:lpstr>SVN-Gretoon</vt:lpstr>
      <vt:lpstr>Segoe Print</vt:lpstr>
      <vt:lpstr>方正粗圆_GBK</vt:lpstr>
      <vt:lpstr>Microsoft YaHei</vt:lpstr>
      <vt:lpstr>Arial Unicode MS</vt:lpstr>
      <vt:lpstr>Corbel</vt:lpstr>
      <vt:lpstr>Calibri Light</vt:lpstr>
      <vt:lpstr>Calibri</vt:lpstr>
      <vt:lpstr>iCiel Nabila</vt:lpstr>
      <vt:lpstr>Calibri</vt:lpstr>
      <vt:lpstr>Open Sans Bold</vt:lpstr>
      <vt:lpstr>Lobster</vt:lpstr>
      <vt:lpstr>Lobster 1.4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MyLinh</cp:lastModifiedBy>
  <cp:revision>72</cp:revision>
  <dcterms:created xsi:type="dcterms:W3CDTF">2021-06-17T09:40:00Z</dcterms:created>
  <dcterms:modified xsi:type="dcterms:W3CDTF">2024-12-27T01:56:28Z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C89ACC08E22A467DA0430B1270ACE349_12</vt:lpwstr>
  </property>
  <property fmtid="{D5CDD505-2E9C-101B-9397-08002B2CF9AE}" pid="3" name="KSOProductBuildVer">
    <vt:lpwstr>1033-12.2.0.19307</vt:lpwstr>
  </property>
</Properties>
</file>