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8" r:id="rId3"/>
    <p:sldId id="257" r:id="rId5"/>
    <p:sldId id="287" r:id="rId6"/>
    <p:sldId id="258" r:id="rId7"/>
    <p:sldId id="308" r:id="rId8"/>
    <p:sldId id="310" r:id="rId9"/>
    <p:sldId id="261" r:id="rId10"/>
    <p:sldId id="315" r:id="rId11"/>
    <p:sldId id="311" r:id="rId12"/>
    <p:sldId id="303" r:id="rId13"/>
    <p:sldId id="312" r:id="rId14"/>
    <p:sldId id="298" r:id="rId15"/>
    <p:sldId id="316" r:id="rId16"/>
    <p:sldId id="313" r:id="rId17"/>
    <p:sldId id="317" r:id="rId18"/>
    <p:sldId id="318" r:id="rId19"/>
    <p:sldId id="305" r:id="rId20"/>
    <p:sldId id="268" r:id="rId21"/>
    <p:sldId id="319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474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tiết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39A17-5EC3-4DF0-83FA-5F85696A5D6C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12" Type="http://schemas.openxmlformats.org/officeDocument/2006/relationships/image" Target="../media/image13.svg"/><Relationship Id="rId11" Type="http://schemas.openxmlformats.org/officeDocument/2006/relationships/image" Target="../media/image12.png"/><Relationship Id="rId10" Type="http://schemas.openxmlformats.org/officeDocument/2006/relationships/image" Target="../media/image11.svg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40.wdp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44.png"/><Relationship Id="rId7" Type="http://schemas.openxmlformats.org/officeDocument/2006/relationships/tags" Target="../tags/tag2.xml"/><Relationship Id="rId6" Type="http://schemas.openxmlformats.org/officeDocument/2006/relationships/image" Target="../media/image43.png"/><Relationship Id="rId5" Type="http://schemas.openxmlformats.org/officeDocument/2006/relationships/tags" Target="../tags/tag1.xml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" Type="http://schemas.openxmlformats.org/officeDocument/2006/relationships/image" Target="../media/image42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7.png"/><Relationship Id="rId13" Type="http://schemas.openxmlformats.org/officeDocument/2006/relationships/tags" Target="../tags/tag5.xml"/><Relationship Id="rId12" Type="http://schemas.openxmlformats.org/officeDocument/2006/relationships/image" Target="../media/image46.png"/><Relationship Id="rId11" Type="http://schemas.openxmlformats.org/officeDocument/2006/relationships/tags" Target="../tags/tag4.xml"/><Relationship Id="rId10" Type="http://schemas.openxmlformats.org/officeDocument/2006/relationships/image" Target="../media/image45.pn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1.jpe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0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72056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2"/>
          <p:cNvGrpSpPr/>
          <p:nvPr/>
        </p:nvGrpSpPr>
        <p:grpSpPr>
          <a:xfrm>
            <a:off x="210931" y="70316"/>
            <a:ext cx="11676268" cy="6536172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653224" y="403913"/>
            <a:ext cx="1852976" cy="11576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17861" y="1603397"/>
            <a:ext cx="10312107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9600">
              <a:lnSpc>
                <a:spcPts val="6425"/>
              </a:lnSpc>
              <a:spcBef>
                <a:spcPct val="0"/>
              </a:spcBef>
            </a:pP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BÀI GIẢNG </a:t>
            </a:r>
            <a:r>
              <a:rPr lang="en-US" sz="50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ĐIỆN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 TỬ THÁNG 12</a:t>
            </a:r>
            <a:endParaRPr lang="en-US" sz="4590" dirty="0">
              <a:solidFill>
                <a:srgbClr val="FF0000"/>
              </a:solidFill>
              <a:effectLst>
                <a:outerShdw dist="50800" dir="5400000" algn="ctr" rotWithShape="0">
                  <a:srgbClr val="F79646">
                    <a:lumMod val="40000"/>
                    <a:lumOff val="60000"/>
                  </a:srgbClr>
                </a:outerShdw>
              </a:effectLst>
              <a:latin typeface="Open Sans Bold" panose="020B0806030504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1909" y="2889172"/>
            <a:ext cx="10289764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920"/>
              </a:lnSpc>
              <a:spcBef>
                <a:spcPct val="0"/>
              </a:spcBef>
            </a:pP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Open Sans Bold" panose="020B0806030504020204"/>
              </a:rPr>
              <a:t>Môn: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Open Sans Bold" panose="020B0806030504020204"/>
              </a:rPr>
              <a:t>Tiếng Việt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Open Sans Bold" panose="020B080603050402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55914" y="4564362"/>
            <a:ext cx="4389509" cy="43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3660"/>
              </a:lnSpc>
            </a:pP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Năm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học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2024 - 2025</a:t>
            </a:r>
            <a:endParaRPr lang="en-US" sz="2615" dirty="0">
              <a:solidFill>
                <a:srgbClr val="000000"/>
              </a:solidFill>
              <a:latin typeface="Lobster" panose="00000500000000000000"/>
            </a:endParaRPr>
          </a:p>
        </p:txBody>
      </p:sp>
      <p:pic>
        <p:nvPicPr>
          <p:cNvPr id="20" name="Picture 19" descr="A logo with a person holding a book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6" y="397373"/>
            <a:ext cx="1435706" cy="1435706"/>
          </a:xfrm>
          <a:prstGeom prst="rect">
            <a:avLst/>
          </a:prstGeom>
        </p:spPr>
      </p:pic>
      <p:sp>
        <p:nvSpPr>
          <p:cNvPr id="21" name="TextBox 16"/>
          <p:cNvSpPr txBox="1"/>
          <p:nvPr/>
        </p:nvSpPr>
        <p:spPr>
          <a:xfrm>
            <a:off x="1161794" y="2017524"/>
            <a:ext cx="10289764" cy="94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920"/>
              </a:lnSpc>
              <a:spcBef>
                <a:spcPct val="0"/>
              </a:spcBef>
            </a:pPr>
            <a:r>
              <a:rPr lang="en-US" sz="5000" dirty="0">
                <a:solidFill>
                  <a:srgbClr val="002060"/>
                </a:solidFill>
                <a:latin typeface="Open Sans Bold" panose="020B0806030504020204"/>
              </a:rPr>
              <a:t>KHỐI 2</a:t>
            </a:r>
            <a:endParaRPr lang="en-US" sz="5000" dirty="0">
              <a:solidFill>
                <a:srgbClr val="002060"/>
              </a:solidFill>
              <a:latin typeface="Open Sans Bold" panose="020B0806030504020204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3392488" y="453422"/>
            <a:ext cx="5407023" cy="43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3660"/>
              </a:lnSpc>
            </a:pP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Trường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Tiểu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học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Nguyễn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Bỉnh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Khiêm</a:t>
            </a:r>
            <a:endParaRPr lang="en-US" sz="2615" dirty="0">
              <a:solidFill>
                <a:srgbClr val="000000"/>
              </a:solidFill>
              <a:latin typeface="Lobster" panose="0000050000000000000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774008" y="3668552"/>
            <a:ext cx="10289764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92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2060"/>
                </a:solidFill>
                <a:latin typeface="Open Sans Bold" panose="020B0806030504020204"/>
              </a:rPr>
              <a:t>Tên</a:t>
            </a:r>
            <a:r>
              <a:rPr lang="en-US" sz="4400" dirty="0">
                <a:solidFill>
                  <a:srgbClr val="002060"/>
                </a:solidFill>
                <a:latin typeface="Open Sans Bold" panose="020B0806030504020204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Open Sans Bold" panose="020B0806030504020204"/>
              </a:rPr>
              <a:t>bài</a:t>
            </a:r>
            <a:r>
              <a:rPr lang="en-US" sz="4400" dirty="0">
                <a:solidFill>
                  <a:srgbClr val="002060"/>
                </a:solidFill>
                <a:latin typeface="Open Sans Bold" panose="020B0806030504020204"/>
              </a:rPr>
              <a:t>: Em </a:t>
            </a:r>
            <a:r>
              <a:rPr lang="en-US" sz="4400" dirty="0" err="1">
                <a:solidFill>
                  <a:srgbClr val="002060"/>
                </a:solidFill>
                <a:latin typeface="Open Sans Bold" panose="020B0806030504020204"/>
              </a:rPr>
              <a:t>mang về yêu thương</a:t>
            </a:r>
            <a:endParaRPr lang="en-US" sz="4400" dirty="0">
              <a:solidFill>
                <a:srgbClr val="002060"/>
              </a:solidFill>
              <a:latin typeface="Open Sans Bold" panose="020B0806030504020204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7476" y="5907557"/>
            <a:ext cx="342944" cy="497021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58209" y="5758041"/>
            <a:ext cx="6211530" cy="1400892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29" y="5907557"/>
            <a:ext cx="5319708" cy="1262102"/>
          </a:xfrm>
          <a:prstGeom prst="rect">
            <a:avLst/>
          </a:prstGeom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996529" y="4443785"/>
            <a:ext cx="2328336" cy="2115876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02857" y="4276739"/>
            <a:ext cx="2594231" cy="2282922"/>
          </a:xfrm>
          <a:prstGeom prst="rect">
            <a:avLst/>
          </a:prstGeom>
        </p:spPr>
      </p:pic>
      <p:pic>
        <p:nvPicPr>
          <p:cNvPr id="2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218710" y="5007824"/>
            <a:ext cx="2465547" cy="1769030"/>
          </a:xfrm>
          <a:prstGeom prst="rect">
            <a:avLst/>
          </a:prstGeom>
        </p:spPr>
      </p:pic>
      <p:pic>
        <p:nvPicPr>
          <p:cNvPr id="30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96"/>
          <a:stretch>
            <a:fillRect/>
          </a:stretch>
        </p:blipFill>
        <p:spPr>
          <a:xfrm>
            <a:off x="8436123" y="5772768"/>
            <a:ext cx="3776886" cy="1400892"/>
          </a:xfrm>
          <a:prstGeom prst="rect">
            <a:avLst/>
          </a:prstGeom>
        </p:spPr>
      </p:pic>
      <p:sp>
        <p:nvSpPr>
          <p:cNvPr id="31" name="Freeform 8"/>
          <p:cNvSpPr/>
          <p:nvPr/>
        </p:nvSpPr>
        <p:spPr>
          <a:xfrm>
            <a:off x="9452716" y="4256356"/>
            <a:ext cx="2550435" cy="2242904"/>
          </a:xfrm>
          <a:custGeom>
            <a:avLst/>
            <a:gdLst/>
            <a:ahLst/>
            <a:cxnLst/>
            <a:rect l="l" t="t" r="r" b="b"/>
            <a:pathLst>
              <a:path w="4126633" h="4194798">
                <a:moveTo>
                  <a:pt x="0" y="0"/>
                </a:moveTo>
                <a:lnTo>
                  <a:pt x="4126633" y="0"/>
                </a:lnTo>
                <a:lnTo>
                  <a:pt x="4126633" y="4194798"/>
                </a:lnTo>
                <a:lnTo>
                  <a:pt x="0" y="41947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</p:spTree>
  </p:cSld>
  <p:clrMapOvr>
    <a:masterClrMapping/>
  </p:clrMapOvr>
  <p:transition spd="slow" advTm="3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>
            <a:fillRect/>
          </a:stretch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2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2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2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2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sz="2420" dirty="0">
              <a:ln w="952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4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44473" y="2566356"/>
            <a:ext cx="938624" cy="5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08305" y="2538220"/>
            <a:ext cx="11909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61652" y="3245171"/>
            <a:ext cx="1264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53051" y="5104883"/>
            <a:ext cx="1530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>
            <a:fillRect/>
          </a:stretch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2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2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2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20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sz="2420" dirty="0">
              <a:ln w="952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138167"/>
            <a:ext cx="4139460" cy="414777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770241" y="565589"/>
            <a:ext cx="8170661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7873" y="1940787"/>
            <a:ext cx="973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9340" cy="5557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5823" y="780168"/>
            <a:ext cx="5722011" cy="357014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6638" y="5749198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đầu bạn nhỏ tả em mình như thế nào?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29790" y="2285998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99886" y="2778905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99886" y="328625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99886" y="378598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5162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0691" y="58879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thứ hai và thứ ba bạn nhỏ đoán em bé từ đâu đến?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140" t="38343" r="28509" b="21735"/>
          <a:stretch>
            <a:fillRect/>
          </a:stretch>
        </p:blipFill>
        <p:spPr>
          <a:xfrm>
            <a:off x="3368841" y="798263"/>
            <a:ext cx="5956908" cy="3315149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4170947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804483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3104146" y="3433009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8796359" y="3433008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4" grpId="0" animBg="1"/>
      <p:bldP spid="1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6" y="-9072"/>
            <a:ext cx="12740888" cy="586933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9298" y="5916775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89009" y="552402"/>
            <a:ext cx="5345834" cy="1187116"/>
            <a:chOff x="3169902" y="811026"/>
            <a:chExt cx="5919536" cy="11871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Horizontal Scroll 1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2509" y="1703857"/>
            <a:ext cx="5292334" cy="1187116"/>
            <a:chOff x="3169902" y="811026"/>
            <a:chExt cx="5919536" cy="1187116"/>
          </a:xfrm>
        </p:grpSpPr>
        <p:sp>
          <p:nvSpPr>
            <p:cNvPr id="15" name="Horizontal Scroll 14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3747" y="2916164"/>
            <a:ext cx="5291096" cy="1187116"/>
            <a:chOff x="3169902" y="811026"/>
            <a:chExt cx="5919536" cy="11871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Horizontal Scroll 20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" name="5-Point Star 5"/>
          <p:cNvSpPr/>
          <p:nvPr/>
        </p:nvSpPr>
        <p:spPr>
          <a:xfrm>
            <a:off x="3132391" y="685524"/>
            <a:ext cx="1074821" cy="101833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3186467" y="1843381"/>
            <a:ext cx="1074821" cy="1018333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3188577" y="3019667"/>
            <a:ext cx="1074821" cy="1018333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>
            <a:fillRect/>
          </a:stretch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18" name="组合 8"/>
          <p:cNvGrpSpPr/>
          <p:nvPr/>
        </p:nvGrpSpPr>
        <p:grpSpPr>
          <a:xfrm>
            <a:off x="356375" y="-1482"/>
            <a:ext cx="11479250" cy="6613604"/>
            <a:chOff x="4591306" y="613472"/>
            <a:chExt cx="3655113" cy="13438766"/>
          </a:xfrm>
        </p:grpSpPr>
        <p:sp>
          <p:nvSpPr>
            <p:cNvPr id="20" name="矩形: 圆角 116"/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" name="图片 1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56643" y="1539361"/>
            <a:ext cx="2678236" cy="1578244"/>
            <a:chOff x="1019898" y="1867152"/>
            <a:chExt cx="3142938" cy="1947937"/>
          </a:xfrm>
        </p:grpSpPr>
        <p:pic>
          <p:nvPicPr>
            <p:cNvPr id="24" name="PA_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828800" y="2489506"/>
              <a:ext cx="2181726" cy="645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bẫm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6871" y="1501893"/>
            <a:ext cx="2778327" cy="1516495"/>
            <a:chOff x="1019898" y="1914941"/>
            <a:chExt cx="3142938" cy="1947937"/>
          </a:xfrm>
        </p:grpSpPr>
        <p:pic>
          <p:nvPicPr>
            <p:cNvPr id="26" name="PA_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652337" y="2401865"/>
              <a:ext cx="2181726" cy="67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Đáng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9300" y="1373061"/>
            <a:ext cx="2754978" cy="1724045"/>
            <a:chOff x="1019898" y="1914941"/>
            <a:chExt cx="3142938" cy="1947937"/>
          </a:xfrm>
        </p:grpSpPr>
        <p:pic>
          <p:nvPicPr>
            <p:cNvPr id="29" name="PA_图片 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723700" y="2418703"/>
              <a:ext cx="2181726" cy="59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Bầu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bĩnh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36108" y="2446486"/>
            <a:ext cx="2883693" cy="1672590"/>
            <a:chOff x="1019898" y="1914941"/>
            <a:chExt cx="3142938" cy="1947937"/>
          </a:xfrm>
        </p:grpSpPr>
        <p:pic>
          <p:nvPicPr>
            <p:cNvPr id="32" name="PA_图片 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8" y="2478466"/>
              <a:ext cx="2569897" cy="60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Dễ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484" y="2613162"/>
            <a:ext cx="2805143" cy="1459873"/>
            <a:chOff x="1003816" y="1901387"/>
            <a:chExt cx="3142938" cy="1947937"/>
          </a:xfrm>
        </p:grpSpPr>
        <p:pic>
          <p:nvPicPr>
            <p:cNvPr id="35" name="PA_图片 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mĩm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405220" y="4833916"/>
            <a:ext cx="5081437" cy="9031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bẫm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928" y="3917965"/>
            <a:ext cx="1049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với từ ngữ em tìm được ở bài tập 1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7736" y="104686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ẤM GIA 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265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26</a:t>
            </a:r>
            <a:endParaRPr lang="en-US" sz="4265" b="1" dirty="0">
              <a:solidFill>
                <a:schemeClr val="bg1"/>
              </a:solidFill>
              <a:latin typeface="iCiel Cadena" panose="02000503000000020004" pitchFamily="2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403421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600" b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đúng, rõ ràng một bài thơ ngắn, biế ngắt hơi chỗ có dấu câu, nhịp thơ.</a:t>
            </a:r>
            <a:endParaRPr lang="zh-CN" altLang="en-US" sz="16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414467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được các câu hỏi của bài.</a:t>
            </a:r>
            <a:endParaRPr lang="zh-CN" altLang="en-US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3765" y="3728541"/>
            <a:ext cx="462469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nội dung của bài thơ: tình cảm yêu thương của bạn nhỏ dành cho em bé.</a:t>
            </a:r>
            <a:endParaRPr lang="zh-CN" altLang="en-US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656309" y="4858072"/>
            <a:ext cx="440448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yêu thương, quan tâm, chăm sóc những người thân trong gia đình.</a:t>
            </a:r>
            <a:endParaRPr lang="zh-CN" altLang="en-US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  <a:endParaRPr lang="en-US" sz="3200" dirty="0">
                <a:solidFill>
                  <a:srgbClr val="0070C0"/>
                </a:solidFill>
                <a:latin typeface="iCiel Cadena" panose="02000503000000020004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>
            <a:fillRect/>
          </a:stretch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0620" t="44573" r="24729" b="19458"/>
          <a:stretch>
            <a:fillRect/>
          </a:stretch>
        </p:blipFill>
        <p:spPr>
          <a:xfrm>
            <a:off x="1474361" y="1927511"/>
            <a:ext cx="9227451" cy="4181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462" y="912919"/>
            <a:ext cx="4816549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1567" y="912919"/>
            <a:ext cx="4816549" cy="467813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</a:t>
            </a:r>
            <a:r>
              <a:rPr lang="en-US" sz="2800" i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 </a:t>
            </a:r>
            <a:r>
              <a:rPr lang="en-US" sz="28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526" y="351973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66856" y="198988"/>
            <a:ext cx="3217155" cy="2722208"/>
            <a:chOff x="-66856" y="198988"/>
            <a:chExt cx="3217155" cy="2722208"/>
          </a:xfrm>
        </p:grpSpPr>
        <p:pic>
          <p:nvPicPr>
            <p:cNvPr id="11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9815718">
              <a:off x="495466" y="848905"/>
              <a:ext cx="2429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4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44473" y="2552287"/>
            <a:ext cx="10411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71808" y="2552287"/>
            <a:ext cx="1181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53580" y="3245171"/>
            <a:ext cx="1272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71808" y="5118951"/>
            <a:ext cx="1507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8799" y="5956298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vững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50" name="Picture 2" descr="Giúp bé tập đi – cột mốc quan trọng trong đời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06" y="1236405"/>
            <a:ext cx="7724185" cy="463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040" y="3768659"/>
            <a:ext cx="3510231" cy="351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8879" y="1520816"/>
            <a:ext cx="7181533" cy="381636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76843" y="1440872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70289" y="1421270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80251" y="2749676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801973" y="2817243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59913" y="3429000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391244" y="342899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68056" y="395568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36743" y="46039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755192" y="46039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887365" y="46039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4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3225</Words>
  <Application>WPS Presentation</Application>
  <PresentationFormat>Custom</PresentationFormat>
  <Paragraphs>238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4" baseType="lpstr">
      <vt:lpstr>Arial</vt:lpstr>
      <vt:lpstr>SimSun</vt:lpstr>
      <vt:lpstr>Wingdings</vt:lpstr>
      <vt:lpstr>Arial-Rounded</vt:lpstr>
      <vt:lpstr>Segoe UI Symbol</vt:lpstr>
      <vt:lpstr>iCiel Cadena</vt:lpstr>
      <vt:lpstr>Times New Roman</vt:lpstr>
      <vt:lpstr>r0c0i Linotte</vt:lpstr>
      <vt:lpstr>SVN-Gretoon</vt:lpstr>
      <vt:lpstr>Segoe Print</vt:lpstr>
      <vt:lpstr>方正粗圆_GBK</vt:lpstr>
      <vt:lpstr>iCiel Nabila</vt:lpstr>
      <vt:lpstr>iCiel Crocante</vt:lpstr>
      <vt:lpstr>Wide Latin</vt:lpstr>
      <vt:lpstr>Calibri</vt:lpstr>
      <vt:lpstr>Corbel</vt:lpstr>
      <vt:lpstr>Microsoft YaHei</vt:lpstr>
      <vt:lpstr>Arial Unicode MS</vt:lpstr>
      <vt:lpstr>Calibri Light</vt:lpstr>
      <vt:lpstr>Calibri</vt:lpstr>
      <vt:lpstr>Open Sans Bold</vt:lpstr>
      <vt:lpstr>Lobster</vt:lpstr>
      <vt:lpstr>Lobster 1.4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MyLinh</cp:lastModifiedBy>
  <cp:revision>83</cp:revision>
  <dcterms:created xsi:type="dcterms:W3CDTF">2021-06-17T09:40:00Z</dcterms:created>
  <dcterms:modified xsi:type="dcterms:W3CDTF">2024-12-27T01:58:20Z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090902915A0F4278BC4558204D0AA51F_12</vt:lpwstr>
  </property>
  <property fmtid="{D5CDD505-2E9C-101B-9397-08002B2CF9AE}" pid="3" name="KSOProductBuildVer">
    <vt:lpwstr>1033-12.2.0.19307</vt:lpwstr>
  </property>
</Properties>
</file>