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50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5143500" type="screen16x9"/>
  <p:notesSz cx="6858000" cy="9144000"/>
  <p:embeddedFontLst>
    <p:embeddedFont>
      <p:font typeface="Baloo 2" panose="020B0604020202020204" charset="0"/>
      <p:regular r:id="rId15"/>
      <p:bold r:id="rId16"/>
    </p:embeddedFont>
    <p:embeddedFont>
      <p:font typeface="Lobster" panose="00000500000000000000" pitchFamily="2" charset="0"/>
      <p:regular r:id="rId17"/>
    </p:embeddedFont>
    <p:embeddedFont>
      <p:font typeface="Open Sans Bold" pitchFamily="2" charset="0"/>
      <p:bold r:id="rId18"/>
    </p:embeddedFont>
    <p:embeddedFont>
      <p:font typeface="Pangolin" panose="020B0604020202020204" charset="0"/>
      <p:regular r:id="rId19"/>
    </p:embeddedFont>
    <p:embeddedFont>
      <p:font typeface="UTM Cookies" panose="020B0604020202020204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1" roundtripDataSignature="AMtx7miSgQWGxG4kzANufyRWbmZ8l+Lj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solidFill>
          <a:srgbClr val="FAD5E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3"/>
          <p:cNvGrpSpPr/>
          <p:nvPr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2" name="Google Shape;12;p13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3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13"/>
          <p:cNvSpPr/>
          <p:nvPr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A16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13"/>
          <p:cNvGrpSpPr/>
          <p:nvPr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16" name="Google Shape;16;p13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rgbClr val="FD44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3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3"/>
          <p:cNvSpPr/>
          <p:nvPr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C9AA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3"/>
          <p:cNvSpPr txBox="1"/>
          <p:nvPr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BA8CBA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/>
          </a:p>
        </p:txBody>
      </p:sp>
      <p:sp>
        <p:nvSpPr>
          <p:cNvPr id="26" name="Google Shape;26;p13"/>
          <p:cNvSpPr/>
          <p:nvPr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13"/>
          <p:cNvGrpSpPr/>
          <p:nvPr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8" name="Google Shape;28;p13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3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3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13"/>
          <p:cNvGrpSpPr/>
          <p:nvPr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34" name="Google Shape;34;p13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3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3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3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3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13"/>
          <p:cNvSpPr/>
          <p:nvPr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3"/>
          <p:cNvSpPr/>
          <p:nvPr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EC2BD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13"/>
          <p:cNvGrpSpPr/>
          <p:nvPr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46" name="Google Shape;46;p13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ED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36B3B-F3A7-44AE-BB3E-23F07994F3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0175" y="13906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82D1EE-7C3B-4B89-8908-FDBCEB118535}"/>
              </a:ext>
            </a:extLst>
          </p:cNvPr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58" name="Google Shape;196;p25">
              <a:extLst>
                <a:ext uri="{FF2B5EF4-FFF2-40B4-BE49-F238E27FC236}">
                  <a16:creationId xmlns:a16="http://schemas.microsoft.com/office/drawing/2014/main" id="{051C4DD8-FAB6-43EF-B171-A35CA4DCBDB6}"/>
                </a:ext>
              </a:extLst>
            </p:cNvPr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6;p25">
              <a:extLst>
                <a:ext uri="{FF2B5EF4-FFF2-40B4-BE49-F238E27FC236}">
                  <a16:creationId xmlns:a16="http://schemas.microsoft.com/office/drawing/2014/main" id="{78357FE2-5E1E-4368-B6BB-9B62B0250F27}"/>
                </a:ext>
              </a:extLst>
            </p:cNvPr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7C03810-E22C-42E3-AE78-4D5CC491EB04}"/>
                </a:ext>
              </a:extLst>
            </p:cNvPr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179520A-B552-4DE5-AD7D-E27CC05E4EFF}"/>
              </a:ext>
            </a:extLst>
          </p:cNvPr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AD5E6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lt1"/>
          </a:solidFill>
          <a:ln w="41275" cap="flat" cmpd="dbl">
            <a:solidFill>
              <a:srgbClr val="A165AB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/>
          <p:nvPr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198" y="52737"/>
            <a:ext cx="8757201" cy="4902129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457223"/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23">
                <a:lnSpc>
                  <a:spcPts val="1330"/>
                </a:lnSpc>
                <a:spcBef>
                  <a:spcPct val="0"/>
                </a:spcBef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6647" y="4062012"/>
            <a:ext cx="391325" cy="5671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668657" y="4318531"/>
            <a:ext cx="4658648" cy="880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07017" y="2875227"/>
            <a:ext cx="2736983" cy="22682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428018"/>
            <a:ext cx="3657600" cy="7714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5403" y="3530203"/>
            <a:ext cx="1349589" cy="12264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3672" y="3367100"/>
            <a:ext cx="1764371" cy="155264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218066" y="3453090"/>
            <a:ext cx="814720" cy="13035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341773" y="3530203"/>
            <a:ext cx="872798" cy="12835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239918" y="302935"/>
            <a:ext cx="1389732" cy="8682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838396" y="1202548"/>
            <a:ext cx="7734080" cy="306395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457223">
              <a:lnSpc>
                <a:spcPts val="4820"/>
              </a:lnSpc>
              <a:spcBef>
                <a:spcPct val="0"/>
              </a:spcBef>
            </a:pPr>
            <a:r>
              <a:rPr lang="en-US" sz="375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432" y="2166879"/>
            <a:ext cx="7717323" cy="676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33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Open Sans Bold"/>
              </a:rPr>
              <a:t>ĐẠO ĐỨC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19579" y="4895851"/>
            <a:ext cx="3292132" cy="32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1960" dirty="0" err="1">
                <a:latin typeface="Lobster"/>
              </a:rPr>
              <a:t>Năm</a:t>
            </a:r>
            <a:r>
              <a:rPr lang="en-US" sz="1960" dirty="0">
                <a:latin typeface="Lobster"/>
              </a:rPr>
              <a:t> </a:t>
            </a:r>
            <a:r>
              <a:rPr lang="en-US" sz="1960" dirty="0" err="1">
                <a:latin typeface="Lobster"/>
              </a:rPr>
              <a:t>học</a:t>
            </a:r>
            <a:r>
              <a:rPr lang="en-US" sz="1960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994991" y="4009363"/>
            <a:ext cx="1440095" cy="1033268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0" y="247649"/>
            <a:ext cx="1316567" cy="1316567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871346" y="1513143"/>
            <a:ext cx="7717323" cy="69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75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375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375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375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207419" y="340067"/>
            <a:ext cx="474674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2744"/>
              </a:lnSpc>
            </a:pP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951062" y="2768374"/>
            <a:ext cx="7399771" cy="1423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593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bài:CHIA</a:t>
            </a:r>
            <a:r>
              <a:rPr lang="en-US" sz="3000">
                <a:solidFill>
                  <a:srgbClr val="002060"/>
                </a:solidFill>
                <a:latin typeface="Open Sans Bold"/>
              </a:rPr>
              <a:t> SẺ KHÓ KHĂN VỚI NGƯỜI KHUYẾT TẬT</a:t>
            </a:r>
            <a:endParaRPr lang="en-US" sz="3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Hoạt động sau giờ học</a:t>
            </a:r>
            <a:endParaRPr sz="2400" b="1" i="0" u="none" strike="noStrike" cap="none">
              <a:solidFill>
                <a:srgbClr val="00A6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9"/>
          <p:cNvSpPr txBox="1"/>
          <p:nvPr/>
        </p:nvSpPr>
        <p:spPr>
          <a:xfrm>
            <a:off x="627538" y="1174777"/>
            <a:ext cx="801196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Tìm hiểu những người khuyết tật ở địa phương mà em biết.</a:t>
            </a: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/>
          <p:nvPr/>
        </p:nvSpPr>
        <p:spPr>
          <a:xfrm>
            <a:off x="692249" y="454039"/>
            <a:ext cx="653240" cy="512660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9" descr="Pháp luật bảo vệ quyền lao động bình đẳng cho người khuyết tật - Đồng Hành  Việt Online -&amp;g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9378" y="1828269"/>
            <a:ext cx="3928533" cy="29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0"/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A651"/>
                </a:solidFill>
                <a:latin typeface="Arial"/>
                <a:ea typeface="Arial"/>
                <a:cs typeface="Arial"/>
                <a:sym typeface="Arial"/>
              </a:rPr>
              <a:t>Hoạt động sau giờ học</a:t>
            </a:r>
            <a:endParaRPr sz="2400" b="1" i="0" u="none" strike="noStrike" cap="none">
              <a:solidFill>
                <a:srgbClr val="00A6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627538" y="1106197"/>
            <a:ext cx="80119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Thực hiện việc giúp đỡ người khuyết tật ở địa phương.</a:t>
            </a:r>
            <a:endParaRPr/>
          </a:p>
        </p:txBody>
      </p:sp>
      <p:sp>
        <p:nvSpPr>
          <p:cNvPr id="157" name="Google Shape;157;p10"/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 w="25400" cap="flat" cmpd="sng">
            <a:solidFill>
              <a:srgbClr val="1A8C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/>
          <p:nvPr/>
        </p:nvSpPr>
        <p:spPr>
          <a:xfrm>
            <a:off x="692249" y="454039"/>
            <a:ext cx="653240" cy="512660"/>
          </a:xfrm>
          <a:custGeom>
            <a:avLst/>
            <a:gdLst/>
            <a:ahLst/>
            <a:cxnLst/>
            <a:rect l="l" t="t" r="r" b="b"/>
            <a:pathLst>
              <a:path w="2714625" h="2130425" extrusionOk="0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0" descr="Shopee Việt Nam | Mua và Bán Trên Ứng Dụng Di Động Hoặc Webs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869" y="1629835"/>
            <a:ext cx="3167944" cy="316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0" descr="VGP News :. | Có 3 phương thức giáo dục người khuyết tật | BÁO ĐIỆN TỬ  CHÍNH PHỦ NƯỚC CHXHCN VIỆT N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6532" y="1724732"/>
            <a:ext cx="3970867" cy="297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22" y="585723"/>
            <a:ext cx="8398934" cy="381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"/>
          <p:cNvSpPr txBox="1">
            <a:spLocks noGrp="1"/>
          </p:cNvSpPr>
          <p:nvPr>
            <p:ph type="ctrTitle" idx="4294967295"/>
          </p:nvPr>
        </p:nvSpPr>
        <p:spPr>
          <a:xfrm>
            <a:off x="269100" y="2116450"/>
            <a:ext cx="3813802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 dirty="0" err="1">
                <a:latin typeface="+mj-lt"/>
              </a:rPr>
              <a:t>Bài</a:t>
            </a:r>
            <a:r>
              <a:rPr lang="en-US" sz="3600" dirty="0">
                <a:latin typeface="+mj-lt"/>
              </a:rPr>
              <a:t> 27: Chia </a:t>
            </a:r>
            <a:r>
              <a:rPr lang="en-US" sz="3600" dirty="0" err="1">
                <a:latin typeface="+mj-lt"/>
              </a:rPr>
              <a:t>sẻ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khó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khăn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với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người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khuyết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tật</a:t>
            </a:r>
            <a:endParaRPr sz="3600" dirty="0">
              <a:latin typeface="+mj-lt"/>
            </a:endParaRPr>
          </a:p>
        </p:txBody>
      </p:sp>
      <p:sp>
        <p:nvSpPr>
          <p:cNvPr id="64" name="Google Shape;64;p1"/>
          <p:cNvSpPr txBox="1">
            <a:spLocks noGrp="1"/>
          </p:cNvSpPr>
          <p:nvPr>
            <p:ph type="subTitle" idx="4294967295"/>
          </p:nvPr>
        </p:nvSpPr>
        <p:spPr>
          <a:xfrm>
            <a:off x="122339" y="4058758"/>
            <a:ext cx="36576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</a:pPr>
            <a:r>
              <a:rPr lang="en-US" sz="2400">
                <a:latin typeface="+mj-lt"/>
              </a:rPr>
              <a:t>Lớp:…..</a:t>
            </a:r>
            <a:endParaRPr sz="240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965" y="176374"/>
            <a:ext cx="766079" cy="90357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1206044" y="305567"/>
            <a:ext cx="728481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E42428"/>
                </a:solidFill>
                <a:latin typeface="Arial"/>
                <a:ea typeface="Arial"/>
                <a:cs typeface="Arial"/>
                <a:sym typeface="Arial"/>
              </a:rPr>
              <a:t>Sinh hoạt dưới cờ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Nghe tổng kết phong trào “Học nhân ái, biết chia sẻ”.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Phát động phong trào “ Chữ thập đỏ”.</a:t>
            </a: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275" y="1379273"/>
            <a:ext cx="7029450" cy="3413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99" y="240012"/>
            <a:ext cx="729244" cy="80556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 txBox="1"/>
          <p:nvPr/>
        </p:nvSpPr>
        <p:spPr>
          <a:xfrm>
            <a:off x="609699" y="400433"/>
            <a:ext cx="8077101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7C0A"/>
                </a:solidFill>
                <a:latin typeface="Arial"/>
                <a:ea typeface="Arial"/>
                <a:cs typeface="Arial"/>
                <a:sym typeface="Arial"/>
              </a:rPr>
              <a:t>         Hoạt động giáo dục theo chủ đề</a:t>
            </a:r>
            <a:endParaRPr sz="2400" b="1" i="0" u="none" strike="noStrike" cap="none">
              <a:solidFill>
                <a:srgbClr val="FF7C0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1. Tìm hiểu khó khăn của người khiếm thị</a:t>
            </a:r>
            <a:endParaRPr sz="2400" b="0" i="0" u="none" strike="noStrike" cap="none">
              <a:solidFill>
                <a:srgbClr val="1317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974321" y="1579063"/>
            <a:ext cx="76296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- Nhắm mắt và thử làm một số việc.</a:t>
            </a:r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476289" y="2087837"/>
            <a:ext cx="3083163" cy="2598080"/>
            <a:chOff x="476289" y="2087837"/>
            <a:chExt cx="3083163" cy="2598080"/>
          </a:xfrm>
        </p:grpSpPr>
        <p:pic>
          <p:nvPicPr>
            <p:cNvPr id="80" name="Google Shape;80;p3"/>
            <p:cNvPicPr preferRelativeResize="0"/>
            <p:nvPr/>
          </p:nvPicPr>
          <p:blipFill rotWithShape="1">
            <a:blip r:embed="rId4">
              <a:alphaModFix/>
            </a:blip>
            <a:srcRect r="63894"/>
            <a:stretch/>
          </p:blipFill>
          <p:spPr>
            <a:xfrm>
              <a:off x="609699" y="2087837"/>
              <a:ext cx="2949753" cy="2268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3"/>
            <p:cNvSpPr txBox="1"/>
            <p:nvPr/>
          </p:nvSpPr>
          <p:spPr>
            <a:xfrm>
              <a:off x="476289" y="4285807"/>
              <a:ext cx="30831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Lấy sách vở</a:t>
              </a:r>
              <a:endParaRPr/>
            </a:p>
          </p:txBody>
        </p:sp>
      </p:grpSp>
      <p:grpSp>
        <p:nvGrpSpPr>
          <p:cNvPr id="82" name="Google Shape;82;p3"/>
          <p:cNvGrpSpPr/>
          <p:nvPr/>
        </p:nvGrpSpPr>
        <p:grpSpPr>
          <a:xfrm>
            <a:off x="3358696" y="2085267"/>
            <a:ext cx="3083163" cy="2600650"/>
            <a:chOff x="3255826" y="2085267"/>
            <a:chExt cx="3083163" cy="2600650"/>
          </a:xfrm>
        </p:grpSpPr>
        <p:sp>
          <p:nvSpPr>
            <p:cNvPr id="83" name="Google Shape;83;p3"/>
            <p:cNvSpPr txBox="1"/>
            <p:nvPr/>
          </p:nvSpPr>
          <p:spPr>
            <a:xfrm>
              <a:off x="3255826" y="4285807"/>
              <a:ext cx="30831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Vẽ một bông hoa</a:t>
              </a:r>
              <a:endParaRPr/>
            </a:p>
          </p:txBody>
        </p:sp>
        <p:pic>
          <p:nvPicPr>
            <p:cNvPr id="84" name="Google Shape;84;p3"/>
            <p:cNvPicPr preferRelativeResize="0"/>
            <p:nvPr/>
          </p:nvPicPr>
          <p:blipFill rotWithShape="1">
            <a:blip r:embed="rId4">
              <a:alphaModFix/>
            </a:blip>
            <a:srcRect l="36105" r="31504"/>
            <a:stretch/>
          </p:blipFill>
          <p:spPr>
            <a:xfrm>
              <a:off x="3474343" y="2085267"/>
              <a:ext cx="2646127" cy="2268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Google Shape;85;p3"/>
          <p:cNvGrpSpPr/>
          <p:nvPr/>
        </p:nvGrpSpPr>
        <p:grpSpPr>
          <a:xfrm>
            <a:off x="5966167" y="2060121"/>
            <a:ext cx="3083163" cy="2625796"/>
            <a:chOff x="5966167" y="2060121"/>
            <a:chExt cx="3083163" cy="2625796"/>
          </a:xfrm>
        </p:grpSpPr>
        <p:sp>
          <p:nvSpPr>
            <p:cNvPr id="86" name="Google Shape;86;p3"/>
            <p:cNvSpPr txBox="1"/>
            <p:nvPr/>
          </p:nvSpPr>
          <p:spPr>
            <a:xfrm>
              <a:off x="5966167" y="4285807"/>
              <a:ext cx="30831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Ăn sữa chua</a:t>
              </a:r>
              <a:endParaRPr/>
            </a:p>
          </p:txBody>
        </p:sp>
        <p:pic>
          <p:nvPicPr>
            <p:cNvPr id="87" name="Google Shape;87;p3"/>
            <p:cNvPicPr preferRelativeResize="0"/>
            <p:nvPr/>
          </p:nvPicPr>
          <p:blipFill rotWithShape="1">
            <a:blip r:embed="rId4">
              <a:alphaModFix/>
            </a:blip>
            <a:srcRect l="67760" r="-149"/>
            <a:stretch/>
          </p:blipFill>
          <p:spPr>
            <a:xfrm>
              <a:off x="6099160" y="2060121"/>
              <a:ext cx="2646127" cy="22688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3"/>
          <p:cNvSpPr/>
          <p:nvPr/>
        </p:nvSpPr>
        <p:spPr>
          <a:xfrm>
            <a:off x="982300" y="1579063"/>
            <a:ext cx="76296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17C39"/>
                </a:solidFill>
                <a:latin typeface="Arial"/>
                <a:ea typeface="Arial"/>
                <a:cs typeface="Arial"/>
                <a:sym typeface="Arial"/>
              </a:rPr>
              <a:t>- Kể những khó khăn khi thực hiện những việc đó.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/>
        </p:nvSpPr>
        <p:spPr>
          <a:xfrm>
            <a:off x="643989" y="331853"/>
            <a:ext cx="8077101" cy="1685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7C0A"/>
                </a:solidFill>
                <a:latin typeface="Arial"/>
                <a:ea typeface="Arial"/>
                <a:cs typeface="Arial"/>
                <a:sym typeface="Arial"/>
              </a:rPr>
              <a:t>THẢO LUẬN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Người khiếm thị thường gặp phải những khó khăn gì trong cuộc sống?</a:t>
            </a:r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028" y="1664891"/>
            <a:ext cx="3871872" cy="3036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" name="Google Shape;95;p4"/>
          <p:cNvGrpSpPr/>
          <p:nvPr/>
        </p:nvGrpSpPr>
        <p:grpSpPr>
          <a:xfrm>
            <a:off x="5681296" y="3751501"/>
            <a:ext cx="2958563" cy="1130153"/>
            <a:chOff x="5681296" y="3751501"/>
            <a:chExt cx="2958563" cy="1130153"/>
          </a:xfrm>
        </p:grpSpPr>
        <p:grpSp>
          <p:nvGrpSpPr>
            <p:cNvPr id="96" name="Google Shape;96;p4"/>
            <p:cNvGrpSpPr/>
            <p:nvPr/>
          </p:nvGrpSpPr>
          <p:grpSpPr>
            <a:xfrm rot="166615">
              <a:off x="5703570" y="3821508"/>
              <a:ext cx="2914015" cy="990139"/>
              <a:chOff x="925830" y="3006090"/>
              <a:chExt cx="2914015" cy="990139"/>
            </a:xfrm>
          </p:grpSpPr>
          <p:sp>
            <p:nvSpPr>
              <p:cNvPr id="97" name="Google Shape;97;p4"/>
              <p:cNvSpPr/>
              <p:nvPr/>
            </p:nvSpPr>
            <p:spPr>
              <a:xfrm>
                <a:off x="925830" y="3006090"/>
                <a:ext cx="2823210" cy="925830"/>
              </a:xfrm>
              <a:prstGeom prst="cloud">
                <a:avLst/>
              </a:prstGeom>
              <a:solidFill>
                <a:srgbClr val="E2D0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016635" y="3070399"/>
                <a:ext cx="2823210" cy="925830"/>
              </a:xfrm>
              <a:prstGeom prst="cloud">
                <a:avLst/>
              </a:prstGeom>
              <a:solidFill>
                <a:schemeClr val="lt1"/>
              </a:solidFill>
              <a:ln w="25400" cap="flat" cmpd="sng">
                <a:solidFill>
                  <a:srgbClr val="A16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" name="Google Shape;99;p4"/>
            <p:cNvSpPr/>
            <p:nvPr/>
          </p:nvSpPr>
          <p:spPr>
            <a:xfrm>
              <a:off x="6127234" y="4089677"/>
              <a:ext cx="226857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13171A"/>
                  </a:solidFill>
                  <a:latin typeface="Arial"/>
                  <a:ea typeface="Arial"/>
                  <a:cs typeface="Arial"/>
                  <a:sym typeface="Arial"/>
                </a:rPr>
                <a:t>Người khiếm thị 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/>
          <p:nvPr/>
        </p:nvSpPr>
        <p:spPr>
          <a:xfrm>
            <a:off x="568475" y="227221"/>
            <a:ext cx="8078039" cy="95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2. Chia sẻ về những người khuyết tật khác.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- Kể tên những người khuyết tật khác mà em biết.</a:t>
            </a:r>
            <a:endParaRPr/>
          </a:p>
        </p:txBody>
      </p:sp>
      <p:pic>
        <p:nvPicPr>
          <p:cNvPr id="105" name="Google Shape;10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786" y="1307401"/>
            <a:ext cx="3649195" cy="269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174" y="1307402"/>
            <a:ext cx="3905340" cy="2695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5"/>
          <p:cNvGrpSpPr/>
          <p:nvPr/>
        </p:nvGrpSpPr>
        <p:grpSpPr>
          <a:xfrm>
            <a:off x="6001336" y="3340069"/>
            <a:ext cx="2958563" cy="1130153"/>
            <a:chOff x="5681296" y="3751501"/>
            <a:chExt cx="2958563" cy="1130153"/>
          </a:xfrm>
        </p:grpSpPr>
        <p:grpSp>
          <p:nvGrpSpPr>
            <p:cNvPr id="108" name="Google Shape;108;p5"/>
            <p:cNvGrpSpPr/>
            <p:nvPr/>
          </p:nvGrpSpPr>
          <p:grpSpPr>
            <a:xfrm rot="166615">
              <a:off x="5703570" y="3821508"/>
              <a:ext cx="2914015" cy="990139"/>
              <a:chOff x="925830" y="3006090"/>
              <a:chExt cx="2914015" cy="990139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925830" y="3006090"/>
                <a:ext cx="2823210" cy="925830"/>
              </a:xfrm>
              <a:prstGeom prst="cloud">
                <a:avLst/>
              </a:prstGeom>
              <a:solidFill>
                <a:srgbClr val="E2D0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1016635" y="3070399"/>
                <a:ext cx="2823210" cy="925830"/>
              </a:xfrm>
              <a:prstGeom prst="cloud">
                <a:avLst/>
              </a:prstGeom>
              <a:solidFill>
                <a:schemeClr val="lt1"/>
              </a:solidFill>
              <a:ln w="25400" cap="flat" cmpd="sng">
                <a:solidFill>
                  <a:srgbClr val="A165A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" name="Google Shape;111;p5"/>
            <p:cNvSpPr/>
            <p:nvPr/>
          </p:nvSpPr>
          <p:spPr>
            <a:xfrm>
              <a:off x="6012934" y="4089677"/>
              <a:ext cx="259878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0" i="0" u="none" strike="noStrike" cap="none">
                  <a:solidFill>
                    <a:srgbClr val="13171A"/>
                  </a:solidFill>
                  <a:latin typeface="Arial"/>
                  <a:ea typeface="Arial"/>
                  <a:cs typeface="Arial"/>
                  <a:sym typeface="Arial"/>
                </a:rPr>
                <a:t>Người khiếm thính </a:t>
              </a:r>
              <a:endPara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5"/>
          <p:cNvSpPr/>
          <p:nvPr/>
        </p:nvSpPr>
        <p:spPr>
          <a:xfrm>
            <a:off x="611786" y="4261782"/>
            <a:ext cx="7834984" cy="49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- Nêu những khó khăn mà họ gặp phải  trong cuộc sống?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/>
          <p:nvPr/>
        </p:nvSpPr>
        <p:spPr>
          <a:xfrm>
            <a:off x="508343" y="251931"/>
            <a:ext cx="8078039" cy="113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Chúng ta có thể làm gì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để chia sẻ với những người khuyết tật?</a:t>
            </a:r>
            <a:endParaRPr/>
          </a:p>
        </p:txBody>
      </p:sp>
      <p:grpSp>
        <p:nvGrpSpPr>
          <p:cNvPr id="118" name="Google Shape;118;p6"/>
          <p:cNvGrpSpPr/>
          <p:nvPr/>
        </p:nvGrpSpPr>
        <p:grpSpPr>
          <a:xfrm>
            <a:off x="508343" y="1724068"/>
            <a:ext cx="2596101" cy="2826997"/>
            <a:chOff x="508343" y="1724068"/>
            <a:chExt cx="2596101" cy="2826997"/>
          </a:xfrm>
        </p:grpSpPr>
        <p:pic>
          <p:nvPicPr>
            <p:cNvPr id="119" name="Google Shape;119;p6" descr="Người Khuyết Tật Minh Họa Trên Xe Lăn Hình ảnh | Định dạng hình ảnh PSD  611473234| vn.lovepik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8343" y="1724068"/>
              <a:ext cx="2596101" cy="259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6"/>
            <p:cNvSpPr/>
            <p:nvPr/>
          </p:nvSpPr>
          <p:spPr>
            <a:xfrm>
              <a:off x="1280458" y="4139642"/>
              <a:ext cx="1150777" cy="4114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Đẩy xe</a:t>
              </a:r>
              <a:endParaRPr/>
            </a:p>
          </p:txBody>
        </p:sp>
      </p:grpSp>
      <p:grpSp>
        <p:nvGrpSpPr>
          <p:cNvPr id="121" name="Google Shape;121;p6"/>
          <p:cNvGrpSpPr/>
          <p:nvPr/>
        </p:nvGrpSpPr>
        <p:grpSpPr>
          <a:xfrm>
            <a:off x="3443457" y="1724068"/>
            <a:ext cx="2596101" cy="2826997"/>
            <a:chOff x="3443457" y="1724068"/>
            <a:chExt cx="2596101" cy="2826997"/>
          </a:xfrm>
        </p:grpSpPr>
        <p:pic>
          <p:nvPicPr>
            <p:cNvPr id="122" name="Google Shape;122;p6" descr="Người Tàn Tật Với Tay Và Nạng Hình ảnh | Định dạng hình ảnh PSD 611473233|  vn.lovepik.com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43457" y="1724068"/>
              <a:ext cx="2596101" cy="259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6"/>
            <p:cNvSpPr/>
            <p:nvPr/>
          </p:nvSpPr>
          <p:spPr>
            <a:xfrm>
              <a:off x="4267050" y="4139642"/>
              <a:ext cx="980917" cy="4114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Đỡ</a:t>
              </a:r>
              <a:endParaRPr/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6378571" y="1724068"/>
            <a:ext cx="2596102" cy="3010172"/>
            <a:chOff x="6378571" y="1724068"/>
            <a:chExt cx="2596102" cy="3010172"/>
          </a:xfrm>
        </p:grpSpPr>
        <p:pic>
          <p:nvPicPr>
            <p:cNvPr id="125" name="Google Shape;125;p6" descr="Hình ảnh Người Tàn Tật PNG, Vector, PSD, và biểu tượng để tải về miễn phí |  pngtre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78571" y="1724068"/>
              <a:ext cx="2596102" cy="2596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6"/>
            <p:cNvSpPr/>
            <p:nvPr/>
          </p:nvSpPr>
          <p:spPr>
            <a:xfrm>
              <a:off x="6718283" y="4131876"/>
              <a:ext cx="1804828" cy="60236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Giúp họ sang đường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 descr="Tập sống bố thí khi đi xe buý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766" y="258346"/>
            <a:ext cx="6358467" cy="357422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/>
          <p:nvPr/>
        </p:nvSpPr>
        <p:spPr>
          <a:xfrm>
            <a:off x="0" y="3815639"/>
            <a:ext cx="9144000" cy="958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Giúp người khuyết tật lên xe buýt (bằng cửa sau).</a:t>
            </a:r>
            <a:endParaRPr/>
          </a:p>
          <a:p>
            <a:pPr marL="342900" marR="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Nhường chỗ cho người khuyết tật khi tham gia các phương tiện công cộng.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 descr="Giao tiếp với trẻ em khiếm thính | Vinme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712" y="626688"/>
            <a:ext cx="4569883" cy="327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/>
          <p:nvPr/>
        </p:nvSpPr>
        <p:spPr>
          <a:xfrm>
            <a:off x="767645" y="4019881"/>
            <a:ext cx="7778045" cy="49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3171A"/>
                </a:solidFill>
                <a:latin typeface="Arial"/>
                <a:ea typeface="Arial"/>
                <a:cs typeface="Arial"/>
                <a:sym typeface="Arial"/>
              </a:rPr>
              <a:t>Dùng ngôn ngữ kí hiệu để giao tiếp với người khiếm thính</a:t>
            </a:r>
            <a:endParaRPr sz="2000" b="0" i="0" u="none" strike="noStrike" cap="none">
              <a:solidFill>
                <a:srgbClr val="13171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Custom 6">
      <a:majorFont>
        <a:latin typeface="UTM Androgyn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278</Words>
  <Application>Microsoft Office PowerPoint</Application>
  <PresentationFormat>On-screen Show (16:9)</PresentationFormat>
  <Paragraphs>37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Pangolin</vt:lpstr>
      <vt:lpstr>Open Sans Bold</vt:lpstr>
      <vt:lpstr>Lobster</vt:lpstr>
      <vt:lpstr>Calibri</vt:lpstr>
      <vt:lpstr>UTM Cookies</vt:lpstr>
      <vt:lpstr>Baloo 2</vt:lpstr>
      <vt:lpstr>Times New Roman</vt:lpstr>
      <vt:lpstr>English Vocabulary Workshop by Slidesgo</vt:lpstr>
      <vt:lpstr>PowerPoint Presentation</vt:lpstr>
      <vt:lpstr>Bài 27: Chia sẻ khó khăn với người khuyết tật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27: Chia sẻ khó khăn với người khuyết tật</dc:title>
  <dc:creator>L.U</dc:creator>
  <cp:lastModifiedBy>Admin</cp:lastModifiedBy>
  <cp:revision>2</cp:revision>
  <dcterms:modified xsi:type="dcterms:W3CDTF">2024-03-11T03:32:17Z</dcterms:modified>
</cp:coreProperties>
</file>