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6" r:id="rId3"/>
    <p:sldId id="270" r:id="rId4"/>
    <p:sldId id="271" r:id="rId5"/>
    <p:sldId id="256" r:id="rId6"/>
    <p:sldId id="258" r:id="rId7"/>
    <p:sldId id="269" r:id="rId8"/>
    <p:sldId id="272" r:id="rId9"/>
    <p:sldId id="273" r:id="rId10"/>
    <p:sldId id="274" r:id="rId11"/>
    <p:sldId id="275" r:id="rId12"/>
    <p:sldId id="276" r:id="rId13"/>
    <p:sldId id="263" r:id="rId14"/>
    <p:sldId id="277" r:id="rId15"/>
    <p:sldId id="280" r:id="rId16"/>
    <p:sldId id="279" r:id="rId17"/>
    <p:sldId id="281" r:id="rId18"/>
    <p:sldId id="282" r:id="rId19"/>
    <p:sldId id="283" r:id="rId20"/>
    <p:sldId id="284" r:id="rId21"/>
    <p:sldId id="285" r:id="rId22"/>
    <p:sldId id="287" r:id="rId23"/>
    <p:sldId id="286" r:id="rId24"/>
    <p:sldId id="289" r:id="rId25"/>
    <p:sldId id="288" r:id="rId26"/>
    <p:sldId id="290" r:id="rId27"/>
    <p:sldId id="291" r:id="rId28"/>
    <p:sldId id="292" r:id="rId29"/>
    <p:sldId id="294" r:id="rId30"/>
    <p:sldId id="295" r:id="rId31"/>
    <p:sldId id="296" r:id="rId32"/>
    <p:sldId id="297" r:id="rId33"/>
    <p:sldId id="298" r:id="rId34"/>
    <p:sldId id="293" r:id="rId35"/>
    <p:sldId id="299" r:id="rId36"/>
    <p:sldId id="278" r:id="rId37"/>
    <p:sldId id="300" r:id="rId38"/>
  </p:sldIdLst>
  <p:sldSz cx="18288000" cy="10287000"/>
  <p:notesSz cx="6858000" cy="9144000"/>
  <p:embeddedFontLs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8495D-983F-4DDB-B65A-7001AF30C938}">
          <p14:sldIdLst>
            <p14:sldId id="266"/>
            <p14:sldId id="270"/>
            <p14:sldId id="271"/>
            <p14:sldId id="256"/>
            <p14:sldId id="258"/>
            <p14:sldId id="269"/>
            <p14:sldId id="272"/>
            <p14:sldId id="273"/>
            <p14:sldId id="274"/>
            <p14:sldId id="275"/>
            <p14:sldId id="276"/>
            <p14:sldId id="263"/>
            <p14:sldId id="277"/>
            <p14:sldId id="280"/>
            <p14:sldId id="279"/>
            <p14:sldId id="281"/>
            <p14:sldId id="282"/>
            <p14:sldId id="283"/>
            <p14:sldId id="284"/>
            <p14:sldId id="285"/>
            <p14:sldId id="287"/>
            <p14:sldId id="286"/>
            <p14:sldId id="289"/>
            <p14:sldId id="288"/>
            <p14:sldId id="290"/>
            <p14:sldId id="291"/>
            <p14:sldId id="292"/>
            <p14:sldId id="294"/>
            <p14:sldId id="295"/>
            <p14:sldId id="296"/>
            <p14:sldId id="297"/>
            <p14:sldId id="298"/>
            <p14:sldId id="293"/>
            <p14:sldId id="299"/>
            <p14:sldId id="278"/>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911142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4/4/2023</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622648"/>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svg"/><Relationship Id="rId5" Type="http://schemas.openxmlformats.org/officeDocument/2006/relationships/image" Target="../media/image8.svg"/><Relationship Id="rId10"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41.sv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10" Type="http://schemas.openxmlformats.org/officeDocument/2006/relationships/image" Target="../media/image44.png"/><Relationship Id="rId4" Type="http://schemas.openxmlformats.org/officeDocument/2006/relationships/image" Target="../media/image11.png"/><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svg"/><Relationship Id="rId5" Type="http://schemas.openxmlformats.org/officeDocument/2006/relationships/image" Target="../media/image8.svg"/><Relationship Id="rId10"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50.svg"/><Relationship Id="rId3" Type="http://schemas.microsoft.com/office/2007/relationships/media" Target="../media/media2.mp3"/><Relationship Id="rId7" Type="http://schemas.openxmlformats.org/officeDocument/2006/relationships/image" Target="../media/image4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slideLayout" Target="../slideLayouts/slideLayout12.xml"/><Relationship Id="rId10" Type="http://schemas.openxmlformats.org/officeDocument/2006/relationships/image" Target="../media/image52.svg"/><Relationship Id="rId4" Type="http://schemas.openxmlformats.org/officeDocument/2006/relationships/audio" Target="../media/media2.mp3"/><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0.svg"/><Relationship Id="rId3" Type="http://schemas.microsoft.com/office/2007/relationships/media" Target="../media/media2.mp3"/><Relationship Id="rId7" Type="http://schemas.openxmlformats.org/officeDocument/2006/relationships/image" Target="../media/image4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8.png"/><Relationship Id="rId5" Type="http://schemas.openxmlformats.org/officeDocument/2006/relationships/slideLayout" Target="../slideLayouts/slideLayout12.xml"/><Relationship Id="rId10" Type="http://schemas.openxmlformats.org/officeDocument/2006/relationships/image" Target="../media/image52.svg"/><Relationship Id="rId4" Type="http://schemas.openxmlformats.org/officeDocument/2006/relationships/audio" Target="../media/media2.mp3"/><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50.svg"/><Relationship Id="rId3" Type="http://schemas.microsoft.com/office/2007/relationships/media" Target="../media/media2.mp3"/><Relationship Id="rId7" Type="http://schemas.openxmlformats.org/officeDocument/2006/relationships/image" Target="../media/image4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8.png"/><Relationship Id="rId5" Type="http://schemas.openxmlformats.org/officeDocument/2006/relationships/slideLayout" Target="../slideLayouts/slideLayout12.xml"/><Relationship Id="rId10" Type="http://schemas.openxmlformats.org/officeDocument/2006/relationships/image" Target="../media/image52.svg"/><Relationship Id="rId4" Type="http://schemas.openxmlformats.org/officeDocument/2006/relationships/audio" Target="../media/media2.mp3"/><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0.svg"/><Relationship Id="rId3" Type="http://schemas.microsoft.com/office/2007/relationships/media" Target="../media/media2.mp3"/><Relationship Id="rId7" Type="http://schemas.openxmlformats.org/officeDocument/2006/relationships/image" Target="../media/image4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8.png"/><Relationship Id="rId5" Type="http://schemas.openxmlformats.org/officeDocument/2006/relationships/slideLayout" Target="../slideLayouts/slideLayout12.xml"/><Relationship Id="rId10" Type="http://schemas.openxmlformats.org/officeDocument/2006/relationships/image" Target="../media/image52.svg"/><Relationship Id="rId4" Type="http://schemas.openxmlformats.org/officeDocument/2006/relationships/audio" Target="../media/media2.mp3"/><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microsoft.com/office/2007/relationships/media" Target="../media/media2.mp3"/><Relationship Id="rId7" Type="http://schemas.openxmlformats.org/officeDocument/2006/relationships/image" Target="../media/image4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8.png"/><Relationship Id="rId5" Type="http://schemas.openxmlformats.org/officeDocument/2006/relationships/slideLayout" Target="../slideLayouts/slideLayout12.xml"/><Relationship Id="rId10" Type="http://schemas.openxmlformats.org/officeDocument/2006/relationships/image" Target="../media/image52.svg"/><Relationship Id="rId4" Type="http://schemas.openxmlformats.org/officeDocument/2006/relationships/audio" Target="../media/media2.mp3"/><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8.svg"/><Relationship Id="rId7" Type="http://schemas.openxmlformats.org/officeDocument/2006/relationships/image" Target="../media/image3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58.sv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svg"/><Relationship Id="rId7" Type="http://schemas.openxmlformats.org/officeDocument/2006/relationships/image" Target="../media/image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1.sv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svg"/><Relationship Id="rId10" Type="http://schemas.openxmlformats.org/officeDocument/2006/relationships/image" Target="../media/image23.svg"/><Relationship Id="rId4" Type="http://schemas.openxmlformats.org/officeDocument/2006/relationships/image" Target="../media/image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10"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3AD89400-9C60-4A55-D8B6-B4ACE8134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929" y="2095500"/>
            <a:ext cx="15332448" cy="54844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365796" y="8435534"/>
            <a:ext cx="5037995" cy="236785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92359" y="7713208"/>
            <a:ext cx="3871529" cy="30901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60693" y="7059792"/>
            <a:ext cx="10031125" cy="37240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89225" y="2228711"/>
            <a:ext cx="2815449" cy="128998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7164" y="2454605"/>
            <a:ext cx="2644272" cy="12115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523674" y="-426801"/>
            <a:ext cx="3129440" cy="143385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905528" y="361048"/>
            <a:ext cx="2819856" cy="1292007"/>
          </a:xfrm>
          <a:prstGeom prst="rect">
            <a:avLst/>
          </a:prstGeom>
        </p:spPr>
      </p:pic>
      <p:sp>
        <p:nvSpPr>
          <p:cNvPr id="11" name="TextBox 11"/>
          <p:cNvSpPr txBox="1"/>
          <p:nvPr/>
        </p:nvSpPr>
        <p:spPr>
          <a:xfrm>
            <a:off x="1477776" y="3060384"/>
            <a:ext cx="15332448" cy="3118674"/>
          </a:xfrm>
          <a:prstGeom prst="rect">
            <a:avLst/>
          </a:prstGeom>
        </p:spPr>
        <p:txBody>
          <a:bodyPr wrap="square" lIns="0" tIns="0" rIns="0" bIns="0" rtlCol="0" anchor="t">
            <a:spAutoFit/>
          </a:bodyPr>
          <a:lstStyle/>
          <a:p>
            <a:pPr algn="ctr">
              <a:lnSpc>
                <a:spcPct val="150000"/>
              </a:lnSpc>
            </a:pPr>
            <a:r>
              <a:rPr lang="en-US" sz="7200" b="1">
                <a:solidFill>
                  <a:srgbClr val="000000"/>
                </a:solidFill>
                <a:latin typeface="Arial" panose="020B0604020202020204" pitchFamily="34" charset="0"/>
                <a:cs typeface="Arial" panose="020B0604020202020204" pitchFamily="34" charset="0"/>
              </a:rPr>
              <a:t>CHÀO MỪNG CÁC EM ĐÃ ĐẾN VỚI BÀI HỌC NGÀY HÔM NAY!</a:t>
            </a:r>
          </a:p>
        </p:txBody>
      </p:sp>
    </p:spTree>
    <p:extLst>
      <p:ext uri="{BB962C8B-B14F-4D97-AF65-F5344CB8AC3E}">
        <p14:creationId xmlns:p14="http://schemas.microsoft.com/office/powerpoint/2010/main" val="3584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grpSp>
        <p:nvGrpSpPr>
          <p:cNvPr id="3" name="Group 2">
            <a:extLst>
              <a:ext uri="{FF2B5EF4-FFF2-40B4-BE49-F238E27FC236}">
                <a16:creationId xmlns:a16="http://schemas.microsoft.com/office/drawing/2014/main" id="{DB1CE394-5249-6B0E-0A1F-C204A1507C78}"/>
              </a:ext>
            </a:extLst>
          </p:cNvPr>
          <p:cNvGrpSpPr/>
          <p:nvPr/>
        </p:nvGrpSpPr>
        <p:grpSpPr>
          <a:xfrm>
            <a:off x="1014010" y="2449838"/>
            <a:ext cx="6718269" cy="5994938"/>
            <a:chOff x="437519" y="2449838"/>
            <a:chExt cx="6718269" cy="5994938"/>
          </a:xfrm>
        </p:grpSpPr>
        <p:sp>
          <p:nvSpPr>
            <p:cNvPr id="4" name="TextBox 3">
              <a:extLst>
                <a:ext uri="{FF2B5EF4-FFF2-40B4-BE49-F238E27FC236}">
                  <a16:creationId xmlns:a16="http://schemas.microsoft.com/office/drawing/2014/main" id="{67158F03-F3BA-4EB9-91F6-FCBC4CDC28D0}"/>
                </a:ext>
              </a:extLst>
            </p:cNvPr>
            <p:cNvSpPr txBox="1"/>
            <p:nvPr/>
          </p:nvSpPr>
          <p:spPr>
            <a:xfrm>
              <a:off x="1283042" y="7890778"/>
              <a:ext cx="5872746"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Phần mềm soạn thảo văn bản </a:t>
              </a:r>
            </a:p>
          </p:txBody>
        </p:sp>
        <p:pic>
          <p:nvPicPr>
            <p:cNvPr id="8" name="Picture 2" descr="Microsoft Word logo and symbol, meaning, history, PNG">
              <a:extLst>
                <a:ext uri="{FF2B5EF4-FFF2-40B4-BE49-F238E27FC236}">
                  <a16:creationId xmlns:a16="http://schemas.microsoft.com/office/drawing/2014/main" id="{3218CACB-414C-BF03-9E50-135372297F5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rrow: Right 9">
            <a:extLst>
              <a:ext uri="{FF2B5EF4-FFF2-40B4-BE49-F238E27FC236}">
                <a16:creationId xmlns:a16="http://schemas.microsoft.com/office/drawing/2014/main" id="{1D294418-777E-ABA1-1948-681950BF6A28}"/>
              </a:ext>
            </a:extLst>
          </p:cNvPr>
          <p:cNvSpPr/>
          <p:nvPr/>
        </p:nvSpPr>
        <p:spPr>
          <a:xfrm>
            <a:off x="8185032" y="4649414"/>
            <a:ext cx="978408" cy="1066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516E08A-6EA9-58B9-FA78-B5374C894826}"/>
              </a:ext>
            </a:extLst>
          </p:cNvPr>
          <p:cNvSpPr/>
          <p:nvPr/>
        </p:nvSpPr>
        <p:spPr>
          <a:xfrm>
            <a:off x="10614428" y="2348691"/>
            <a:ext cx="5741050" cy="9906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Gõ văn bản </a:t>
            </a:r>
          </a:p>
        </p:txBody>
      </p:sp>
      <p:sp>
        <p:nvSpPr>
          <p:cNvPr id="21" name="Rectangle: Rounded Corners 20">
            <a:extLst>
              <a:ext uri="{FF2B5EF4-FFF2-40B4-BE49-F238E27FC236}">
                <a16:creationId xmlns:a16="http://schemas.microsoft.com/office/drawing/2014/main" id="{42041277-207D-3F96-DA0A-CD4AB432A303}"/>
              </a:ext>
            </a:extLst>
          </p:cNvPr>
          <p:cNvSpPr/>
          <p:nvPr/>
        </p:nvSpPr>
        <p:spPr>
          <a:xfrm>
            <a:off x="10614428" y="4806368"/>
            <a:ext cx="5741050" cy="9906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Chỉnh sửa văn bản </a:t>
            </a:r>
          </a:p>
        </p:txBody>
      </p:sp>
      <p:sp>
        <p:nvSpPr>
          <p:cNvPr id="22" name="Rectangle: Rounded Corners 21">
            <a:extLst>
              <a:ext uri="{FF2B5EF4-FFF2-40B4-BE49-F238E27FC236}">
                <a16:creationId xmlns:a16="http://schemas.microsoft.com/office/drawing/2014/main" id="{07A6736A-567A-DC17-B7E6-B603DF19E403}"/>
              </a:ext>
            </a:extLst>
          </p:cNvPr>
          <p:cNvSpPr/>
          <p:nvPr/>
        </p:nvSpPr>
        <p:spPr>
          <a:xfrm>
            <a:off x="10616703" y="7102536"/>
            <a:ext cx="5741050" cy="9906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Trình bày, lưu văn bản</a:t>
            </a:r>
          </a:p>
        </p:txBody>
      </p:sp>
      <p:sp>
        <p:nvSpPr>
          <p:cNvPr id="23" name="TextBox 22">
            <a:extLst>
              <a:ext uri="{FF2B5EF4-FFF2-40B4-BE49-F238E27FC236}">
                <a16:creationId xmlns:a16="http://schemas.microsoft.com/office/drawing/2014/main" id="{BD57BA27-047E-0F12-9B6A-A87946B77787}"/>
              </a:ext>
            </a:extLst>
          </p:cNvPr>
          <p:cNvSpPr txBox="1"/>
          <p:nvPr/>
        </p:nvSpPr>
        <p:spPr>
          <a:xfrm>
            <a:off x="2748079" y="970198"/>
            <a:ext cx="1279184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Chức năng của phần mềm soạn thảo văn bản  </a:t>
            </a:r>
          </a:p>
        </p:txBody>
      </p:sp>
    </p:spTree>
    <p:extLst>
      <p:ext uri="{BB962C8B-B14F-4D97-AF65-F5344CB8AC3E}">
        <p14:creationId xmlns:p14="http://schemas.microsoft.com/office/powerpoint/2010/main" val="35857608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12" name="TextBox 11">
            <a:extLst>
              <a:ext uri="{FF2B5EF4-FFF2-40B4-BE49-F238E27FC236}">
                <a16:creationId xmlns:a16="http://schemas.microsoft.com/office/drawing/2014/main" id="{6E1705A5-B4DF-A05B-50A0-1A4350A46AC5}"/>
              </a:ext>
            </a:extLst>
          </p:cNvPr>
          <p:cNvSpPr txBox="1"/>
          <p:nvPr/>
        </p:nvSpPr>
        <p:spPr>
          <a:xfrm>
            <a:off x="1676399" y="1030389"/>
            <a:ext cx="149352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Màn hình làm việc của phần mềm soạn thảo văn bản </a:t>
            </a:r>
          </a:p>
        </p:txBody>
      </p:sp>
      <p:pic>
        <p:nvPicPr>
          <p:cNvPr id="15" name="Picture 14">
            <a:extLst>
              <a:ext uri="{FF2B5EF4-FFF2-40B4-BE49-F238E27FC236}">
                <a16:creationId xmlns:a16="http://schemas.microsoft.com/office/drawing/2014/main" id="{E6A2871C-9DB8-37F1-339E-B2A372348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243" y="2254510"/>
            <a:ext cx="15589092" cy="6524365"/>
          </a:xfrm>
          <a:prstGeom prst="rect">
            <a:avLst/>
          </a:prstGeom>
        </p:spPr>
      </p:pic>
    </p:spTree>
    <p:extLst>
      <p:ext uri="{BB962C8B-B14F-4D97-AF65-F5344CB8AC3E}">
        <p14:creationId xmlns:p14="http://schemas.microsoft.com/office/powerpoint/2010/main" val="32851442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20881" y="3881606"/>
            <a:ext cx="12864333" cy="2670603"/>
          </a:xfrm>
          <a:prstGeom prst="rect">
            <a:avLst/>
          </a:prstGeom>
        </p:spPr>
        <p:txBody>
          <a:bodyPr wrap="square" lIns="0" tIns="0" rIns="0" bIns="0" rtlCol="0" anchor="t">
            <a:spAutoFit/>
          </a:bodyPr>
          <a:lstStyle/>
          <a:p>
            <a:pPr algn="just">
              <a:lnSpc>
                <a:spcPct val="150000"/>
              </a:lnSpc>
            </a:pPr>
            <a:r>
              <a:rPr lang="vi-VN" sz="4000">
                <a:solidFill>
                  <a:srgbClr val="000000"/>
                </a:solidFill>
              </a:rPr>
              <a:t>Phần mềm soạn thảo văn bản giúp em gõ, chỉnh sửa, trình bày và lưu văn bản. Khi gõ phím, kí tự sẽ xuất hiện tại vị trí con trỏ soạn thảo.</a:t>
            </a:r>
            <a:endParaRPr lang="en-US" sz="4000">
              <a:solidFill>
                <a:srgbClr val="000000"/>
              </a:solidFill>
            </a:endParaRPr>
          </a:p>
        </p:txBody>
      </p:sp>
      <p:grpSp>
        <p:nvGrpSpPr>
          <p:cNvPr id="15" name="Group 14">
            <a:extLst>
              <a:ext uri="{FF2B5EF4-FFF2-40B4-BE49-F238E27FC236}">
                <a16:creationId xmlns:a16="http://schemas.microsoft.com/office/drawing/2014/main" id="{89676062-D99D-1CCC-29F3-EF8F0FE22A04}"/>
              </a:ext>
            </a:extLst>
          </p:cNvPr>
          <p:cNvGrpSpPr/>
          <p:nvPr/>
        </p:nvGrpSpPr>
        <p:grpSpPr>
          <a:xfrm>
            <a:off x="4337427" y="2403386"/>
            <a:ext cx="9613145" cy="1050373"/>
            <a:chOff x="3834012" y="1772796"/>
            <a:chExt cx="9613145" cy="1050373"/>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14800" y="1772796"/>
              <a:ext cx="9051571" cy="1050373"/>
            </a:xfrm>
            <a:prstGeom prst="rect">
              <a:avLst/>
            </a:prstGeom>
          </p:spPr>
        </p:pic>
        <p:sp>
          <p:nvSpPr>
            <p:cNvPr id="8" name="TextBox 8"/>
            <p:cNvSpPr txBox="1"/>
            <p:nvPr/>
          </p:nvSpPr>
          <p:spPr>
            <a:xfrm>
              <a:off x="3834012" y="2073880"/>
              <a:ext cx="9613145" cy="561909"/>
            </a:xfrm>
            <a:prstGeom prst="rect">
              <a:avLst/>
            </a:prstGeom>
          </p:spPr>
          <p:txBody>
            <a:bodyPr lIns="0" tIns="0" rIns="0" bIns="0" rtlCol="0" anchor="t">
              <a:spAutoFit/>
            </a:bodyPr>
            <a:lstStyle/>
            <a:p>
              <a:pPr algn="ctr">
                <a:lnSpc>
                  <a:spcPts val="4439"/>
                </a:lnSpc>
              </a:pPr>
              <a:r>
                <a:rPr lang="en-US" sz="4500" b="1">
                  <a:solidFill>
                    <a:srgbClr val="C00000"/>
                  </a:solidFill>
                  <a:latin typeface="Arial" panose="020B0604020202020204" pitchFamily="34" charset="0"/>
                  <a:cs typeface="Arial" panose="020B0604020202020204" pitchFamily="34" charset="0"/>
                </a:rPr>
                <a:t>HỘP KIẾN THỨC </a:t>
              </a: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26049" y="2324322"/>
            <a:ext cx="4153690" cy="19031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11263" y="2873705"/>
            <a:ext cx="3683801" cy="168785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2"/>
          <a:srcRect/>
          <a:stretch>
            <a:fillRect/>
          </a:stretch>
        </p:blipFill>
        <p:spPr>
          <a:xfrm>
            <a:off x="143816" y="6232917"/>
            <a:ext cx="3558546" cy="3750773"/>
          </a:xfrm>
          <a:prstGeom prst="rect">
            <a:avLst/>
          </a:prstGeom>
        </p:spPr>
      </p:pic>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TextBox 2">
            <a:extLst>
              <a:ext uri="{FF2B5EF4-FFF2-40B4-BE49-F238E27FC236}">
                <a16:creationId xmlns:a16="http://schemas.microsoft.com/office/drawing/2014/main" id="{D955A32E-3B8A-B319-C72C-6F2A9F67F0E6}"/>
              </a:ext>
            </a:extLst>
          </p:cNvPr>
          <p:cNvSpPr txBox="1"/>
          <p:nvPr/>
        </p:nvSpPr>
        <p:spPr>
          <a:xfrm>
            <a:off x="3048000" y="908928"/>
            <a:ext cx="12390773"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CÂU HỎI CỦNG CỐ </a:t>
            </a:r>
          </a:p>
        </p:txBody>
      </p:sp>
      <p:pic>
        <p:nvPicPr>
          <p:cNvPr id="4" name="Picture 5">
            <a:extLst>
              <a:ext uri="{FF2B5EF4-FFF2-40B4-BE49-F238E27FC236}">
                <a16:creationId xmlns:a16="http://schemas.microsoft.com/office/drawing/2014/main" id="{91742224-FF58-1088-DC56-4296894E6449}"/>
              </a:ext>
            </a:extLst>
          </p:cNvPr>
          <p:cNvPicPr>
            <a:picLocks noChangeAspect="1"/>
          </p:cNvPicPr>
          <p:nvPr/>
        </p:nvPicPr>
        <p:blipFill>
          <a:blip r:embed="rId8"/>
          <a:srcRect/>
          <a:stretch>
            <a:fillRect/>
          </a:stretch>
        </p:blipFill>
        <p:spPr>
          <a:xfrm>
            <a:off x="10820793" y="4244168"/>
            <a:ext cx="6877509" cy="5433232"/>
          </a:xfrm>
          <a:prstGeom prst="rect">
            <a:avLst/>
          </a:prstGeom>
        </p:spPr>
      </p:pic>
      <p:sp>
        <p:nvSpPr>
          <p:cNvPr id="8" name="TextBox 7">
            <a:extLst>
              <a:ext uri="{FF2B5EF4-FFF2-40B4-BE49-F238E27FC236}">
                <a16:creationId xmlns:a16="http://schemas.microsoft.com/office/drawing/2014/main" id="{EA2EB8DD-F3E4-27BA-91A1-F1C1203F6CAB}"/>
              </a:ext>
            </a:extLst>
          </p:cNvPr>
          <p:cNvSpPr txBox="1"/>
          <p:nvPr/>
        </p:nvSpPr>
        <p:spPr>
          <a:xfrm>
            <a:off x="2133598" y="1780369"/>
            <a:ext cx="14020801" cy="1839606"/>
          </a:xfrm>
          <a:prstGeom prst="rect">
            <a:avLst/>
          </a:prstGeom>
          <a:noFill/>
        </p:spPr>
        <p:txBody>
          <a:bodyPr wrap="square" rtlCol="0">
            <a:spAutoFit/>
          </a:bodyPr>
          <a:lstStyle/>
          <a:p>
            <a:pPr>
              <a:lnSpc>
                <a:spcPct val="150000"/>
              </a:lnSpc>
            </a:pPr>
            <a:r>
              <a:rPr lang="vi-VN" sz="4000" b="1" i="1">
                <a:effectLst/>
                <a:ea typeface="Calibri" panose="020F0502020204030204" pitchFamily="34" charset="0"/>
              </a:rPr>
              <a:t>Chọn những câu ghép đúng. Trong phần mềm soạn thảo văn bản, em có thể:</a:t>
            </a:r>
            <a:endParaRPr lang="en-US" sz="4000" b="1" i="1"/>
          </a:p>
        </p:txBody>
      </p:sp>
      <p:sp>
        <p:nvSpPr>
          <p:cNvPr id="10" name="Rectangle: Rounded Corners 9">
            <a:extLst>
              <a:ext uri="{FF2B5EF4-FFF2-40B4-BE49-F238E27FC236}">
                <a16:creationId xmlns:a16="http://schemas.microsoft.com/office/drawing/2014/main" id="{8099CECF-CE17-0728-657A-7FED86CFAB35}"/>
              </a:ext>
            </a:extLst>
          </p:cNvPr>
          <p:cNvSpPr/>
          <p:nvPr/>
        </p:nvSpPr>
        <p:spPr>
          <a:xfrm>
            <a:off x="1200346" y="3872168"/>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A. Gõ và chỉnh sửa văn bản</a:t>
            </a:r>
          </a:p>
        </p:txBody>
      </p:sp>
      <p:sp>
        <p:nvSpPr>
          <p:cNvPr id="11" name="Rectangle: Rounded Corners 10">
            <a:extLst>
              <a:ext uri="{FF2B5EF4-FFF2-40B4-BE49-F238E27FC236}">
                <a16:creationId xmlns:a16="http://schemas.microsoft.com/office/drawing/2014/main" id="{C35F7731-6C0F-F54C-1A0C-3FDF8A104972}"/>
              </a:ext>
            </a:extLst>
          </p:cNvPr>
          <p:cNvSpPr/>
          <p:nvPr/>
        </p:nvSpPr>
        <p:spPr>
          <a:xfrm>
            <a:off x="1200346" y="5171912"/>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B. Trình bày văn bản</a:t>
            </a:r>
          </a:p>
        </p:txBody>
      </p:sp>
      <p:sp>
        <p:nvSpPr>
          <p:cNvPr id="17" name="Rectangle: Rounded Corners 16">
            <a:extLst>
              <a:ext uri="{FF2B5EF4-FFF2-40B4-BE49-F238E27FC236}">
                <a16:creationId xmlns:a16="http://schemas.microsoft.com/office/drawing/2014/main" id="{4A373B63-FBD6-5B5C-7BF1-2B813CD9E1DF}"/>
              </a:ext>
            </a:extLst>
          </p:cNvPr>
          <p:cNvSpPr/>
          <p:nvPr/>
        </p:nvSpPr>
        <p:spPr>
          <a:xfrm>
            <a:off x="1200346" y="6471656"/>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a:solidFill>
                  <a:schemeClr val="tx1"/>
                </a:solidFill>
                <a:latin typeface="Arial" panose="020B0604020202020204" pitchFamily="34" charset="0"/>
                <a:cs typeface="Arial" panose="020B0604020202020204" pitchFamily="34" charset="0"/>
              </a:rPr>
              <a:t>C. Lưu văn bản.</a:t>
            </a:r>
            <a:endParaRPr lang="en-US" sz="40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E276908-DF8B-27F7-8261-336392F70DCE}"/>
              </a:ext>
            </a:extLst>
          </p:cNvPr>
          <p:cNvSpPr/>
          <p:nvPr/>
        </p:nvSpPr>
        <p:spPr>
          <a:xfrm>
            <a:off x="1200346" y="7772653"/>
            <a:ext cx="8991600" cy="101319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D. Khám phá thế giới tự nhiên.</a:t>
            </a:r>
          </a:p>
        </p:txBody>
      </p:sp>
    </p:spTree>
    <p:extLst>
      <p:ext uri="{BB962C8B-B14F-4D97-AF65-F5344CB8AC3E}">
        <p14:creationId xmlns:p14="http://schemas.microsoft.com/office/powerpoint/2010/main" val="2366515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5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25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25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25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25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par>
                                <p:cTn id="33" presetID="1" presetClass="emph" presetSubtype="2" fill="hold" nodeType="withEffect">
                                  <p:stCondLst>
                                    <p:cond delay="0"/>
                                  </p:stCondLst>
                                  <p:childTnLst>
                                    <p:animClr clrSpc="rgb" dir="cw">
                                      <p:cBhvr>
                                        <p:cTn id="34" dur="2000" fill="hold"/>
                                        <p:tgtEl>
                                          <p:spTgt spid="10"/>
                                        </p:tgtEl>
                                        <p:attrNameLst>
                                          <p:attrName>fillcolor</p:attrName>
                                        </p:attrNameLst>
                                      </p:cBhvr>
                                      <p:to>
                                        <a:srgbClr val="92D050"/>
                                      </p:to>
                                    </p:animClr>
                                    <p:set>
                                      <p:cBhvr>
                                        <p:cTn id="35" dur="2000" fill="hold"/>
                                        <p:tgtEl>
                                          <p:spTgt spid="10"/>
                                        </p:tgtEl>
                                        <p:attrNameLst>
                                          <p:attrName>fill.type</p:attrName>
                                        </p:attrNameLst>
                                      </p:cBhvr>
                                      <p:to>
                                        <p:strVal val="solid"/>
                                      </p:to>
                                    </p:set>
                                    <p:set>
                                      <p:cBhvr>
                                        <p:cTn id="36" dur="2000" fill="hold"/>
                                        <p:tgtEl>
                                          <p:spTgt spid="10"/>
                                        </p:tgtEl>
                                        <p:attrNameLst>
                                          <p:attrName>fill.on</p:attrName>
                                        </p:attrNameLst>
                                      </p:cBhvr>
                                      <p:to>
                                        <p:strVal val="true"/>
                                      </p:to>
                                    </p:set>
                                  </p:childTnLst>
                                </p:cTn>
                              </p:par>
                              <p:par>
                                <p:cTn id="37" presetID="26" presetClass="emph" presetSubtype="0" fill="hold" grpId="1" nodeType="with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par>
                                <p:cTn id="40" presetID="1" presetClass="emph" presetSubtype="2" fill="hold" nodeType="withEffect">
                                  <p:stCondLst>
                                    <p:cond delay="0"/>
                                  </p:stCondLst>
                                  <p:childTnLst>
                                    <p:animClr clrSpc="rgb" dir="cw">
                                      <p:cBhvr>
                                        <p:cTn id="41" dur="2000" fill="hold"/>
                                        <p:tgtEl>
                                          <p:spTgt spid="11"/>
                                        </p:tgtEl>
                                        <p:attrNameLst>
                                          <p:attrName>fillcolor</p:attrName>
                                        </p:attrNameLst>
                                      </p:cBhvr>
                                      <p:to>
                                        <a:srgbClr val="92D050"/>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2000" fill="hold"/>
                                        <p:tgtEl>
                                          <p:spTgt spid="17"/>
                                        </p:tgtEl>
                                        <p:attrNameLst>
                                          <p:attrName>fillcolor</p:attrName>
                                        </p:attrNameLst>
                                      </p:cBhvr>
                                      <p:to>
                                        <a:srgbClr val="92D050"/>
                                      </p:to>
                                    </p:animClr>
                                    <p:set>
                                      <p:cBhvr>
                                        <p:cTn id="46" dur="2000" fill="hold"/>
                                        <p:tgtEl>
                                          <p:spTgt spid="17"/>
                                        </p:tgtEl>
                                        <p:attrNameLst>
                                          <p:attrName>fill.type</p:attrName>
                                        </p:attrNameLst>
                                      </p:cBhvr>
                                      <p:to>
                                        <p:strVal val="solid"/>
                                      </p:to>
                                    </p:set>
                                    <p:set>
                                      <p:cBhvr>
                                        <p:cTn id="47" dur="2000" fill="hold"/>
                                        <p:tgtEl>
                                          <p:spTgt spid="17"/>
                                        </p:tgtEl>
                                        <p:attrNameLst>
                                          <p:attrName>fill.on</p:attrName>
                                        </p:attrNameLst>
                                      </p:cBhvr>
                                      <p:to>
                                        <p:strVal val="true"/>
                                      </p:to>
                                    </p:set>
                                  </p:childTnLst>
                                </p:cTn>
                              </p:par>
                              <p:par>
                                <p:cTn id="48" presetID="26" presetClass="emph" presetSubtype="0" fill="hold" grpId="1" nodeType="withEffect">
                                  <p:stCondLst>
                                    <p:cond delay="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P spid="10" grpId="1" animBg="1"/>
      <p:bldP spid="11" grpId="0" animBg="1"/>
      <p:bldP spid="11" grpId="1" animBg="1"/>
      <p:bldP spid="17" grpId="0" animBg="1"/>
      <p:bldP spid="17" grpId="1"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grpSp>
        <p:nvGrpSpPr>
          <p:cNvPr id="12" name="Group 12"/>
          <p:cNvGrpSpPr/>
          <p:nvPr/>
        </p:nvGrpSpPr>
        <p:grpSpPr>
          <a:xfrm>
            <a:off x="1976737" y="2274787"/>
            <a:ext cx="14645338" cy="5701337"/>
            <a:chOff x="0" y="0"/>
            <a:chExt cx="1314904" cy="744078"/>
          </a:xfrm>
        </p:grpSpPr>
        <p:sp>
          <p:nvSpPr>
            <p:cNvPr id="13" name="Freeform 13"/>
            <p:cNvSpPr/>
            <p:nvPr/>
          </p:nvSpPr>
          <p:spPr>
            <a:xfrm>
              <a:off x="0" y="0"/>
              <a:ext cx="1314904" cy="744078"/>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rgbClr val="FFF7E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470699"/>
            <a:ext cx="4606412" cy="2303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71003" y="1270118"/>
            <a:ext cx="2396988" cy="9016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571" y="7375300"/>
            <a:ext cx="3871529" cy="309018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7393" y="1270118"/>
            <a:ext cx="2396988" cy="9016882"/>
          </a:xfrm>
          <a:prstGeom prst="rect">
            <a:avLst/>
          </a:prstGeom>
        </p:spPr>
      </p:pic>
      <p:sp>
        <p:nvSpPr>
          <p:cNvPr id="17" name="TextBox 17"/>
          <p:cNvSpPr txBox="1"/>
          <p:nvPr/>
        </p:nvSpPr>
        <p:spPr>
          <a:xfrm>
            <a:off x="3617278" y="3600569"/>
            <a:ext cx="11053443" cy="2598917"/>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PHẦN 2.</a:t>
            </a:r>
          </a:p>
          <a:p>
            <a:pPr algn="ctr">
              <a:lnSpc>
                <a:spcPct val="150000"/>
              </a:lnSpc>
            </a:pPr>
            <a:r>
              <a:rPr lang="en-US" sz="6000" b="1">
                <a:solidFill>
                  <a:srgbClr val="000000"/>
                </a:solidFill>
                <a:latin typeface="Arial" panose="020B0604020202020204" pitchFamily="34" charset="0"/>
                <a:cs typeface="Arial" panose="020B0604020202020204" pitchFamily="34" charset="0"/>
              </a:rPr>
              <a:t>XÓA VĂN BẢN </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470699"/>
            <a:ext cx="4606412" cy="230320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02881" y="7576696"/>
            <a:ext cx="3647916" cy="2911700"/>
          </a:xfrm>
          <a:prstGeom prst="rect">
            <a:avLst/>
          </a:prstGeom>
        </p:spPr>
      </p:pic>
    </p:spTree>
    <p:extLst>
      <p:ext uri="{BB962C8B-B14F-4D97-AF65-F5344CB8AC3E}">
        <p14:creationId xmlns:p14="http://schemas.microsoft.com/office/powerpoint/2010/main" val="258317478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2" name="TextBox 11">
            <a:extLst>
              <a:ext uri="{FF2B5EF4-FFF2-40B4-BE49-F238E27FC236}">
                <a16:creationId xmlns:a16="http://schemas.microsoft.com/office/drawing/2014/main" id="{487D815C-6654-973A-EEA0-57FBE8FA42E7}"/>
              </a:ext>
            </a:extLst>
          </p:cNvPr>
          <p:cNvSpPr txBox="1"/>
          <p:nvPr/>
        </p:nvSpPr>
        <p:spPr>
          <a:xfrm>
            <a:off x="3435258" y="700893"/>
            <a:ext cx="11430000" cy="784830"/>
          </a:xfrm>
          <a:prstGeom prst="rect">
            <a:avLst/>
          </a:prstGeom>
          <a:noFill/>
        </p:spPr>
        <p:txBody>
          <a:bodyPr wrap="square" rtlCol="0">
            <a:spAutoFit/>
          </a:bodyPr>
          <a:lstStyle/>
          <a:p>
            <a:pPr algn="ctr"/>
            <a:r>
              <a:rPr lang="en-US" sz="4500" b="1">
                <a:solidFill>
                  <a:srgbClr val="FF0000"/>
                </a:solidFill>
                <a:latin typeface="Arial" panose="020B0604020202020204" pitchFamily="34" charset="0"/>
                <a:cs typeface="Arial" panose="020B0604020202020204" pitchFamily="34" charset="0"/>
              </a:rPr>
              <a:t>HĐ2. Chỉnh sửa văn bản sau khi gõ </a:t>
            </a:r>
          </a:p>
        </p:txBody>
      </p:sp>
      <p:sp>
        <p:nvSpPr>
          <p:cNvPr id="14" name="TextBox 13">
            <a:extLst>
              <a:ext uri="{FF2B5EF4-FFF2-40B4-BE49-F238E27FC236}">
                <a16:creationId xmlns:a16="http://schemas.microsoft.com/office/drawing/2014/main" id="{E47D6B02-6C63-46F1-EBF7-9627951B7B32}"/>
              </a:ext>
            </a:extLst>
          </p:cNvPr>
          <p:cNvSpPr txBox="1"/>
          <p:nvPr/>
        </p:nvSpPr>
        <p:spPr>
          <a:xfrm>
            <a:off x="4762499" y="2041135"/>
            <a:ext cx="8763000"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THẢO LUẬN NHÓM</a:t>
            </a:r>
          </a:p>
        </p:txBody>
      </p:sp>
      <p:sp>
        <p:nvSpPr>
          <p:cNvPr id="15" name="Rectangle: Rounded Corners 14">
            <a:extLst>
              <a:ext uri="{FF2B5EF4-FFF2-40B4-BE49-F238E27FC236}">
                <a16:creationId xmlns:a16="http://schemas.microsoft.com/office/drawing/2014/main" id="{954F6024-0B57-9A63-3354-346150222534}"/>
              </a:ext>
            </a:extLst>
          </p:cNvPr>
          <p:cNvSpPr/>
          <p:nvPr/>
        </p:nvSpPr>
        <p:spPr>
          <a:xfrm>
            <a:off x="1104899" y="3391472"/>
            <a:ext cx="16078200" cy="230320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Sau khi gõ xong đoạn văn bản, em phát hiện ra một vài chỗ gõ sai, em sẽ làm gì để được văn bản đúng?</a:t>
            </a:r>
            <a:endParaRPr lang="en-US" sz="4000">
              <a:solidFill>
                <a:schemeClr val="tx1"/>
              </a:solidFill>
            </a:endParaRPr>
          </a:p>
        </p:txBody>
      </p:sp>
      <p:grpSp>
        <p:nvGrpSpPr>
          <p:cNvPr id="22" name="Group 21">
            <a:extLst>
              <a:ext uri="{FF2B5EF4-FFF2-40B4-BE49-F238E27FC236}">
                <a16:creationId xmlns:a16="http://schemas.microsoft.com/office/drawing/2014/main" id="{BB489491-F091-AEF8-2CD3-424DA6342021}"/>
              </a:ext>
            </a:extLst>
          </p:cNvPr>
          <p:cNvGrpSpPr/>
          <p:nvPr/>
        </p:nvGrpSpPr>
        <p:grpSpPr>
          <a:xfrm>
            <a:off x="913542" y="6380766"/>
            <a:ext cx="16232316" cy="1824923"/>
            <a:chOff x="836818" y="6303074"/>
            <a:chExt cx="16232316" cy="1824923"/>
          </a:xfrm>
        </p:grpSpPr>
        <p:pic>
          <p:nvPicPr>
            <p:cNvPr id="19" name="Graphic 18" descr="Back with solid fill">
              <a:extLst>
                <a:ext uri="{FF2B5EF4-FFF2-40B4-BE49-F238E27FC236}">
                  <a16:creationId xmlns:a16="http://schemas.microsoft.com/office/drawing/2014/main" id="{FF99F91C-3AB7-ABEE-3A3D-FBCE78FAEC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36818" y="6473202"/>
              <a:ext cx="1556668" cy="1603119"/>
            </a:xfrm>
            <a:prstGeom prst="rect">
              <a:avLst/>
            </a:prstGeom>
          </p:spPr>
        </p:pic>
        <p:sp>
          <p:nvSpPr>
            <p:cNvPr id="20" name="TextBox 19">
              <a:extLst>
                <a:ext uri="{FF2B5EF4-FFF2-40B4-BE49-F238E27FC236}">
                  <a16:creationId xmlns:a16="http://schemas.microsoft.com/office/drawing/2014/main" id="{8B76578C-6028-937E-1962-C71808C36BF2}"/>
                </a:ext>
              </a:extLst>
            </p:cNvPr>
            <p:cNvSpPr txBox="1"/>
            <p:nvPr/>
          </p:nvSpPr>
          <p:spPr>
            <a:xfrm>
              <a:off x="2629235" y="6303074"/>
              <a:ext cx="14439899" cy="1824923"/>
            </a:xfrm>
            <a:prstGeom prst="rect">
              <a:avLst/>
            </a:prstGeom>
            <a:noFill/>
          </p:spPr>
          <p:txBody>
            <a:bodyPr wrap="square" rtlCol="0">
              <a:spAutoFit/>
            </a:bodyPr>
            <a:lstStyle/>
            <a:p>
              <a:pPr>
                <a:lnSpc>
                  <a:spcPct val="150000"/>
                </a:lnSpc>
              </a:pPr>
              <a:r>
                <a:rPr lang="en-US" sz="4000" b="1" i="1">
                  <a:effectLst/>
                  <a:latin typeface="Arial" panose="020B0604020202020204" pitchFamily="34" charset="0"/>
                  <a:ea typeface="Calibri" panose="020F0502020204030204" pitchFamily="34" charset="0"/>
                  <a:cs typeface="Arial" panose="020B0604020202020204" pitchFamily="34" charset="0"/>
                </a:rPr>
                <a:t>Khi phát hiện ra vài chỗ gõ sai, sẽ xóa phần sai đi và gõ lại cho đúng.</a:t>
              </a:r>
              <a:endParaRPr lang="en-US" sz="4000" b="1"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63114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TextBox 2">
            <a:extLst>
              <a:ext uri="{FF2B5EF4-FFF2-40B4-BE49-F238E27FC236}">
                <a16:creationId xmlns:a16="http://schemas.microsoft.com/office/drawing/2014/main" id="{8D3077F5-E6A2-A1F4-636C-8FF8575BCF7B}"/>
              </a:ext>
            </a:extLst>
          </p:cNvPr>
          <p:cNvSpPr txBox="1"/>
          <p:nvPr/>
        </p:nvSpPr>
        <p:spPr>
          <a:xfrm>
            <a:off x="5063851" y="887469"/>
            <a:ext cx="8153400" cy="784830"/>
          </a:xfrm>
          <a:prstGeom prst="rect">
            <a:avLst/>
          </a:prstGeom>
          <a:noFill/>
        </p:spPr>
        <p:txBody>
          <a:bodyPr wrap="square" rtlCol="0">
            <a:spAutoFit/>
          </a:bodyPr>
          <a:lstStyle/>
          <a:p>
            <a:pPr algn="ctr"/>
            <a:r>
              <a:rPr lang="en-US" sz="4500" b="1">
                <a:solidFill>
                  <a:srgbClr val="FF0000"/>
                </a:solidFill>
                <a:latin typeface="Arial" panose="020B0604020202020204" pitchFamily="34" charset="0"/>
                <a:cs typeface="Arial" panose="020B0604020202020204" pitchFamily="34" charset="0"/>
              </a:rPr>
              <a:t>HOẠT ĐỘNG ĐỌC </a:t>
            </a:r>
          </a:p>
        </p:txBody>
      </p:sp>
      <p:sp>
        <p:nvSpPr>
          <p:cNvPr id="4" name="TextBox 3">
            <a:extLst>
              <a:ext uri="{FF2B5EF4-FFF2-40B4-BE49-F238E27FC236}">
                <a16:creationId xmlns:a16="http://schemas.microsoft.com/office/drawing/2014/main" id="{39E9D983-6490-305B-B509-95D1FB887C91}"/>
              </a:ext>
            </a:extLst>
          </p:cNvPr>
          <p:cNvSpPr txBox="1"/>
          <p:nvPr/>
        </p:nvSpPr>
        <p:spPr>
          <a:xfrm>
            <a:off x="1388893" y="1922937"/>
            <a:ext cx="15503316"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Đọc thông tin trong sách giáo khoa và trả lời câu hỏi dưới đây: </a:t>
            </a:r>
          </a:p>
        </p:txBody>
      </p:sp>
      <p:sp>
        <p:nvSpPr>
          <p:cNvPr id="8" name="Speech Bubble: Rectangle with Corners Rounded 7">
            <a:extLst>
              <a:ext uri="{FF2B5EF4-FFF2-40B4-BE49-F238E27FC236}">
                <a16:creationId xmlns:a16="http://schemas.microsoft.com/office/drawing/2014/main" id="{2BA9D813-0220-7BC4-32C7-749A3ED247CA}"/>
              </a:ext>
            </a:extLst>
          </p:cNvPr>
          <p:cNvSpPr/>
          <p:nvPr/>
        </p:nvSpPr>
        <p:spPr>
          <a:xfrm>
            <a:off x="1361175" y="3566897"/>
            <a:ext cx="8163825" cy="1881403"/>
          </a:xfrm>
          <a:prstGeom prst="wedgeRoundRectCallout">
            <a:avLst>
              <a:gd name="adj1" fmla="val 60041"/>
              <a:gd name="adj2" fmla="val 5919"/>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Có mấy cách xóa kí tự trong phần mềm soạn thảo văn bản? </a:t>
            </a:r>
          </a:p>
        </p:txBody>
      </p:sp>
      <p:sp>
        <p:nvSpPr>
          <p:cNvPr id="10" name="Speech Bubble: Rectangle with Corners Rounded 9">
            <a:extLst>
              <a:ext uri="{FF2B5EF4-FFF2-40B4-BE49-F238E27FC236}">
                <a16:creationId xmlns:a16="http://schemas.microsoft.com/office/drawing/2014/main" id="{25DE3204-90F3-B501-8486-1644AC18FA72}"/>
              </a:ext>
            </a:extLst>
          </p:cNvPr>
          <p:cNvSpPr/>
          <p:nvPr/>
        </p:nvSpPr>
        <p:spPr>
          <a:xfrm>
            <a:off x="1339566" y="6263217"/>
            <a:ext cx="8163825" cy="1881403"/>
          </a:xfrm>
          <a:prstGeom prst="wedgeRoundRectCallout">
            <a:avLst>
              <a:gd name="adj1" fmla="val 61044"/>
              <a:gd name="adj2" fmla="val -15843"/>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Đó là những cách nào?</a:t>
            </a:r>
          </a:p>
        </p:txBody>
      </p:sp>
      <p:pic>
        <p:nvPicPr>
          <p:cNvPr id="11" name="Picture 7">
            <a:extLst>
              <a:ext uri="{FF2B5EF4-FFF2-40B4-BE49-F238E27FC236}">
                <a16:creationId xmlns:a16="http://schemas.microsoft.com/office/drawing/2014/main" id="{B4AE614A-990A-C749-E2D6-70952C214B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16647" y="3074614"/>
            <a:ext cx="6244759" cy="5909102"/>
          </a:xfrm>
          <a:prstGeom prst="rect">
            <a:avLst/>
          </a:prstGeom>
        </p:spPr>
      </p:pic>
    </p:spTree>
    <p:extLst>
      <p:ext uri="{BB962C8B-B14F-4D97-AF65-F5344CB8AC3E}">
        <p14:creationId xmlns:p14="http://schemas.microsoft.com/office/powerpoint/2010/main" val="8200213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grpSp>
        <p:nvGrpSpPr>
          <p:cNvPr id="15" name="Group 14">
            <a:extLst>
              <a:ext uri="{FF2B5EF4-FFF2-40B4-BE49-F238E27FC236}">
                <a16:creationId xmlns:a16="http://schemas.microsoft.com/office/drawing/2014/main" id="{D57C04A2-697A-959F-ADE1-E885065945B8}"/>
              </a:ext>
            </a:extLst>
          </p:cNvPr>
          <p:cNvGrpSpPr/>
          <p:nvPr/>
        </p:nvGrpSpPr>
        <p:grpSpPr>
          <a:xfrm>
            <a:off x="1985003" y="3994889"/>
            <a:ext cx="14317992" cy="4649305"/>
            <a:chOff x="1929819" y="4074819"/>
            <a:chExt cx="14317992" cy="4649305"/>
          </a:xfrm>
        </p:grpSpPr>
        <p:pic>
          <p:nvPicPr>
            <p:cNvPr id="5122" name="Picture 2" descr="PHÍM DELETE CHO CUỘC SỐNG | Lãnh đạo 360°">
              <a:extLst>
                <a:ext uri="{FF2B5EF4-FFF2-40B4-BE49-F238E27FC236}">
                  <a16:creationId xmlns:a16="http://schemas.microsoft.com/office/drawing/2014/main" id="{FEFE2A8C-5611-D2D7-066C-C8241CE7D7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020"/>
            <a:stretch/>
          </p:blipFill>
          <p:spPr bwMode="auto">
            <a:xfrm>
              <a:off x="2066705" y="4074819"/>
              <a:ext cx="6344996" cy="3721559"/>
            </a:xfrm>
            <a:prstGeom prst="roundRect">
              <a:avLst/>
            </a:prstGeom>
            <a:noFill/>
            <a:extLst>
              <a:ext uri="{909E8E84-426E-40DD-AFC4-6F175D3DCCD1}">
                <a14:hiddenFill xmlns:a14="http://schemas.microsoft.com/office/drawing/2010/main">
                  <a:solidFill>
                    <a:srgbClr val="FFFFFF"/>
                  </a:solidFill>
                </a14:hiddenFill>
              </a:ext>
            </a:extLst>
          </p:spPr>
        </p:pic>
        <p:pic>
          <p:nvPicPr>
            <p:cNvPr id="5124" name="Picture 4" descr="Chrome sắp tắt chức năng mặc định của nút Backspace">
              <a:extLst>
                <a:ext uri="{FF2B5EF4-FFF2-40B4-BE49-F238E27FC236}">
                  <a16:creationId xmlns:a16="http://schemas.microsoft.com/office/drawing/2014/main" id="{33538A42-FB84-C6BB-9F4B-47E6E77C88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0991" y="4092448"/>
              <a:ext cx="5587925" cy="3721558"/>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8CF2FC-40BC-C095-82A8-BE7952BD7AD2}"/>
                </a:ext>
              </a:extLst>
            </p:cNvPr>
            <p:cNvSpPr txBox="1"/>
            <p:nvPr/>
          </p:nvSpPr>
          <p:spPr>
            <a:xfrm>
              <a:off x="1929819" y="8077793"/>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delete</a:t>
              </a:r>
            </a:p>
          </p:txBody>
        </p:sp>
        <p:sp>
          <p:nvSpPr>
            <p:cNvPr id="14" name="TextBox 13">
              <a:extLst>
                <a:ext uri="{FF2B5EF4-FFF2-40B4-BE49-F238E27FC236}">
                  <a16:creationId xmlns:a16="http://schemas.microsoft.com/office/drawing/2014/main" id="{43508387-293A-6343-7569-E31693CFF930}"/>
                </a:ext>
              </a:extLst>
            </p:cNvPr>
            <p:cNvSpPr txBox="1"/>
            <p:nvPr/>
          </p:nvSpPr>
          <p:spPr>
            <a:xfrm>
              <a:off x="10462095" y="8077792"/>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backspace</a:t>
              </a:r>
            </a:p>
          </p:txBody>
        </p:sp>
      </p:grpSp>
      <p:sp>
        <p:nvSpPr>
          <p:cNvPr id="16" name="TextBox 15">
            <a:extLst>
              <a:ext uri="{FF2B5EF4-FFF2-40B4-BE49-F238E27FC236}">
                <a16:creationId xmlns:a16="http://schemas.microsoft.com/office/drawing/2014/main" id="{C5E580CC-5087-EBE6-65A8-8D9EFA02B52B}"/>
              </a:ext>
            </a:extLst>
          </p:cNvPr>
          <p:cNvSpPr txBox="1"/>
          <p:nvPr/>
        </p:nvSpPr>
        <p:spPr>
          <a:xfrm>
            <a:off x="4914899" y="903960"/>
            <a:ext cx="84582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Các cách để xóa kí tự </a:t>
            </a:r>
          </a:p>
        </p:txBody>
      </p:sp>
      <p:grpSp>
        <p:nvGrpSpPr>
          <p:cNvPr id="23" name="Group 22">
            <a:extLst>
              <a:ext uri="{FF2B5EF4-FFF2-40B4-BE49-F238E27FC236}">
                <a16:creationId xmlns:a16="http://schemas.microsoft.com/office/drawing/2014/main" id="{4711F3A2-28E7-B358-A0A4-005C0B3F08B3}"/>
              </a:ext>
            </a:extLst>
          </p:cNvPr>
          <p:cNvGrpSpPr/>
          <p:nvPr/>
        </p:nvGrpSpPr>
        <p:grpSpPr>
          <a:xfrm>
            <a:off x="1552858" y="2457469"/>
            <a:ext cx="9283373" cy="914400"/>
            <a:chOff x="2057400" y="1872974"/>
            <a:chExt cx="9283373" cy="914400"/>
          </a:xfrm>
        </p:grpSpPr>
        <p:sp>
          <p:nvSpPr>
            <p:cNvPr id="17" name="Oval 16">
              <a:extLst>
                <a:ext uri="{FF2B5EF4-FFF2-40B4-BE49-F238E27FC236}">
                  <a16:creationId xmlns:a16="http://schemas.microsoft.com/office/drawing/2014/main" id="{8F479C68-A83B-D04A-1F8A-A981A4810B5E}"/>
                </a:ext>
              </a:extLst>
            </p:cNvPr>
            <p:cNvSpPr/>
            <p:nvPr/>
          </p:nvSpPr>
          <p:spPr>
            <a:xfrm>
              <a:off x="2057400" y="1872974"/>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A8A851B-7084-44B3-637B-E0A50ADE9AB3}"/>
                </a:ext>
              </a:extLst>
            </p:cNvPr>
            <p:cNvSpPr txBox="1"/>
            <p:nvPr/>
          </p:nvSpPr>
          <p:spPr>
            <a:xfrm>
              <a:off x="3796973" y="1934544"/>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delete</a:t>
              </a:r>
            </a:p>
          </p:txBody>
        </p:sp>
      </p:grpSp>
      <p:grpSp>
        <p:nvGrpSpPr>
          <p:cNvPr id="22" name="Group 21">
            <a:extLst>
              <a:ext uri="{FF2B5EF4-FFF2-40B4-BE49-F238E27FC236}">
                <a16:creationId xmlns:a16="http://schemas.microsoft.com/office/drawing/2014/main" id="{753A913C-505D-4064-35DD-66C7FAB0425E}"/>
              </a:ext>
            </a:extLst>
          </p:cNvPr>
          <p:cNvGrpSpPr/>
          <p:nvPr/>
        </p:nvGrpSpPr>
        <p:grpSpPr>
          <a:xfrm>
            <a:off x="9507539" y="2415968"/>
            <a:ext cx="9286785" cy="914400"/>
            <a:chOff x="2053988" y="3296993"/>
            <a:chExt cx="9286785" cy="914400"/>
          </a:xfrm>
        </p:grpSpPr>
        <p:sp>
          <p:nvSpPr>
            <p:cNvPr id="19" name="Oval 18">
              <a:extLst>
                <a:ext uri="{FF2B5EF4-FFF2-40B4-BE49-F238E27FC236}">
                  <a16:creationId xmlns:a16="http://schemas.microsoft.com/office/drawing/2014/main" id="{4B59B0B6-3B6D-FE0F-ECAE-1262440E0FB9}"/>
                </a:ext>
              </a:extLst>
            </p:cNvPr>
            <p:cNvSpPr/>
            <p:nvPr/>
          </p:nvSpPr>
          <p:spPr>
            <a:xfrm>
              <a:off x="2053988" y="3296993"/>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FA0D5148-5E64-6D78-87EF-3C18CE2D8E0A}"/>
                </a:ext>
              </a:extLst>
            </p:cNvPr>
            <p:cNvSpPr txBox="1"/>
            <p:nvPr/>
          </p:nvSpPr>
          <p:spPr>
            <a:xfrm>
              <a:off x="3796973" y="3401843"/>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backspace</a:t>
              </a:r>
            </a:p>
          </p:txBody>
        </p:sp>
      </p:grpSp>
    </p:spTree>
    <p:extLst>
      <p:ext uri="{BB962C8B-B14F-4D97-AF65-F5344CB8AC3E}">
        <p14:creationId xmlns:p14="http://schemas.microsoft.com/office/powerpoint/2010/main" val="30229327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57" name="Picture 9">
            <a:extLst>
              <a:ext uri="{FF2B5EF4-FFF2-40B4-BE49-F238E27FC236}">
                <a16:creationId xmlns:a16="http://schemas.microsoft.com/office/drawing/2014/main" id="{06BB7A9B-E764-3D8B-5F8A-81F0A0C47E0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0492" y="3846464"/>
            <a:ext cx="5765829" cy="5833891"/>
          </a:xfrm>
          <a:prstGeom prst="rect">
            <a:avLst/>
          </a:prstGeom>
        </p:spPr>
      </p:pic>
      <p:sp>
        <p:nvSpPr>
          <p:cNvPr id="58" name="TextBox 57">
            <a:extLst>
              <a:ext uri="{FF2B5EF4-FFF2-40B4-BE49-F238E27FC236}">
                <a16:creationId xmlns:a16="http://schemas.microsoft.com/office/drawing/2014/main" id="{7C5855A9-D6C7-1CE0-549C-AF34C4CE7F74}"/>
              </a:ext>
            </a:extLst>
          </p:cNvPr>
          <p:cNvSpPr txBox="1"/>
          <p:nvPr/>
        </p:nvSpPr>
        <p:spPr>
          <a:xfrm>
            <a:off x="4114799" y="1219281"/>
            <a:ext cx="100584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TRẢ LỜI CÂU HỎI </a:t>
            </a:r>
          </a:p>
        </p:txBody>
      </p:sp>
      <p:pic>
        <p:nvPicPr>
          <p:cNvPr id="62" name="Picture 61">
            <a:extLst>
              <a:ext uri="{FF2B5EF4-FFF2-40B4-BE49-F238E27FC236}">
                <a16:creationId xmlns:a16="http://schemas.microsoft.com/office/drawing/2014/main" id="{43C72F02-4E62-4A55-6F08-834EF0552AB7}"/>
              </a:ext>
            </a:extLst>
          </p:cNvPr>
          <p:cNvPicPr>
            <a:picLocks noChangeAspect="1"/>
          </p:cNvPicPr>
          <p:nvPr/>
        </p:nvPicPr>
        <p:blipFill>
          <a:blip r:embed="rId10"/>
          <a:stretch>
            <a:fillRect/>
          </a:stretch>
        </p:blipFill>
        <p:spPr>
          <a:xfrm>
            <a:off x="6173838" y="2451953"/>
            <a:ext cx="10629081" cy="3282779"/>
          </a:xfrm>
          <a:prstGeom prst="rect">
            <a:avLst/>
          </a:prstGeom>
        </p:spPr>
      </p:pic>
      <p:sp>
        <p:nvSpPr>
          <p:cNvPr id="63" name="Speech Bubble: Rectangle with Corners Rounded 62">
            <a:extLst>
              <a:ext uri="{FF2B5EF4-FFF2-40B4-BE49-F238E27FC236}">
                <a16:creationId xmlns:a16="http://schemas.microsoft.com/office/drawing/2014/main" id="{1C808DE8-921F-4E2F-217C-972A551A4894}"/>
              </a:ext>
            </a:extLst>
          </p:cNvPr>
          <p:cNvSpPr/>
          <p:nvPr/>
        </p:nvSpPr>
        <p:spPr>
          <a:xfrm>
            <a:off x="7117210" y="6337376"/>
            <a:ext cx="10058400" cy="2410861"/>
          </a:xfrm>
          <a:prstGeom prst="wedgeRoundRectCallout">
            <a:avLst>
              <a:gd name="adj1" fmla="val -60589"/>
              <a:gd name="adj2" fmla="val -43359"/>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Em hãy chỉ ra sự khác nhau giữa hai cách xóa của phím delete và phím backspace?  </a:t>
            </a:r>
          </a:p>
        </p:txBody>
      </p:sp>
    </p:spTree>
    <p:extLst>
      <p:ext uri="{BB962C8B-B14F-4D97-AF65-F5344CB8AC3E}">
        <p14:creationId xmlns:p14="http://schemas.microsoft.com/office/powerpoint/2010/main" val="28533619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grpSp>
        <p:nvGrpSpPr>
          <p:cNvPr id="54" name="Group 53">
            <a:extLst>
              <a:ext uri="{FF2B5EF4-FFF2-40B4-BE49-F238E27FC236}">
                <a16:creationId xmlns:a16="http://schemas.microsoft.com/office/drawing/2014/main" id="{0E28BCFD-4B1D-101A-C498-56152705001A}"/>
              </a:ext>
            </a:extLst>
          </p:cNvPr>
          <p:cNvGrpSpPr/>
          <p:nvPr/>
        </p:nvGrpSpPr>
        <p:grpSpPr>
          <a:xfrm>
            <a:off x="2047638" y="4480934"/>
            <a:ext cx="14192718" cy="4198621"/>
            <a:chOff x="1905000" y="1737262"/>
            <a:chExt cx="14192718" cy="4198621"/>
          </a:xfrm>
        </p:grpSpPr>
        <p:pic>
          <p:nvPicPr>
            <p:cNvPr id="52" name="Picture 51">
              <a:extLst>
                <a:ext uri="{FF2B5EF4-FFF2-40B4-BE49-F238E27FC236}">
                  <a16:creationId xmlns:a16="http://schemas.microsoft.com/office/drawing/2014/main" id="{D004A027-3149-A016-D3D1-B9C88B0CA86A}"/>
                </a:ext>
              </a:extLst>
            </p:cNvPr>
            <p:cNvPicPr>
              <a:picLocks noChangeAspect="1"/>
            </p:cNvPicPr>
            <p:nvPr/>
          </p:nvPicPr>
          <p:blipFill>
            <a:blip r:embed="rId8"/>
            <a:stretch>
              <a:fillRect/>
            </a:stretch>
          </p:blipFill>
          <p:spPr>
            <a:xfrm>
              <a:off x="1905000" y="1737262"/>
              <a:ext cx="14192718" cy="3511600"/>
            </a:xfrm>
            <a:prstGeom prst="rect">
              <a:avLst/>
            </a:prstGeom>
          </p:spPr>
        </p:pic>
        <p:sp>
          <p:nvSpPr>
            <p:cNvPr id="53" name="TextBox 52">
              <a:extLst>
                <a:ext uri="{FF2B5EF4-FFF2-40B4-BE49-F238E27FC236}">
                  <a16:creationId xmlns:a16="http://schemas.microsoft.com/office/drawing/2014/main" id="{CF02B66E-B62B-FFE3-B1DD-4F798384009D}"/>
                </a:ext>
              </a:extLst>
            </p:cNvPr>
            <p:cNvSpPr txBox="1"/>
            <p:nvPr/>
          </p:nvSpPr>
          <p:spPr>
            <a:xfrm>
              <a:off x="3200399" y="5381885"/>
              <a:ext cx="11887200"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Hình 40</a:t>
              </a:r>
              <a:r>
                <a:rPr lang="en-US" sz="3000">
                  <a:latin typeface="Arial" panose="020B0604020202020204" pitchFamily="34" charset="0"/>
                  <a:cs typeface="Arial" panose="020B0604020202020204" pitchFamily="34" charset="0"/>
                </a:rPr>
                <a:t>. Xóa kí tự phía bên trái và bên phải của con trỏ soạn thảo </a:t>
              </a:r>
            </a:p>
          </p:txBody>
        </p:sp>
      </p:grpSp>
      <p:sp>
        <p:nvSpPr>
          <p:cNvPr id="55" name="TextBox 54">
            <a:extLst>
              <a:ext uri="{FF2B5EF4-FFF2-40B4-BE49-F238E27FC236}">
                <a16:creationId xmlns:a16="http://schemas.microsoft.com/office/drawing/2014/main" id="{E7977868-6E31-5FCE-0CEC-6199809F6CE1}"/>
              </a:ext>
            </a:extLst>
          </p:cNvPr>
          <p:cNvSpPr txBox="1"/>
          <p:nvPr/>
        </p:nvSpPr>
        <p:spPr>
          <a:xfrm>
            <a:off x="2204917" y="1607445"/>
            <a:ext cx="13878161"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Phím </a:t>
            </a:r>
            <a:r>
              <a:rPr lang="en-US" sz="4000" b="1">
                <a:latin typeface="Arial" panose="020B0604020202020204" pitchFamily="34" charset="0"/>
                <a:cs typeface="Arial" panose="020B0604020202020204" pitchFamily="34" charset="0"/>
              </a:rPr>
              <a:t>Delete</a:t>
            </a:r>
            <a:r>
              <a:rPr lang="en-US" sz="4000">
                <a:latin typeface="Arial" panose="020B0604020202020204" pitchFamily="34" charset="0"/>
                <a:cs typeface="Arial" panose="020B0604020202020204" pitchFamily="34" charset="0"/>
              </a:rPr>
              <a:t>: xóa kí tự ở bên phải con trỏ soạn thảo.</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Phím </a:t>
            </a:r>
            <a:r>
              <a:rPr lang="en-US" sz="4000" b="1">
                <a:latin typeface="Arial" panose="020B0604020202020204" pitchFamily="34" charset="0"/>
                <a:cs typeface="Arial" panose="020B0604020202020204" pitchFamily="34" charset="0"/>
              </a:rPr>
              <a:t>Backspace</a:t>
            </a:r>
            <a:r>
              <a:rPr lang="en-US" sz="4000">
                <a:latin typeface="Arial" panose="020B0604020202020204" pitchFamily="34" charset="0"/>
                <a:cs typeface="Arial" panose="020B0604020202020204" pitchFamily="34" charset="0"/>
              </a:rPr>
              <a:t>: xóa kí tự ở bên trái con trỏ soạn thảo. </a:t>
            </a:r>
          </a:p>
        </p:txBody>
      </p:sp>
    </p:spTree>
    <p:extLst>
      <p:ext uri="{BB962C8B-B14F-4D97-AF65-F5344CB8AC3E}">
        <p14:creationId xmlns:p14="http://schemas.microsoft.com/office/powerpoint/2010/main" val="33509483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7579F494-2830-A46E-4BC3-81D7D61B8498}"/>
              </a:ext>
            </a:extLst>
          </p:cNvPr>
          <p:cNvSpPr txBox="1"/>
          <p:nvPr/>
        </p:nvSpPr>
        <p:spPr>
          <a:xfrm>
            <a:off x="3467099" y="901010"/>
            <a:ext cx="113538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11" name="Group 10">
            <a:extLst>
              <a:ext uri="{FF2B5EF4-FFF2-40B4-BE49-F238E27FC236}">
                <a16:creationId xmlns:a16="http://schemas.microsoft.com/office/drawing/2014/main" id="{56B13158-57CA-1B59-C408-6ACA742C9FA6}"/>
              </a:ext>
            </a:extLst>
          </p:cNvPr>
          <p:cNvGrpSpPr/>
          <p:nvPr/>
        </p:nvGrpSpPr>
        <p:grpSpPr>
          <a:xfrm>
            <a:off x="7324474" y="2050030"/>
            <a:ext cx="10619551" cy="5889901"/>
            <a:chOff x="7324474" y="2050030"/>
            <a:chExt cx="10619551" cy="5889901"/>
          </a:xfrm>
        </p:grpSpPr>
        <p:sp>
          <p:nvSpPr>
            <p:cNvPr id="4" name="Speech Bubble: Rectangle with Corners Rounded 3">
              <a:extLst>
                <a:ext uri="{FF2B5EF4-FFF2-40B4-BE49-F238E27FC236}">
                  <a16:creationId xmlns:a16="http://schemas.microsoft.com/office/drawing/2014/main" id="{3986E829-D38B-1997-9282-6904DF4BA34F}"/>
                </a:ext>
              </a:extLst>
            </p:cNvPr>
            <p:cNvSpPr/>
            <p:nvPr/>
          </p:nvSpPr>
          <p:spPr>
            <a:xfrm>
              <a:off x="7324474" y="2801590"/>
              <a:ext cx="9720355" cy="5138341"/>
            </a:xfrm>
            <a:prstGeom prst="wedgeRoundRectCallout">
              <a:avLst>
                <a:gd name="adj1" fmla="val -56356"/>
                <a:gd name="adj2" fmla="val -6345"/>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Theo em, việc trình bày một văn bản có nhiều thông tin, cần phải giải thích chi tiết các sự việc như một văn bản hay một lá thư thì sử dụng phần mềm trình chiếu còn phù hợp nữa không? </a:t>
              </a:r>
            </a:p>
          </p:txBody>
        </p:sp>
        <p:pic>
          <p:nvPicPr>
            <p:cNvPr id="1030" name="Picture 6" descr="FAQ ">
              <a:extLst>
                <a:ext uri="{FF2B5EF4-FFF2-40B4-BE49-F238E27FC236}">
                  <a16:creationId xmlns:a16="http://schemas.microsoft.com/office/drawing/2014/main" id="{FB32D219-388F-3A17-A4F9-142AFD8715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17987">
              <a:off x="16033071" y="214927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Q ">
              <a:extLst>
                <a:ext uri="{FF2B5EF4-FFF2-40B4-BE49-F238E27FC236}">
                  <a16:creationId xmlns:a16="http://schemas.microsoft.com/office/drawing/2014/main" id="{A1D97513-48C5-5680-E537-BDD68B938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42">
              <a:off x="14993801" y="205003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Q ">
              <a:extLst>
                <a:ext uri="{FF2B5EF4-FFF2-40B4-BE49-F238E27FC236}">
                  <a16:creationId xmlns:a16="http://schemas.microsoft.com/office/drawing/2014/main" id="{DCB984E0-2A29-5DFF-D261-6AF6198890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446705">
              <a:off x="16724825" y="2874882"/>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7DADC1A0-A662-DC33-9837-623900D736E9}"/>
              </a:ext>
            </a:extLst>
          </p:cNvPr>
          <p:cNvGrpSpPr/>
          <p:nvPr/>
        </p:nvGrpSpPr>
        <p:grpSpPr>
          <a:xfrm>
            <a:off x="1031991" y="2827102"/>
            <a:ext cx="5974231" cy="5815432"/>
            <a:chOff x="1031991" y="2827102"/>
            <a:chExt cx="5974231" cy="5815432"/>
          </a:xfrm>
        </p:grpSpPr>
        <p:pic>
          <p:nvPicPr>
            <p:cNvPr id="1026" name="Picture 2" descr="Microsoft PowerPoint — Wikipédia">
              <a:extLst>
                <a:ext uri="{FF2B5EF4-FFF2-40B4-BE49-F238E27FC236}">
                  <a16:creationId xmlns:a16="http://schemas.microsoft.com/office/drawing/2014/main" id="{43486D16-EDEF-B864-A810-1B062D412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991" y="2827102"/>
              <a:ext cx="5525304" cy="51383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0736261-33AD-850A-DAAF-0A9FB507F901}"/>
                </a:ext>
              </a:extLst>
            </p:cNvPr>
            <p:cNvSpPr txBox="1"/>
            <p:nvPr/>
          </p:nvSpPr>
          <p:spPr>
            <a:xfrm>
              <a:off x="1090521" y="8088536"/>
              <a:ext cx="5915701"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Logo của phần mềm trình chiếu </a:t>
              </a:r>
            </a:p>
          </p:txBody>
        </p:sp>
      </p:grpSp>
    </p:spTree>
    <p:extLst>
      <p:ext uri="{BB962C8B-B14F-4D97-AF65-F5344CB8AC3E}">
        <p14:creationId xmlns:p14="http://schemas.microsoft.com/office/powerpoint/2010/main" val="20197667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Rectangle: Rounded Corners 2">
            <a:extLst>
              <a:ext uri="{FF2B5EF4-FFF2-40B4-BE49-F238E27FC236}">
                <a16:creationId xmlns:a16="http://schemas.microsoft.com/office/drawing/2014/main" id="{1A21E834-B39A-C921-2F02-D00D4B155A10}"/>
              </a:ext>
            </a:extLst>
          </p:cNvPr>
          <p:cNvSpPr/>
          <p:nvPr/>
        </p:nvSpPr>
        <p:spPr>
          <a:xfrm>
            <a:off x="2743199" y="1225779"/>
            <a:ext cx="12801600"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panose="020B0604020202020204" pitchFamily="34" charset="0"/>
                <a:cs typeface="Arial" panose="020B0604020202020204" pitchFamily="34" charset="0"/>
              </a:rPr>
              <a:t>Cảnh ddepj quê em. </a:t>
            </a:r>
          </a:p>
        </p:txBody>
      </p:sp>
      <p:sp>
        <p:nvSpPr>
          <p:cNvPr id="4" name="TextBox 3">
            <a:extLst>
              <a:ext uri="{FF2B5EF4-FFF2-40B4-BE49-F238E27FC236}">
                <a16:creationId xmlns:a16="http://schemas.microsoft.com/office/drawing/2014/main" id="{EC2E6D48-BC29-F927-0A24-0248BB4A8197}"/>
              </a:ext>
            </a:extLst>
          </p:cNvPr>
          <p:cNvSpPr txBox="1"/>
          <p:nvPr/>
        </p:nvSpPr>
        <p:spPr>
          <a:xfrm>
            <a:off x="1373685" y="3139119"/>
            <a:ext cx="16002000" cy="707886"/>
          </a:xfrm>
          <a:prstGeom prst="rect">
            <a:avLst/>
          </a:prstGeom>
          <a:noFill/>
        </p:spPr>
        <p:txBody>
          <a:bodyPr wrap="square" rtlCol="0">
            <a:spAutoFit/>
          </a:bodyPr>
          <a:lstStyle/>
          <a:p>
            <a:pPr algn="ctr"/>
            <a:r>
              <a:rPr lang="en-US" sz="4000" b="1" i="1">
                <a:latin typeface="Arial" panose="020B0604020202020204" pitchFamily="34" charset="0"/>
                <a:cs typeface="Arial" panose="020B0604020202020204" pitchFamily="34" charset="0"/>
              </a:rPr>
              <a:t>Em hãy nêu cách xóa phần văn bản bị lỗi trong câu phía trên? </a:t>
            </a:r>
          </a:p>
        </p:txBody>
      </p:sp>
      <p:grpSp>
        <p:nvGrpSpPr>
          <p:cNvPr id="11" name="Group 10">
            <a:extLst>
              <a:ext uri="{FF2B5EF4-FFF2-40B4-BE49-F238E27FC236}">
                <a16:creationId xmlns:a16="http://schemas.microsoft.com/office/drawing/2014/main" id="{2C5EE2CB-5483-225A-D382-A4D376F9FAE4}"/>
              </a:ext>
            </a:extLst>
          </p:cNvPr>
          <p:cNvGrpSpPr/>
          <p:nvPr/>
        </p:nvGrpSpPr>
        <p:grpSpPr>
          <a:xfrm>
            <a:off x="2286000" y="5959110"/>
            <a:ext cx="10187514" cy="1178913"/>
            <a:chOff x="1775886" y="4717270"/>
            <a:chExt cx="10187514" cy="1178913"/>
          </a:xfrm>
        </p:grpSpPr>
        <p:sp>
          <p:nvSpPr>
            <p:cNvPr id="8" name="Oval 7">
              <a:extLst>
                <a:ext uri="{FF2B5EF4-FFF2-40B4-BE49-F238E27FC236}">
                  <a16:creationId xmlns:a16="http://schemas.microsoft.com/office/drawing/2014/main" id="{3F0E2E19-F1A0-B4CA-EE97-7BB37C1526BD}"/>
                </a:ext>
              </a:extLst>
            </p:cNvPr>
            <p:cNvSpPr/>
            <p:nvPr/>
          </p:nvSpPr>
          <p:spPr>
            <a:xfrm>
              <a:off x="1775886" y="4717270"/>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1EC2545A-E009-FEB1-C1C7-44FCDD8D5DAC}"/>
                </a:ext>
              </a:extLst>
            </p:cNvPr>
            <p:cNvSpPr txBox="1"/>
            <p:nvPr/>
          </p:nvSpPr>
          <p:spPr>
            <a:xfrm>
              <a:off x="3657600" y="4935019"/>
              <a:ext cx="8305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Chọn phần văn bản cần xóa </a:t>
              </a:r>
            </a:p>
          </p:txBody>
        </p:sp>
      </p:grpSp>
      <p:grpSp>
        <p:nvGrpSpPr>
          <p:cNvPr id="12" name="Group 11">
            <a:extLst>
              <a:ext uri="{FF2B5EF4-FFF2-40B4-BE49-F238E27FC236}">
                <a16:creationId xmlns:a16="http://schemas.microsoft.com/office/drawing/2014/main" id="{B3E90858-B4E8-9721-38DF-AD80A19B3148}"/>
              </a:ext>
            </a:extLst>
          </p:cNvPr>
          <p:cNvGrpSpPr/>
          <p:nvPr/>
        </p:nvGrpSpPr>
        <p:grpSpPr>
          <a:xfrm>
            <a:off x="2286000" y="7731914"/>
            <a:ext cx="10187514" cy="1178913"/>
            <a:chOff x="1775886" y="4717270"/>
            <a:chExt cx="10187514" cy="1178913"/>
          </a:xfrm>
        </p:grpSpPr>
        <p:sp>
          <p:nvSpPr>
            <p:cNvPr id="14" name="Oval 13">
              <a:extLst>
                <a:ext uri="{FF2B5EF4-FFF2-40B4-BE49-F238E27FC236}">
                  <a16:creationId xmlns:a16="http://schemas.microsoft.com/office/drawing/2014/main" id="{7ACA783E-A9AA-4F33-7DB7-10D57F47859E}"/>
                </a:ext>
              </a:extLst>
            </p:cNvPr>
            <p:cNvSpPr/>
            <p:nvPr/>
          </p:nvSpPr>
          <p:spPr>
            <a:xfrm>
              <a:off x="1775886" y="4717270"/>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0621863-10BE-FC2D-F4BB-CE484F73B6D4}"/>
                </a:ext>
              </a:extLst>
            </p:cNvPr>
            <p:cNvSpPr txBox="1"/>
            <p:nvPr/>
          </p:nvSpPr>
          <p:spPr>
            <a:xfrm>
              <a:off x="3657600" y="4935019"/>
              <a:ext cx="8305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Nhấn phím </a:t>
              </a:r>
              <a:r>
                <a:rPr lang="en-US" sz="4000" b="1">
                  <a:latin typeface="Arial" panose="020B0604020202020204" pitchFamily="34" charset="0"/>
                  <a:cs typeface="Arial" panose="020B0604020202020204" pitchFamily="34" charset="0"/>
                </a:rPr>
                <a:t>delete</a:t>
              </a:r>
              <a:r>
                <a:rPr lang="en-US" sz="4000">
                  <a:latin typeface="Arial" panose="020B0604020202020204" pitchFamily="34" charset="0"/>
                  <a:cs typeface="Arial" panose="020B0604020202020204" pitchFamily="34" charset="0"/>
                </a:rPr>
                <a:t> hoặc </a:t>
              </a:r>
              <a:r>
                <a:rPr lang="en-US" sz="4000" b="1">
                  <a:latin typeface="Arial" panose="020B0604020202020204" pitchFamily="34" charset="0"/>
                  <a:cs typeface="Arial" panose="020B0604020202020204" pitchFamily="34" charset="0"/>
                </a:rPr>
                <a:t>backspace</a:t>
              </a:r>
              <a:r>
                <a:rPr lang="en-US" sz="4000">
                  <a:latin typeface="Arial" panose="020B0604020202020204" pitchFamily="34" charset="0"/>
                  <a:cs typeface="Arial" panose="020B0604020202020204" pitchFamily="34" charset="0"/>
                </a:rPr>
                <a:t> </a:t>
              </a:r>
            </a:p>
          </p:txBody>
        </p:sp>
      </p:grpSp>
      <p:sp>
        <p:nvSpPr>
          <p:cNvPr id="16" name="TextBox 15">
            <a:extLst>
              <a:ext uri="{FF2B5EF4-FFF2-40B4-BE49-F238E27FC236}">
                <a16:creationId xmlns:a16="http://schemas.microsoft.com/office/drawing/2014/main" id="{601E8F78-8B4A-1359-6D22-0E1BDA9A5B39}"/>
              </a:ext>
            </a:extLst>
          </p:cNvPr>
          <p:cNvSpPr txBox="1"/>
          <p:nvPr/>
        </p:nvSpPr>
        <p:spPr>
          <a:xfrm>
            <a:off x="926732" y="4702400"/>
            <a:ext cx="5154846" cy="707886"/>
          </a:xfrm>
          <a:prstGeom prst="rect">
            <a:avLst/>
          </a:prstGeom>
          <a:noFill/>
        </p:spPr>
        <p:txBody>
          <a:bodyPr wrap="square" rtlCol="0">
            <a:spAutoFit/>
          </a:bodyPr>
          <a:lstStyle/>
          <a:p>
            <a:r>
              <a:rPr lang="en-US" sz="4000" b="1" u="sng">
                <a:solidFill>
                  <a:schemeClr val="accent5">
                    <a:lumMod val="75000"/>
                  </a:schemeClr>
                </a:solidFill>
                <a:latin typeface="Arial" panose="020B0604020202020204" pitchFamily="34" charset="0"/>
                <a:cs typeface="Arial" panose="020B0604020202020204" pitchFamily="34" charset="0"/>
              </a:rPr>
              <a:t>Cách thực hiện: </a:t>
            </a:r>
          </a:p>
        </p:txBody>
      </p:sp>
    </p:spTree>
    <p:extLst>
      <p:ext uri="{BB962C8B-B14F-4D97-AF65-F5344CB8AC3E}">
        <p14:creationId xmlns:p14="http://schemas.microsoft.com/office/powerpoint/2010/main" val="32152035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20881" y="3881606"/>
            <a:ext cx="12864333" cy="1747273"/>
          </a:xfrm>
          <a:prstGeom prst="rect">
            <a:avLst/>
          </a:prstGeom>
        </p:spPr>
        <p:txBody>
          <a:bodyPr wrap="square" lIns="0" tIns="0" rIns="0" bIns="0" rtlCol="0" anchor="t">
            <a:spAutoFit/>
          </a:bodyPr>
          <a:lstStyle/>
          <a:p>
            <a:pPr algn="just">
              <a:lnSpc>
                <a:spcPct val="150000"/>
              </a:lnSpc>
            </a:pPr>
            <a:r>
              <a:rPr lang="vi-VN" sz="4000">
                <a:solidFill>
                  <a:srgbClr val="000000"/>
                </a:solidFill>
              </a:rPr>
              <a:t>Em có thể xóa từng kí tự hoặc một phần văn bản bằng cách sử dụng phím Delete hoặc phím Backspace.</a:t>
            </a:r>
            <a:endParaRPr lang="en-US" sz="4000">
              <a:solidFill>
                <a:srgbClr val="000000"/>
              </a:solidFill>
            </a:endParaRPr>
          </a:p>
        </p:txBody>
      </p:sp>
      <p:grpSp>
        <p:nvGrpSpPr>
          <p:cNvPr id="15" name="Group 14">
            <a:extLst>
              <a:ext uri="{FF2B5EF4-FFF2-40B4-BE49-F238E27FC236}">
                <a16:creationId xmlns:a16="http://schemas.microsoft.com/office/drawing/2014/main" id="{89676062-D99D-1CCC-29F3-EF8F0FE22A04}"/>
              </a:ext>
            </a:extLst>
          </p:cNvPr>
          <p:cNvGrpSpPr/>
          <p:nvPr/>
        </p:nvGrpSpPr>
        <p:grpSpPr>
          <a:xfrm>
            <a:off x="4337427" y="2403386"/>
            <a:ext cx="9613145" cy="1050373"/>
            <a:chOff x="3834012" y="1772796"/>
            <a:chExt cx="9613145" cy="1050373"/>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14800" y="1772796"/>
              <a:ext cx="9051571" cy="1050373"/>
            </a:xfrm>
            <a:prstGeom prst="rect">
              <a:avLst/>
            </a:prstGeom>
          </p:spPr>
        </p:pic>
        <p:sp>
          <p:nvSpPr>
            <p:cNvPr id="8" name="TextBox 8"/>
            <p:cNvSpPr txBox="1"/>
            <p:nvPr/>
          </p:nvSpPr>
          <p:spPr>
            <a:xfrm>
              <a:off x="3834012" y="2073880"/>
              <a:ext cx="9613145" cy="561909"/>
            </a:xfrm>
            <a:prstGeom prst="rect">
              <a:avLst/>
            </a:prstGeom>
          </p:spPr>
          <p:txBody>
            <a:bodyPr lIns="0" tIns="0" rIns="0" bIns="0" rtlCol="0" anchor="t">
              <a:spAutoFit/>
            </a:bodyPr>
            <a:lstStyle/>
            <a:p>
              <a:pPr algn="ctr">
                <a:lnSpc>
                  <a:spcPts val="4439"/>
                </a:lnSpc>
              </a:pPr>
              <a:r>
                <a:rPr lang="en-US" sz="4500" b="1">
                  <a:solidFill>
                    <a:srgbClr val="C00000"/>
                  </a:solidFill>
                  <a:latin typeface="Arial" panose="020B0604020202020204" pitchFamily="34" charset="0"/>
                  <a:cs typeface="Arial" panose="020B0604020202020204" pitchFamily="34" charset="0"/>
                </a:rPr>
                <a:t>HỘP KIẾN THỨC </a:t>
              </a: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26049" y="2324322"/>
            <a:ext cx="4153690" cy="19031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11263" y="2873705"/>
            <a:ext cx="3683801" cy="168785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2"/>
          <a:srcRect/>
          <a:stretch>
            <a:fillRect/>
          </a:stretch>
        </p:blipFill>
        <p:spPr>
          <a:xfrm>
            <a:off x="143816" y="6232917"/>
            <a:ext cx="3558546" cy="3750773"/>
          </a:xfrm>
          <a:prstGeom prst="rect">
            <a:avLst/>
          </a:prstGeom>
        </p:spPr>
      </p:pic>
    </p:spTree>
    <p:extLst>
      <p:ext uri="{BB962C8B-B14F-4D97-AF65-F5344CB8AC3E}">
        <p14:creationId xmlns:p14="http://schemas.microsoft.com/office/powerpoint/2010/main" val="2040424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7" name="TextBox 16">
            <a:extLst>
              <a:ext uri="{FF2B5EF4-FFF2-40B4-BE49-F238E27FC236}">
                <a16:creationId xmlns:a16="http://schemas.microsoft.com/office/drawing/2014/main" id="{461EB1F6-BB87-0874-CC08-73226F9EA373}"/>
              </a:ext>
            </a:extLst>
          </p:cNvPr>
          <p:cNvSpPr txBox="1"/>
          <p:nvPr/>
        </p:nvSpPr>
        <p:spPr>
          <a:xfrm>
            <a:off x="3581400" y="1026828"/>
            <a:ext cx="102870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20" name="TextBox 19">
            <a:extLst>
              <a:ext uri="{FF2B5EF4-FFF2-40B4-BE49-F238E27FC236}">
                <a16:creationId xmlns:a16="http://schemas.microsoft.com/office/drawing/2014/main" id="{7AF50BC7-113E-F5C2-5177-329E9C66E695}"/>
              </a:ext>
            </a:extLst>
          </p:cNvPr>
          <p:cNvSpPr txBox="1"/>
          <p:nvPr/>
        </p:nvSpPr>
        <p:spPr>
          <a:xfrm>
            <a:off x="1605989" y="2188478"/>
            <a:ext cx="15140513" cy="707886"/>
          </a:xfrm>
          <a:prstGeom prst="rect">
            <a:avLst/>
          </a:prstGeom>
          <a:noFill/>
        </p:spPr>
        <p:txBody>
          <a:bodyPr wrap="square">
            <a:spAutoFit/>
          </a:bodyPr>
          <a:lstStyle/>
          <a:p>
            <a:pPr algn="ctr"/>
            <a:r>
              <a:rPr lang="en-US" sz="4000" b="1" i="1">
                <a:latin typeface="Arial" panose="020B0604020202020204" pitchFamily="34" charset="0"/>
                <a:cs typeface="Arial" panose="020B0604020202020204" pitchFamily="34" charset="0"/>
              </a:rPr>
              <a:t>Phát biểu nào sau đây </a:t>
            </a:r>
            <a:r>
              <a:rPr lang="en-US" sz="4000" b="1" i="1">
                <a:solidFill>
                  <a:srgbClr val="FF0000"/>
                </a:solidFill>
                <a:latin typeface="Arial" panose="020B0604020202020204" pitchFamily="34" charset="0"/>
                <a:cs typeface="Arial" panose="020B0604020202020204" pitchFamily="34" charset="0"/>
              </a:rPr>
              <a:t>không đúng </a:t>
            </a:r>
            <a:r>
              <a:rPr lang="en-US" sz="4000" b="1" i="1">
                <a:latin typeface="Arial" panose="020B0604020202020204" pitchFamily="34" charset="0"/>
                <a:cs typeface="Arial" panose="020B0604020202020204" pitchFamily="34" charset="0"/>
              </a:rPr>
              <a:t>về thao tác xóa văn bản?</a:t>
            </a:r>
          </a:p>
        </p:txBody>
      </p:sp>
      <p:sp>
        <p:nvSpPr>
          <p:cNvPr id="26" name="Rectangle: Rounded Corners 25">
            <a:extLst>
              <a:ext uri="{FF2B5EF4-FFF2-40B4-BE49-F238E27FC236}">
                <a16:creationId xmlns:a16="http://schemas.microsoft.com/office/drawing/2014/main" id="{FD4A17FD-3210-E138-D071-D6777D62FD66}"/>
              </a:ext>
            </a:extLst>
          </p:cNvPr>
          <p:cNvSpPr/>
          <p:nvPr/>
        </p:nvSpPr>
        <p:spPr>
          <a:xfrm>
            <a:off x="1368639" y="3432795"/>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A. Chọn phần văn bản rồi nhấn phím</a:t>
            </a:r>
            <a:r>
              <a:rPr lang="en-US" sz="3600">
                <a:solidFill>
                  <a:schemeClr val="tx1"/>
                </a:solidFill>
              </a:rPr>
              <a:t> </a:t>
            </a:r>
            <a:r>
              <a:rPr lang="vi-VN" sz="3600">
                <a:solidFill>
                  <a:schemeClr val="tx1"/>
                </a:solidFill>
              </a:rPr>
              <a:t>   </a:t>
            </a:r>
            <a:r>
              <a:rPr lang="en-US" sz="3600">
                <a:solidFill>
                  <a:schemeClr val="tx1"/>
                </a:solidFill>
              </a:rPr>
              <a:t>     </a:t>
            </a:r>
            <a:r>
              <a:rPr lang="vi-VN" sz="3600">
                <a:solidFill>
                  <a:schemeClr val="tx1"/>
                </a:solidFill>
              </a:rPr>
              <a:t>sẽ xóa phần văn bản được chọn.</a:t>
            </a:r>
            <a:endParaRPr lang="en-US" sz="3600">
              <a:solidFill>
                <a:schemeClr val="tx1"/>
              </a:solidFill>
            </a:endParaRPr>
          </a:p>
        </p:txBody>
      </p:sp>
      <p:grpSp>
        <p:nvGrpSpPr>
          <p:cNvPr id="43" name="Group 42">
            <a:extLst>
              <a:ext uri="{FF2B5EF4-FFF2-40B4-BE49-F238E27FC236}">
                <a16:creationId xmlns:a16="http://schemas.microsoft.com/office/drawing/2014/main" id="{83682092-6342-9872-5D6F-7C5A0AB6A8A6}"/>
              </a:ext>
            </a:extLst>
          </p:cNvPr>
          <p:cNvGrpSpPr/>
          <p:nvPr/>
        </p:nvGrpSpPr>
        <p:grpSpPr>
          <a:xfrm>
            <a:off x="9059050" y="3638139"/>
            <a:ext cx="727526" cy="725240"/>
            <a:chOff x="9059050" y="3638139"/>
            <a:chExt cx="727526" cy="725240"/>
          </a:xfrm>
        </p:grpSpPr>
        <p:sp>
          <p:nvSpPr>
            <p:cNvPr id="24" name="Rectangle: Rounded Corners 23">
              <a:extLst>
                <a:ext uri="{FF2B5EF4-FFF2-40B4-BE49-F238E27FC236}">
                  <a16:creationId xmlns:a16="http://schemas.microsoft.com/office/drawing/2014/main" id="{465082B1-32D2-6F3B-CDCC-F08271DFD2ED}"/>
                </a:ext>
              </a:extLst>
            </p:cNvPr>
            <p:cNvSpPr/>
            <p:nvPr/>
          </p:nvSpPr>
          <p:spPr>
            <a:xfrm>
              <a:off x="9059050" y="3638139"/>
              <a:ext cx="727526" cy="725240"/>
            </a:xfrm>
            <a:prstGeom prst="round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D091A70-762B-0B07-9407-579E4097CBD5}"/>
                </a:ext>
              </a:extLst>
            </p:cNvPr>
            <p:cNvCxnSpPr>
              <a:cxnSpLocks/>
            </p:cNvCxnSpPr>
            <p:nvPr/>
          </p:nvCxnSpPr>
          <p:spPr>
            <a:xfrm>
              <a:off x="9439128" y="3751229"/>
              <a:ext cx="0" cy="508269"/>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Rounded Corners 28">
            <a:extLst>
              <a:ext uri="{FF2B5EF4-FFF2-40B4-BE49-F238E27FC236}">
                <a16:creationId xmlns:a16="http://schemas.microsoft.com/office/drawing/2014/main" id="{D7606766-001E-8416-BB69-F1F0FFC127E6}"/>
              </a:ext>
            </a:extLst>
          </p:cNvPr>
          <p:cNvSpPr/>
          <p:nvPr/>
        </p:nvSpPr>
        <p:spPr>
          <a:xfrm>
            <a:off x="1336393" y="4841674"/>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B. Nhấn phím </a:t>
            </a:r>
            <a:r>
              <a:rPr lang="vi-VN" sz="3600" b="1">
                <a:solidFill>
                  <a:schemeClr val="tx1"/>
                </a:solidFill>
              </a:rPr>
              <a:t>Delete</a:t>
            </a:r>
            <a:r>
              <a:rPr lang="vi-VN" sz="3600">
                <a:solidFill>
                  <a:schemeClr val="tx1"/>
                </a:solidFill>
              </a:rPr>
              <a:t> sẽ xóa kí tự bên phải cho con trỏ soạn thảo.</a:t>
            </a:r>
            <a:endParaRPr lang="en-US" sz="3600">
              <a:solidFill>
                <a:schemeClr val="tx1"/>
              </a:solidFill>
            </a:endParaRPr>
          </a:p>
        </p:txBody>
      </p:sp>
      <p:sp>
        <p:nvSpPr>
          <p:cNvPr id="34" name="Rectangle: Rounded Corners 33">
            <a:extLst>
              <a:ext uri="{FF2B5EF4-FFF2-40B4-BE49-F238E27FC236}">
                <a16:creationId xmlns:a16="http://schemas.microsoft.com/office/drawing/2014/main" id="{E2C60DAC-7B4E-3C0E-0FD4-DE669E92F681}"/>
              </a:ext>
            </a:extLst>
          </p:cNvPr>
          <p:cNvSpPr/>
          <p:nvPr/>
        </p:nvSpPr>
        <p:spPr>
          <a:xfrm>
            <a:off x="1332981" y="6162082"/>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C. Nhấn phím </a:t>
            </a:r>
            <a:r>
              <a:rPr lang="vi-VN" sz="3600" b="1">
                <a:solidFill>
                  <a:schemeClr val="tx1"/>
                </a:solidFill>
              </a:rPr>
              <a:t>Backspace</a:t>
            </a:r>
            <a:r>
              <a:rPr lang="vi-VN" sz="3600">
                <a:solidFill>
                  <a:schemeClr val="tx1"/>
                </a:solidFill>
              </a:rPr>
              <a:t> sẽ xóa kí tự bên trái con trỏ soạn thảo.</a:t>
            </a:r>
            <a:endParaRPr lang="en-US" sz="3600">
              <a:solidFill>
                <a:schemeClr val="tx1"/>
              </a:solidFill>
            </a:endParaRPr>
          </a:p>
        </p:txBody>
      </p:sp>
      <p:sp>
        <p:nvSpPr>
          <p:cNvPr id="39" name="Rectangle: Rounded Corners 38">
            <a:extLst>
              <a:ext uri="{FF2B5EF4-FFF2-40B4-BE49-F238E27FC236}">
                <a16:creationId xmlns:a16="http://schemas.microsoft.com/office/drawing/2014/main" id="{61B6F56C-843D-7C31-C3DD-9C1FF6F8427F}"/>
              </a:ext>
            </a:extLst>
          </p:cNvPr>
          <p:cNvSpPr/>
          <p:nvPr/>
        </p:nvSpPr>
        <p:spPr>
          <a:xfrm>
            <a:off x="1300735" y="7570960"/>
            <a:ext cx="15615211" cy="15266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D. Chọn phần văn bản rồi nhấn phím </a:t>
            </a:r>
            <a:r>
              <a:rPr lang="vi-VN" sz="3600" b="1">
                <a:solidFill>
                  <a:schemeClr val="tx1"/>
                </a:solidFill>
              </a:rPr>
              <a:t>Delete</a:t>
            </a:r>
            <a:r>
              <a:rPr lang="vi-VN" sz="3600">
                <a:solidFill>
                  <a:schemeClr val="tx1"/>
                </a:solidFill>
              </a:rPr>
              <a:t> hoặc </a:t>
            </a:r>
            <a:r>
              <a:rPr lang="vi-VN" sz="3600" b="1">
                <a:solidFill>
                  <a:schemeClr val="tx1"/>
                </a:solidFill>
              </a:rPr>
              <a:t>Backspace</a:t>
            </a:r>
            <a:r>
              <a:rPr lang="vi-VN" sz="3600">
                <a:solidFill>
                  <a:schemeClr val="tx1"/>
                </a:solidFill>
              </a:rPr>
              <a:t> để xóa phần văn bản được chọn.</a:t>
            </a:r>
            <a:endParaRPr lang="en-US" sz="3600">
              <a:solidFill>
                <a:schemeClr val="tx1"/>
              </a:solidFill>
            </a:endParaRPr>
          </a:p>
        </p:txBody>
      </p:sp>
    </p:spTree>
    <p:extLst>
      <p:ext uri="{BB962C8B-B14F-4D97-AF65-F5344CB8AC3E}">
        <p14:creationId xmlns:p14="http://schemas.microsoft.com/office/powerpoint/2010/main" val="7182215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26"/>
                                        </p:tgtEl>
                                      </p:cBhvr>
                                    </p:animEffect>
                                    <p:animScale>
                                      <p:cBhvr>
                                        <p:cTn id="32" dur="250" autoRev="1" fill="hold"/>
                                        <p:tgtEl>
                                          <p:spTgt spid="26"/>
                                        </p:tgtEl>
                                      </p:cBhvr>
                                      <p:by x="105000" y="105000"/>
                                    </p:animScale>
                                  </p:childTnLst>
                                </p:cTn>
                              </p:par>
                              <p:par>
                                <p:cTn id="33" presetID="1" presetClass="emph" presetSubtype="2" fill="hold" nodeType="withEffect">
                                  <p:stCondLst>
                                    <p:cond delay="0"/>
                                  </p:stCondLst>
                                  <p:childTnLst>
                                    <p:animClr clrSpc="rgb" dir="cw">
                                      <p:cBhvr>
                                        <p:cTn id="34" dur="750" fill="hold"/>
                                        <p:tgtEl>
                                          <p:spTgt spid="26"/>
                                        </p:tgtEl>
                                        <p:attrNameLst>
                                          <p:attrName>fillcolor</p:attrName>
                                        </p:attrNameLst>
                                      </p:cBhvr>
                                      <p:to>
                                        <a:srgbClr val="92D050"/>
                                      </p:to>
                                    </p:animClr>
                                    <p:set>
                                      <p:cBhvr>
                                        <p:cTn id="35" dur="750" fill="hold"/>
                                        <p:tgtEl>
                                          <p:spTgt spid="26"/>
                                        </p:tgtEl>
                                        <p:attrNameLst>
                                          <p:attrName>fill.type</p:attrName>
                                        </p:attrNameLst>
                                      </p:cBhvr>
                                      <p:to>
                                        <p:strVal val="solid"/>
                                      </p:to>
                                    </p:set>
                                    <p:set>
                                      <p:cBhvr>
                                        <p:cTn id="36" dur="75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6" grpId="0" animBg="1"/>
      <p:bldP spid="26" grpId="1" animBg="1"/>
      <p:bldP spid="29" grpId="0" animBg="1"/>
      <p:bldP spid="34"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grpSp>
        <p:nvGrpSpPr>
          <p:cNvPr id="12" name="Group 12"/>
          <p:cNvGrpSpPr/>
          <p:nvPr/>
        </p:nvGrpSpPr>
        <p:grpSpPr>
          <a:xfrm>
            <a:off x="1976737" y="2274787"/>
            <a:ext cx="14645338" cy="5701337"/>
            <a:chOff x="0" y="0"/>
            <a:chExt cx="1314904" cy="744078"/>
          </a:xfrm>
        </p:grpSpPr>
        <p:sp>
          <p:nvSpPr>
            <p:cNvPr id="13" name="Freeform 13"/>
            <p:cNvSpPr/>
            <p:nvPr/>
          </p:nvSpPr>
          <p:spPr>
            <a:xfrm>
              <a:off x="0" y="0"/>
              <a:ext cx="1314904" cy="744078"/>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rgbClr val="FFF7E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470699"/>
            <a:ext cx="4606412" cy="2303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71003" y="1270118"/>
            <a:ext cx="2396988" cy="9016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571" y="7375300"/>
            <a:ext cx="3871529" cy="309018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7393" y="1270118"/>
            <a:ext cx="2396988" cy="9016882"/>
          </a:xfrm>
          <a:prstGeom prst="rect">
            <a:avLst/>
          </a:prstGeom>
        </p:spPr>
      </p:pic>
      <p:sp>
        <p:nvSpPr>
          <p:cNvPr id="17" name="TextBox 17"/>
          <p:cNvSpPr txBox="1"/>
          <p:nvPr/>
        </p:nvSpPr>
        <p:spPr>
          <a:xfrm>
            <a:off x="3098808" y="3626283"/>
            <a:ext cx="12308522" cy="2598917"/>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PHẦN 3.THỰC HÀNH </a:t>
            </a:r>
          </a:p>
          <a:p>
            <a:pPr algn="ctr">
              <a:lnSpc>
                <a:spcPct val="150000"/>
              </a:lnSpc>
            </a:pPr>
            <a:r>
              <a:rPr lang="en-US" sz="6000" b="1">
                <a:solidFill>
                  <a:srgbClr val="000000"/>
                </a:solidFill>
                <a:latin typeface="Arial" panose="020B0604020202020204" pitchFamily="34" charset="0"/>
                <a:cs typeface="Arial" panose="020B0604020202020204" pitchFamily="34" charset="0"/>
              </a:rPr>
              <a:t>MỘT SỐ THAO TÁC CƠ BẢN </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470699"/>
            <a:ext cx="4606412" cy="230320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02881" y="7576696"/>
            <a:ext cx="3647916" cy="2911700"/>
          </a:xfrm>
          <a:prstGeom prst="rect">
            <a:avLst/>
          </a:prstGeom>
        </p:spPr>
      </p:pic>
    </p:spTree>
    <p:extLst>
      <p:ext uri="{BB962C8B-B14F-4D97-AF65-F5344CB8AC3E}">
        <p14:creationId xmlns:p14="http://schemas.microsoft.com/office/powerpoint/2010/main" val="427067915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8" name="TextBox 7">
            <a:extLst>
              <a:ext uri="{FF2B5EF4-FFF2-40B4-BE49-F238E27FC236}">
                <a16:creationId xmlns:a16="http://schemas.microsoft.com/office/drawing/2014/main" id="{5A7E39CA-CE8A-E262-CC3E-DAF8DB005235}"/>
              </a:ext>
            </a:extLst>
          </p:cNvPr>
          <p:cNvSpPr txBox="1"/>
          <p:nvPr/>
        </p:nvSpPr>
        <p:spPr>
          <a:xfrm>
            <a:off x="1314379" y="966308"/>
            <a:ext cx="15940611" cy="2019064"/>
          </a:xfrm>
          <a:prstGeom prst="roundRect">
            <a:avLst/>
          </a:prstGeom>
          <a:solidFill>
            <a:schemeClr val="accent4">
              <a:lumMod val="20000"/>
              <a:lumOff val="80000"/>
            </a:schemeClr>
          </a:solidFill>
          <a:ln>
            <a:solidFill>
              <a:schemeClr val="accent4">
                <a:lumMod val="20000"/>
                <a:lumOff val="80000"/>
              </a:schemeClr>
            </a:solidFill>
          </a:ln>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Nhiệm vụ 1. </a:t>
            </a:r>
            <a:r>
              <a:rPr lang="en-US" sz="4000">
                <a:latin typeface="Arial" panose="020B0604020202020204" pitchFamily="34" charset="0"/>
                <a:cs typeface="Arial" panose="020B0604020202020204" pitchFamily="34" charset="0"/>
              </a:rPr>
              <a:t>Khởi động phần mềm soạn thảo và soạn thảo đoạn văn bản tiếng Việt sau: </a:t>
            </a:r>
          </a:p>
        </p:txBody>
      </p:sp>
      <p:grpSp>
        <p:nvGrpSpPr>
          <p:cNvPr id="11" name="Group 10">
            <a:extLst>
              <a:ext uri="{FF2B5EF4-FFF2-40B4-BE49-F238E27FC236}">
                <a16:creationId xmlns:a16="http://schemas.microsoft.com/office/drawing/2014/main" id="{5E311A33-A7BC-DE41-20E2-6FC68013C20E}"/>
              </a:ext>
            </a:extLst>
          </p:cNvPr>
          <p:cNvGrpSpPr/>
          <p:nvPr/>
        </p:nvGrpSpPr>
        <p:grpSpPr>
          <a:xfrm>
            <a:off x="3223294" y="3156369"/>
            <a:ext cx="12122780" cy="6303866"/>
            <a:chOff x="3223294" y="3227298"/>
            <a:chExt cx="12122780" cy="6303866"/>
          </a:xfrm>
        </p:grpSpPr>
        <p:pic>
          <p:nvPicPr>
            <p:cNvPr id="4" name="Picture 3">
              <a:extLst>
                <a:ext uri="{FF2B5EF4-FFF2-40B4-BE49-F238E27FC236}">
                  <a16:creationId xmlns:a16="http://schemas.microsoft.com/office/drawing/2014/main" id="{3FC445A2-1C92-F20C-D49C-CD417F03E760}"/>
                </a:ext>
              </a:extLst>
            </p:cNvPr>
            <p:cNvPicPr>
              <a:picLocks noChangeAspect="1"/>
            </p:cNvPicPr>
            <p:nvPr/>
          </p:nvPicPr>
          <p:blipFill rotWithShape="1">
            <a:blip r:embed="rId6"/>
            <a:srcRect b="8267"/>
            <a:stretch/>
          </p:blipFill>
          <p:spPr>
            <a:xfrm>
              <a:off x="3223294" y="3227298"/>
              <a:ext cx="12122780" cy="5332556"/>
            </a:xfrm>
            <a:prstGeom prst="rect">
              <a:avLst/>
            </a:prstGeom>
          </p:spPr>
        </p:pic>
        <p:sp>
          <p:nvSpPr>
            <p:cNvPr id="10" name="TextBox 9">
              <a:extLst>
                <a:ext uri="{FF2B5EF4-FFF2-40B4-BE49-F238E27FC236}">
                  <a16:creationId xmlns:a16="http://schemas.microsoft.com/office/drawing/2014/main" id="{5AF3FDAE-F290-1C07-94F0-6691C377A575}"/>
                </a:ext>
              </a:extLst>
            </p:cNvPr>
            <p:cNvSpPr txBox="1"/>
            <p:nvPr/>
          </p:nvSpPr>
          <p:spPr>
            <a:xfrm>
              <a:off x="4724399" y="8946389"/>
              <a:ext cx="9120570" cy="58477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Hình 42. </a:t>
              </a:r>
              <a:r>
                <a:rPr lang="en-US" sz="3200">
                  <a:latin typeface="Arial" panose="020B0604020202020204" pitchFamily="34" charset="0"/>
                  <a:cs typeface="Arial" panose="020B0604020202020204" pitchFamily="34" charset="0"/>
                </a:rPr>
                <a:t>Soạn thảo văn bản tiếng Việt </a:t>
              </a:r>
            </a:p>
          </p:txBody>
        </p:sp>
      </p:grpSp>
    </p:spTree>
    <p:extLst>
      <p:ext uri="{BB962C8B-B14F-4D97-AF65-F5344CB8AC3E}">
        <p14:creationId xmlns:p14="http://schemas.microsoft.com/office/powerpoint/2010/main" val="42765935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TextBox 2">
            <a:extLst>
              <a:ext uri="{FF2B5EF4-FFF2-40B4-BE49-F238E27FC236}">
                <a16:creationId xmlns:a16="http://schemas.microsoft.com/office/drawing/2014/main" id="{CFE777A4-E5F3-BBFE-BF2E-D8E5A3469615}"/>
              </a:ext>
            </a:extLst>
          </p:cNvPr>
          <p:cNvSpPr txBox="1"/>
          <p:nvPr/>
        </p:nvSpPr>
        <p:spPr>
          <a:xfrm>
            <a:off x="4419599" y="1181715"/>
            <a:ext cx="94488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HƯỚNG DẪN THỰC HIỆN </a:t>
            </a:r>
          </a:p>
        </p:txBody>
      </p:sp>
      <p:grpSp>
        <p:nvGrpSpPr>
          <p:cNvPr id="10" name="Group 9">
            <a:extLst>
              <a:ext uri="{FF2B5EF4-FFF2-40B4-BE49-F238E27FC236}">
                <a16:creationId xmlns:a16="http://schemas.microsoft.com/office/drawing/2014/main" id="{D000E0B6-0698-07F5-2781-2BFCA1A5D273}"/>
              </a:ext>
            </a:extLst>
          </p:cNvPr>
          <p:cNvGrpSpPr/>
          <p:nvPr/>
        </p:nvGrpSpPr>
        <p:grpSpPr>
          <a:xfrm>
            <a:off x="2086072" y="2701622"/>
            <a:ext cx="14284191" cy="1099651"/>
            <a:chOff x="1905000" y="2476500"/>
            <a:chExt cx="14284191" cy="1099651"/>
          </a:xfrm>
        </p:grpSpPr>
        <p:sp>
          <p:nvSpPr>
            <p:cNvPr id="5" name="Oval 4">
              <a:extLst>
                <a:ext uri="{FF2B5EF4-FFF2-40B4-BE49-F238E27FC236}">
                  <a16:creationId xmlns:a16="http://schemas.microsoft.com/office/drawing/2014/main" id="{02BBAA04-21B6-9BDF-D9FE-AFA37D300742}"/>
                </a:ext>
              </a:extLst>
            </p:cNvPr>
            <p:cNvSpPr/>
            <p:nvPr/>
          </p:nvSpPr>
          <p:spPr>
            <a:xfrm>
              <a:off x="1905000" y="2476500"/>
              <a:ext cx="1099651" cy="1099651"/>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9C5103CA-E95A-36DA-2C33-AF8B29D47189}"/>
                </a:ext>
              </a:extLst>
            </p:cNvPr>
            <p:cNvSpPr txBox="1"/>
            <p:nvPr/>
          </p:nvSpPr>
          <p:spPr>
            <a:xfrm>
              <a:off x="3810000" y="2530775"/>
              <a:ext cx="12379191" cy="90159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Khởi động phần mềm soạn thảo </a:t>
              </a:r>
              <a:r>
                <a:rPr lang="en-US" sz="4000" b="1">
                  <a:latin typeface="Arial" panose="020B0604020202020204" pitchFamily="34" charset="0"/>
                  <a:cs typeface="Arial" panose="020B0604020202020204" pitchFamily="34" charset="0"/>
                </a:rPr>
                <a:t>Word</a:t>
              </a:r>
              <a:r>
                <a:rPr lang="en-US" sz="4000">
                  <a:latin typeface="Arial" panose="020B0604020202020204" pitchFamily="34" charset="0"/>
                  <a:cs typeface="Arial" panose="020B0604020202020204" pitchFamily="34" charset="0"/>
                </a:rPr>
                <a:t> trên máy tính </a:t>
              </a:r>
            </a:p>
          </p:txBody>
        </p:sp>
      </p:grpSp>
      <p:grpSp>
        <p:nvGrpSpPr>
          <p:cNvPr id="11" name="Group 10">
            <a:extLst>
              <a:ext uri="{FF2B5EF4-FFF2-40B4-BE49-F238E27FC236}">
                <a16:creationId xmlns:a16="http://schemas.microsoft.com/office/drawing/2014/main" id="{FF95EC2F-B14F-23DD-3DD2-868ED7E18166}"/>
              </a:ext>
            </a:extLst>
          </p:cNvPr>
          <p:cNvGrpSpPr/>
          <p:nvPr/>
        </p:nvGrpSpPr>
        <p:grpSpPr>
          <a:xfrm>
            <a:off x="2086072" y="4600500"/>
            <a:ext cx="14284191" cy="1824923"/>
            <a:chOff x="1905000" y="2218240"/>
            <a:chExt cx="14284191" cy="1824923"/>
          </a:xfrm>
        </p:grpSpPr>
        <p:sp>
          <p:nvSpPr>
            <p:cNvPr id="14" name="Oval 13">
              <a:extLst>
                <a:ext uri="{FF2B5EF4-FFF2-40B4-BE49-F238E27FC236}">
                  <a16:creationId xmlns:a16="http://schemas.microsoft.com/office/drawing/2014/main" id="{DA311448-CD18-8826-7B70-B7F497E1BD91}"/>
                </a:ext>
              </a:extLst>
            </p:cNvPr>
            <p:cNvSpPr/>
            <p:nvPr/>
          </p:nvSpPr>
          <p:spPr>
            <a:xfrm>
              <a:off x="1905000" y="2476500"/>
              <a:ext cx="1099651" cy="1099651"/>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A9435109-A025-19DA-702F-67773140205C}"/>
                </a:ext>
              </a:extLst>
            </p:cNvPr>
            <p:cNvSpPr txBox="1"/>
            <p:nvPr/>
          </p:nvSpPr>
          <p:spPr>
            <a:xfrm>
              <a:off x="3810000" y="2218240"/>
              <a:ext cx="12379191" cy="182492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Nháy chuột vào vùng soạn thảo để thực hiện soạn thảo văn bản </a:t>
              </a:r>
            </a:p>
          </p:txBody>
        </p:sp>
      </p:grpSp>
      <p:grpSp>
        <p:nvGrpSpPr>
          <p:cNvPr id="16" name="Group 15">
            <a:extLst>
              <a:ext uri="{FF2B5EF4-FFF2-40B4-BE49-F238E27FC236}">
                <a16:creationId xmlns:a16="http://schemas.microsoft.com/office/drawing/2014/main" id="{0AF3F0F9-3123-C710-085F-1D3CE190C79B}"/>
              </a:ext>
            </a:extLst>
          </p:cNvPr>
          <p:cNvGrpSpPr/>
          <p:nvPr/>
        </p:nvGrpSpPr>
        <p:grpSpPr>
          <a:xfrm>
            <a:off x="2086072" y="6885137"/>
            <a:ext cx="14284191" cy="1824923"/>
            <a:chOff x="1905000" y="2218240"/>
            <a:chExt cx="14284191" cy="1824923"/>
          </a:xfrm>
        </p:grpSpPr>
        <p:sp>
          <p:nvSpPr>
            <p:cNvPr id="17" name="Oval 16">
              <a:extLst>
                <a:ext uri="{FF2B5EF4-FFF2-40B4-BE49-F238E27FC236}">
                  <a16:creationId xmlns:a16="http://schemas.microsoft.com/office/drawing/2014/main" id="{765F17D6-4C0B-2517-6A5D-10F00F97B578}"/>
                </a:ext>
              </a:extLst>
            </p:cNvPr>
            <p:cNvSpPr/>
            <p:nvPr/>
          </p:nvSpPr>
          <p:spPr>
            <a:xfrm>
              <a:off x="1905000" y="2476500"/>
              <a:ext cx="1099651" cy="1099651"/>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3</a:t>
              </a:r>
            </a:p>
          </p:txBody>
        </p:sp>
        <p:sp>
          <p:nvSpPr>
            <p:cNvPr id="19" name="TextBox 18">
              <a:extLst>
                <a:ext uri="{FF2B5EF4-FFF2-40B4-BE49-F238E27FC236}">
                  <a16:creationId xmlns:a16="http://schemas.microsoft.com/office/drawing/2014/main" id="{53C305C2-C04C-C803-34A8-F49AF11B4009}"/>
                </a:ext>
              </a:extLst>
            </p:cNvPr>
            <p:cNvSpPr txBox="1"/>
            <p:nvPr/>
          </p:nvSpPr>
          <p:spPr>
            <a:xfrm>
              <a:off x="3810000" y="2218240"/>
              <a:ext cx="12379191" cy="182492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Chỉnh sửa các lỗi sai khi thực hiện gõ văn bản trên phần mềm soạn thảo</a:t>
              </a:r>
            </a:p>
          </p:txBody>
        </p:sp>
      </p:grpSp>
    </p:spTree>
    <p:extLst>
      <p:ext uri="{BB962C8B-B14F-4D97-AF65-F5344CB8AC3E}">
        <p14:creationId xmlns:p14="http://schemas.microsoft.com/office/powerpoint/2010/main" val="10781307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TextBox 2">
            <a:extLst>
              <a:ext uri="{FF2B5EF4-FFF2-40B4-BE49-F238E27FC236}">
                <a16:creationId xmlns:a16="http://schemas.microsoft.com/office/drawing/2014/main" id="{CFE777A4-E5F3-BBFE-BF2E-D8E5A3469615}"/>
              </a:ext>
            </a:extLst>
          </p:cNvPr>
          <p:cNvSpPr txBox="1"/>
          <p:nvPr/>
        </p:nvSpPr>
        <p:spPr>
          <a:xfrm>
            <a:off x="4419599" y="1181715"/>
            <a:ext cx="94488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HƯỚNG DẪN THỰC HIỆN </a:t>
            </a:r>
          </a:p>
        </p:txBody>
      </p:sp>
      <p:grpSp>
        <p:nvGrpSpPr>
          <p:cNvPr id="20" name="Group 19">
            <a:extLst>
              <a:ext uri="{FF2B5EF4-FFF2-40B4-BE49-F238E27FC236}">
                <a16:creationId xmlns:a16="http://schemas.microsoft.com/office/drawing/2014/main" id="{C18E5714-16F5-B4D1-27FF-1DBE185C73F4}"/>
              </a:ext>
            </a:extLst>
          </p:cNvPr>
          <p:cNvGrpSpPr/>
          <p:nvPr/>
        </p:nvGrpSpPr>
        <p:grpSpPr>
          <a:xfrm>
            <a:off x="1143000" y="2002487"/>
            <a:ext cx="3934168" cy="1296144"/>
            <a:chOff x="1704631" y="2578619"/>
            <a:chExt cx="3934168" cy="1296144"/>
          </a:xfrm>
        </p:grpSpPr>
        <p:pic>
          <p:nvPicPr>
            <p:cNvPr id="1026" name="Picture 2" descr="Warning ">
              <a:extLst>
                <a:ext uri="{FF2B5EF4-FFF2-40B4-BE49-F238E27FC236}">
                  <a16:creationId xmlns:a16="http://schemas.microsoft.com/office/drawing/2014/main" id="{96C426D6-7507-6860-5C80-61D29747B0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631" y="257861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5F1763-3C9C-EB72-F666-2F6B522B7972}"/>
                </a:ext>
              </a:extLst>
            </p:cNvPr>
            <p:cNvSpPr txBox="1"/>
            <p:nvPr/>
          </p:nvSpPr>
          <p:spPr>
            <a:xfrm>
              <a:off x="3200399" y="3089933"/>
              <a:ext cx="2438400" cy="784830"/>
            </a:xfrm>
            <a:prstGeom prst="rect">
              <a:avLst/>
            </a:prstGeom>
            <a:noFill/>
          </p:spPr>
          <p:txBody>
            <a:bodyPr wrap="square" rtlCol="0">
              <a:spAutoFit/>
            </a:bodyPr>
            <a:lstStyle/>
            <a:p>
              <a:r>
                <a:rPr lang="en-US" sz="4500" b="1" i="1">
                  <a:latin typeface="Arial" panose="020B0604020202020204" pitchFamily="34" charset="0"/>
                  <a:cs typeface="Arial" panose="020B0604020202020204" pitchFamily="34" charset="0"/>
                </a:rPr>
                <a:t>Lưu ý </a:t>
              </a:r>
            </a:p>
          </p:txBody>
        </p:sp>
      </p:grpSp>
      <p:sp>
        <p:nvSpPr>
          <p:cNvPr id="21" name="Rectangle: Rounded Corners 20">
            <a:extLst>
              <a:ext uri="{FF2B5EF4-FFF2-40B4-BE49-F238E27FC236}">
                <a16:creationId xmlns:a16="http://schemas.microsoft.com/office/drawing/2014/main" id="{77926C78-8A88-99C4-153A-8F4F38D1A286}"/>
              </a:ext>
            </a:extLst>
          </p:cNvPr>
          <p:cNvSpPr/>
          <p:nvPr/>
        </p:nvSpPr>
        <p:spPr>
          <a:xfrm>
            <a:off x="2028048" y="3886100"/>
            <a:ext cx="14231902" cy="2074111"/>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Nhấn phím </a:t>
            </a:r>
            <a:r>
              <a:rPr lang="en-US" sz="4000" b="1">
                <a:solidFill>
                  <a:schemeClr val="tx1"/>
                </a:solidFill>
                <a:latin typeface="Arial" panose="020B0604020202020204" pitchFamily="34" charset="0"/>
                <a:cs typeface="Arial" panose="020B0604020202020204" pitchFamily="34" charset="0"/>
              </a:rPr>
              <a:t>Enter</a:t>
            </a:r>
            <a:r>
              <a:rPr lang="en-US" sz="4000">
                <a:solidFill>
                  <a:schemeClr val="tx1"/>
                </a:solidFill>
                <a:latin typeface="Arial" panose="020B0604020202020204" pitchFamily="34" charset="0"/>
                <a:cs typeface="Arial" panose="020B0604020202020204" pitchFamily="34" charset="0"/>
              </a:rPr>
              <a:t> khi muốn xuống dòng và chuyển sang đoạn văn bản mới.</a:t>
            </a:r>
          </a:p>
        </p:txBody>
      </p:sp>
      <p:sp>
        <p:nvSpPr>
          <p:cNvPr id="22" name="Rectangle: Rounded Corners 21">
            <a:extLst>
              <a:ext uri="{FF2B5EF4-FFF2-40B4-BE49-F238E27FC236}">
                <a16:creationId xmlns:a16="http://schemas.microsoft.com/office/drawing/2014/main" id="{AC57C4C0-2D7C-A5DD-C60A-7FB7234954CA}"/>
              </a:ext>
            </a:extLst>
          </p:cNvPr>
          <p:cNvSpPr/>
          <p:nvPr/>
        </p:nvSpPr>
        <p:spPr>
          <a:xfrm>
            <a:off x="2006439" y="6547680"/>
            <a:ext cx="14231902" cy="2074111"/>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Nhấn phím </a:t>
            </a:r>
            <a:r>
              <a:rPr lang="en-US" sz="4000" b="1">
                <a:solidFill>
                  <a:schemeClr val="tx1"/>
                </a:solidFill>
                <a:latin typeface="Arial" panose="020B0604020202020204" pitchFamily="34" charset="0"/>
                <a:cs typeface="Arial" panose="020B0604020202020204" pitchFamily="34" charset="0"/>
              </a:rPr>
              <a:t>Shift</a:t>
            </a:r>
            <a:r>
              <a:rPr lang="en-US" sz="4000">
                <a:solidFill>
                  <a:schemeClr val="tx1"/>
                </a:solidFill>
                <a:latin typeface="Arial" panose="020B0604020202020204" pitchFamily="34" charset="0"/>
                <a:cs typeface="Arial" panose="020B0604020202020204" pitchFamily="34" charset="0"/>
              </a:rPr>
              <a:t> đồng thời gõ phím chữ khi muốn gõ chữ hoa.</a:t>
            </a:r>
          </a:p>
        </p:txBody>
      </p:sp>
    </p:spTree>
    <p:extLst>
      <p:ext uri="{BB962C8B-B14F-4D97-AF65-F5344CB8AC3E}">
        <p14:creationId xmlns:p14="http://schemas.microsoft.com/office/powerpoint/2010/main" val="6702393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4" name="Rectangle: Rounded Corners 3">
            <a:extLst>
              <a:ext uri="{FF2B5EF4-FFF2-40B4-BE49-F238E27FC236}">
                <a16:creationId xmlns:a16="http://schemas.microsoft.com/office/drawing/2014/main" id="{471D492C-33EA-1AF1-CF9D-C9783E0FB58E}"/>
              </a:ext>
            </a:extLst>
          </p:cNvPr>
          <p:cNvSpPr/>
          <p:nvPr/>
        </p:nvSpPr>
        <p:spPr>
          <a:xfrm>
            <a:off x="1257299" y="1104900"/>
            <a:ext cx="15773400" cy="1289988"/>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Nhiệm vụ 2: </a:t>
            </a:r>
            <a:r>
              <a:rPr lang="vi-VN" sz="4000">
                <a:solidFill>
                  <a:schemeClr val="tx1"/>
                </a:solidFill>
              </a:rPr>
              <a:t>Lưu tệp văn bản vào thư mục của em với tên phù hợp.</a:t>
            </a:r>
            <a:endParaRPr lang="en-US" sz="4000">
              <a:solidFill>
                <a:schemeClr val="tx1"/>
              </a:solidFill>
            </a:endParaRPr>
          </a:p>
        </p:txBody>
      </p:sp>
      <p:sp>
        <p:nvSpPr>
          <p:cNvPr id="11" name="TextBox 10">
            <a:extLst>
              <a:ext uri="{FF2B5EF4-FFF2-40B4-BE49-F238E27FC236}">
                <a16:creationId xmlns:a16="http://schemas.microsoft.com/office/drawing/2014/main" id="{925134A2-5331-5173-07ED-93F54A89DDAE}"/>
              </a:ext>
            </a:extLst>
          </p:cNvPr>
          <p:cNvSpPr txBox="1"/>
          <p:nvPr/>
        </p:nvSpPr>
        <p:spPr>
          <a:xfrm>
            <a:off x="1257299" y="2925848"/>
            <a:ext cx="15659101"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a:latin typeface="Arial" panose="020B0604020202020204" pitchFamily="34" charset="0"/>
                <a:cs typeface="Arial" panose="020B0604020202020204" pitchFamily="34" charset="0"/>
              </a:rPr>
              <a:t>Các cách thực hiện: </a:t>
            </a:r>
          </a:p>
        </p:txBody>
      </p:sp>
      <p:grpSp>
        <p:nvGrpSpPr>
          <p:cNvPr id="17" name="Group 16">
            <a:extLst>
              <a:ext uri="{FF2B5EF4-FFF2-40B4-BE49-F238E27FC236}">
                <a16:creationId xmlns:a16="http://schemas.microsoft.com/office/drawing/2014/main" id="{716E0B72-338E-1F37-4BFB-0847FFB7E128}"/>
              </a:ext>
            </a:extLst>
          </p:cNvPr>
          <p:cNvGrpSpPr/>
          <p:nvPr/>
        </p:nvGrpSpPr>
        <p:grpSpPr>
          <a:xfrm>
            <a:off x="1257299" y="4398546"/>
            <a:ext cx="14516101" cy="914400"/>
            <a:chOff x="1257298" y="3892586"/>
            <a:chExt cx="14516101" cy="914400"/>
          </a:xfrm>
        </p:grpSpPr>
        <p:sp>
          <p:nvSpPr>
            <p:cNvPr id="12" name="TextBox 11">
              <a:extLst>
                <a:ext uri="{FF2B5EF4-FFF2-40B4-BE49-F238E27FC236}">
                  <a16:creationId xmlns:a16="http://schemas.microsoft.com/office/drawing/2014/main" id="{C2A09FC7-36CD-9316-0C6C-068D37E4FE92}"/>
                </a:ext>
              </a:extLst>
            </p:cNvPr>
            <p:cNvSpPr txBox="1"/>
            <p:nvPr/>
          </p:nvSpPr>
          <p:spPr>
            <a:xfrm>
              <a:off x="1257298" y="4099100"/>
              <a:ext cx="14516101"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sym typeface="Wingdings" panose="05000000000000000000" pitchFamily="2" charset="2"/>
                </a:rPr>
                <a:t>                           </a:t>
              </a:r>
              <a:r>
                <a:rPr lang="en-US" sz="4000">
                  <a:latin typeface="Arial" panose="020B0604020202020204" pitchFamily="34" charset="0"/>
                  <a:cs typeface="Arial" panose="020B0604020202020204" pitchFamily="34" charset="0"/>
                </a:rPr>
                <a:t> </a:t>
              </a:r>
            </a:p>
          </p:txBody>
        </p:sp>
        <p:sp>
          <p:nvSpPr>
            <p:cNvPr id="14" name="Rectangle: Rounded Corners 13">
              <a:extLst>
                <a:ext uri="{FF2B5EF4-FFF2-40B4-BE49-F238E27FC236}">
                  <a16:creationId xmlns:a16="http://schemas.microsoft.com/office/drawing/2014/main" id="{A943E9DF-DE2F-7668-71DC-04B3454CF8A7}"/>
                </a:ext>
              </a:extLst>
            </p:cNvPr>
            <p:cNvSpPr/>
            <p:nvPr/>
          </p:nvSpPr>
          <p:spPr>
            <a:xfrm>
              <a:off x="3657600" y="3892586"/>
              <a:ext cx="2438400" cy="9144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File </a:t>
              </a:r>
            </a:p>
          </p:txBody>
        </p:sp>
        <p:sp>
          <p:nvSpPr>
            <p:cNvPr id="15" name="Rectangle: Rounded Corners 14">
              <a:extLst>
                <a:ext uri="{FF2B5EF4-FFF2-40B4-BE49-F238E27FC236}">
                  <a16:creationId xmlns:a16="http://schemas.microsoft.com/office/drawing/2014/main" id="{B15C3578-9CB0-E24F-951E-BDFA4B63A860}"/>
                </a:ext>
              </a:extLst>
            </p:cNvPr>
            <p:cNvSpPr/>
            <p:nvPr/>
          </p:nvSpPr>
          <p:spPr>
            <a:xfrm>
              <a:off x="11774719" y="3892586"/>
              <a:ext cx="2438400" cy="9144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Save as </a:t>
              </a:r>
            </a:p>
          </p:txBody>
        </p:sp>
        <p:sp>
          <p:nvSpPr>
            <p:cNvPr id="16" name="Rectangle: Rounded Corners 15">
              <a:extLst>
                <a:ext uri="{FF2B5EF4-FFF2-40B4-BE49-F238E27FC236}">
                  <a16:creationId xmlns:a16="http://schemas.microsoft.com/office/drawing/2014/main" id="{20C2FF71-9C5D-9979-31E3-202B4B84170A}"/>
                </a:ext>
              </a:extLst>
            </p:cNvPr>
            <p:cNvSpPr/>
            <p:nvPr/>
          </p:nvSpPr>
          <p:spPr>
            <a:xfrm>
              <a:off x="7707061" y="3892586"/>
              <a:ext cx="2438400" cy="9144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Save as </a:t>
              </a:r>
            </a:p>
          </p:txBody>
        </p:sp>
      </p:grpSp>
      <p:sp>
        <p:nvSpPr>
          <p:cNvPr id="19" name="TextBox 18">
            <a:extLst>
              <a:ext uri="{FF2B5EF4-FFF2-40B4-BE49-F238E27FC236}">
                <a16:creationId xmlns:a16="http://schemas.microsoft.com/office/drawing/2014/main" id="{6BB69892-E82D-CCE0-A9B8-E330C2C870D1}"/>
              </a:ext>
            </a:extLst>
          </p:cNvPr>
          <p:cNvSpPr txBox="1"/>
          <p:nvPr/>
        </p:nvSpPr>
        <p:spPr>
          <a:xfrm>
            <a:off x="1257299" y="6136336"/>
            <a:ext cx="15773400" cy="182492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Nháy chuột vào nút </a:t>
            </a:r>
            <a:r>
              <a:rPr lang="en-US" sz="4000" b="1">
                <a:latin typeface="Arial" panose="020B0604020202020204" pitchFamily="34" charset="0"/>
                <a:cs typeface="Arial" panose="020B0604020202020204" pitchFamily="34" charset="0"/>
                <a:sym typeface="Wingdings" panose="05000000000000000000" pitchFamily="2" charset="2"/>
              </a:rPr>
              <a:t></a:t>
            </a:r>
            <a:r>
              <a:rPr lang="en-US" sz="4000">
                <a:latin typeface="Arial" panose="020B0604020202020204" pitchFamily="34" charset="0"/>
                <a:cs typeface="Arial" panose="020B0604020202020204" pitchFamily="34" charset="0"/>
                <a:sym typeface="Wingdings" panose="05000000000000000000" pitchFamily="2" charset="2"/>
              </a:rPr>
              <a:t> bên phải màn hình để thoát khỏi phần mềm </a:t>
            </a:r>
            <a:r>
              <a:rPr lang="en-US" sz="40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271232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2008583"/>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b="1" noProof="1">
                <a:solidFill>
                  <a:prstClr val="black"/>
                </a:solidFill>
                <a:latin typeface="Arial" panose="020B0604020202020204" pitchFamily="34" charset="0"/>
                <a:cs typeface="Arial" panose="020B0604020202020204" pitchFamily="34" charset="0"/>
              </a:rPr>
              <a:t>Câu 1. </a:t>
            </a:r>
            <a:r>
              <a:rPr lang="vi-VN" sz="4800" noProof="1">
                <a:solidFill>
                  <a:prstClr val="black"/>
                </a:solidFill>
                <a:latin typeface="Arial" panose="020B0604020202020204" pitchFamily="34" charset="0"/>
                <a:cs typeface="Arial" panose="020B0604020202020204" pitchFamily="34" charset="0"/>
              </a:rPr>
              <a:t>Biểu tượng nào là biểu tượng của phần mềm soạn thảo văn bản?</a:t>
            </a:r>
          </a:p>
        </p:txBody>
      </p:sp>
      <p:sp>
        <p:nvSpPr>
          <p:cNvPr id="5" name="Đáp án đúng">
            <a:extLst>
              <a:ext uri="{FF2B5EF4-FFF2-40B4-BE49-F238E27FC236}">
                <a16:creationId xmlns:a16="http://schemas.microsoft.com/office/drawing/2014/main" id="{8B66CBE4-2DB9-BCF7-D1C4-281B894BFE17}"/>
              </a:ext>
            </a:extLst>
          </p:cNvPr>
          <p:cNvSpPr/>
          <p:nvPr/>
        </p:nvSpPr>
        <p:spPr>
          <a:xfrm>
            <a:off x="1821875" y="791061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545836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545836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C. </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91061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24650" y="8351270"/>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5865340"/>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8340104"/>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865340"/>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
        <p:nvSpPr>
          <p:cNvPr id="9" name="TextBox 8">
            <a:extLst>
              <a:ext uri="{FF2B5EF4-FFF2-40B4-BE49-F238E27FC236}">
                <a16:creationId xmlns:a16="http://schemas.microsoft.com/office/drawing/2014/main" id="{2696F078-0656-E0B7-CECE-C1656E2A7B1E}"/>
              </a:ext>
            </a:extLst>
          </p:cNvPr>
          <p:cNvSpPr txBox="1"/>
          <p:nvPr/>
        </p:nvSpPr>
        <p:spPr>
          <a:xfrm>
            <a:off x="4543538" y="855904"/>
            <a:ext cx="9200925" cy="944618"/>
          </a:xfrm>
          <a:prstGeom prst="rect">
            <a:avLst/>
          </a:prstGeom>
        </p:spPr>
        <p:txBody>
          <a:bodyPr wrap="square" lIns="0" tIns="0" rIns="0" bIns="0" rtlCol="0" anchor="t">
            <a:spAutoFit/>
          </a:bodyPr>
          <a:lstStyle/>
          <a:p>
            <a:pPr algn="ctr" defTabSz="914445">
              <a:lnSpc>
                <a:spcPts val="8001"/>
              </a:lnSpc>
              <a:spcBef>
                <a:spcPct val="0"/>
              </a:spcBef>
            </a:pPr>
            <a:r>
              <a:rPr lang="en-US" sz="6000" b="1" spc="-80" dirty="0">
                <a:solidFill>
                  <a:srgbClr val="000000"/>
                </a:solidFill>
                <a:latin typeface="Arial" panose="020B0604020202020204" pitchFamily="34" charset="0"/>
                <a:cs typeface="Arial" panose="020B0604020202020204" pitchFamily="34" charset="0"/>
              </a:rPr>
              <a:t>TRÒ CHƠI TRẮC NGHIỆM</a:t>
            </a:r>
          </a:p>
        </p:txBody>
      </p:sp>
      <p:pic>
        <p:nvPicPr>
          <p:cNvPr id="15" name="Picture 14">
            <a:extLst>
              <a:ext uri="{FF2B5EF4-FFF2-40B4-BE49-F238E27FC236}">
                <a16:creationId xmlns:a16="http://schemas.microsoft.com/office/drawing/2014/main" id="{F8BCC04F-E726-0F83-A04A-EA0E07FB5906}"/>
              </a:ext>
            </a:extLst>
          </p:cNvPr>
          <p:cNvPicPr>
            <a:picLocks noChangeAspect="1"/>
          </p:cNvPicPr>
          <p:nvPr/>
        </p:nvPicPr>
        <p:blipFill rotWithShape="1">
          <a:blip r:embed="rId11">
            <a:extLst>
              <a:ext uri="{28A0092B-C50C-407E-A947-70E740481C1C}">
                <a14:useLocalDpi xmlns:a14="http://schemas.microsoft.com/office/drawing/2010/main" val="0"/>
              </a:ext>
            </a:extLst>
          </a:blip>
          <a:srcRect l="3972" t="17362" r="86942" b="12879"/>
          <a:stretch/>
        </p:blipFill>
        <p:spPr>
          <a:xfrm>
            <a:off x="4402336" y="5723336"/>
            <a:ext cx="1620068" cy="1465106"/>
          </a:xfrm>
          <a:prstGeom prst="rect">
            <a:avLst/>
          </a:prstGeom>
        </p:spPr>
      </p:pic>
      <p:pic>
        <p:nvPicPr>
          <p:cNvPr id="16" name="Picture 15">
            <a:extLst>
              <a:ext uri="{FF2B5EF4-FFF2-40B4-BE49-F238E27FC236}">
                <a16:creationId xmlns:a16="http://schemas.microsoft.com/office/drawing/2014/main" id="{F5C660AB-C494-5B03-89C7-0FF1C71D0ABF}"/>
              </a:ext>
            </a:extLst>
          </p:cNvPr>
          <p:cNvPicPr>
            <a:picLocks noChangeAspect="1"/>
          </p:cNvPicPr>
          <p:nvPr/>
        </p:nvPicPr>
        <p:blipFill rotWithShape="1">
          <a:blip r:embed="rId11">
            <a:extLst>
              <a:ext uri="{28A0092B-C50C-407E-A947-70E740481C1C}">
                <a14:useLocalDpi xmlns:a14="http://schemas.microsoft.com/office/drawing/2010/main" val="0"/>
              </a:ext>
            </a:extLst>
          </a:blip>
          <a:srcRect l="30865" t="20191" r="60049" b="10051"/>
          <a:stretch/>
        </p:blipFill>
        <p:spPr>
          <a:xfrm>
            <a:off x="4357996" y="8334985"/>
            <a:ext cx="1620068" cy="1465106"/>
          </a:xfrm>
          <a:prstGeom prst="rect">
            <a:avLst/>
          </a:prstGeom>
        </p:spPr>
      </p:pic>
      <p:pic>
        <p:nvPicPr>
          <p:cNvPr id="17" name="Picture 16">
            <a:extLst>
              <a:ext uri="{FF2B5EF4-FFF2-40B4-BE49-F238E27FC236}">
                <a16:creationId xmlns:a16="http://schemas.microsoft.com/office/drawing/2014/main" id="{2E3546E9-77C1-3D02-2081-9CCB6128AEAF}"/>
              </a:ext>
            </a:extLst>
          </p:cNvPr>
          <p:cNvPicPr>
            <a:picLocks noChangeAspect="1"/>
          </p:cNvPicPr>
          <p:nvPr/>
        </p:nvPicPr>
        <p:blipFill rotWithShape="1">
          <a:blip r:embed="rId11">
            <a:extLst>
              <a:ext uri="{28A0092B-C50C-407E-A947-70E740481C1C}">
                <a14:useLocalDpi xmlns:a14="http://schemas.microsoft.com/office/drawing/2010/main" val="0"/>
              </a:ext>
            </a:extLst>
          </a:blip>
          <a:srcRect l="58413" t="21716" r="32501" b="8525"/>
          <a:stretch/>
        </p:blipFill>
        <p:spPr>
          <a:xfrm>
            <a:off x="12019360" y="5723336"/>
            <a:ext cx="1620068" cy="1465106"/>
          </a:xfrm>
          <a:prstGeom prst="rect">
            <a:avLst/>
          </a:prstGeom>
        </p:spPr>
      </p:pic>
      <p:pic>
        <p:nvPicPr>
          <p:cNvPr id="18" name="Picture 17">
            <a:extLst>
              <a:ext uri="{FF2B5EF4-FFF2-40B4-BE49-F238E27FC236}">
                <a16:creationId xmlns:a16="http://schemas.microsoft.com/office/drawing/2014/main" id="{7991806F-E300-4BD1-F22A-F1A960373FFB}"/>
              </a:ext>
            </a:extLst>
          </p:cNvPr>
          <p:cNvPicPr>
            <a:picLocks noChangeAspect="1"/>
          </p:cNvPicPr>
          <p:nvPr/>
        </p:nvPicPr>
        <p:blipFill rotWithShape="1">
          <a:blip r:embed="rId11">
            <a:extLst>
              <a:ext uri="{28A0092B-C50C-407E-A947-70E740481C1C}">
                <a14:useLocalDpi xmlns:a14="http://schemas.microsoft.com/office/drawing/2010/main" val="0"/>
              </a:ext>
            </a:extLst>
          </a:blip>
          <a:srcRect l="85598" t="13712" r="5316" b="16529"/>
          <a:stretch/>
        </p:blipFill>
        <p:spPr>
          <a:xfrm>
            <a:off x="12019360" y="8175586"/>
            <a:ext cx="1620068" cy="1465106"/>
          </a:xfrm>
          <a:prstGeom prst="rect">
            <a:avLst/>
          </a:prstGeom>
        </p:spPr>
      </p:pic>
    </p:spTree>
    <p:extLst>
      <p:ext uri="{BB962C8B-B14F-4D97-AF65-F5344CB8AC3E}">
        <p14:creationId xmlns:p14="http://schemas.microsoft.com/office/powerpoint/2010/main" val="3888797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5"/>
                                        </p:tgtEl>
                                        <p:attrNameLst>
                                          <p:attrName>fillcolor</p:attrName>
                                        </p:attrNameLst>
                                      </p:cBhvr>
                                      <p:to>
                                        <a:srgbClr val="92D050"/>
                                      </p:to>
                                    </p:animClr>
                                    <p:set>
                                      <p:cBhvr>
                                        <p:cTn id="39" dur="500" fill="hold"/>
                                        <p:tgtEl>
                                          <p:spTgt spid="5"/>
                                        </p:tgtEl>
                                        <p:attrNameLst>
                                          <p:attrName>fill.type</p:attrName>
                                        </p:attrNameLst>
                                      </p:cBhvr>
                                      <p:to>
                                        <p:strVal val="solid"/>
                                      </p:to>
                                    </p:set>
                                    <p:set>
                                      <p:cBhvr>
                                        <p:cTn id="40" dur="500" fill="hold"/>
                                        <p:tgtEl>
                                          <p:spTgt spid="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35" fill="hold"/>
                                        <p:tgtEl>
                                          <p:spTgt spid="3"/>
                                        </p:tgtEl>
                                      </p:cBhvr>
                                    </p:cmd>
                                  </p:childTnLst>
                                </p:cTn>
                              </p:par>
                              <p:par>
                                <p:cTn id="43" presetID="1" presetClass="entr" presetSubtype="0" fill="hold" nodeType="withEffect">
                                  <p:stCondLst>
                                    <p:cond delay="0"/>
                                  </p:stCondLst>
                                  <p:childTnLst>
                                    <p:set>
                                      <p:cBhvr>
                                        <p:cTn id="44" dur="1" fill="hold">
                                          <p:stCondLst>
                                            <p:cond delay="9"/>
                                          </p:stCondLst>
                                        </p:cTn>
                                        <p:tgtEl>
                                          <p:spTgt spid="10"/>
                                        </p:tgtEl>
                                        <p:attrNameLst>
                                          <p:attrName>style.visibility</p:attrName>
                                        </p:attrNameLst>
                                      </p:cBhvr>
                                      <p:to>
                                        <p:strVal val="visible"/>
                                      </p:to>
                                    </p:set>
                                  </p:childTnLst>
                                </p:cTn>
                              </p:par>
                              <p:par>
                                <p:cTn id="45" presetID="26" presetClass="emph" presetSubtype="0" repeatCount="2000" fill="hold" grpId="1" nodeType="withEffect">
                                  <p:stCondLst>
                                    <p:cond delay="0"/>
                                  </p:stCondLst>
                                  <p:childTnLst>
                                    <p:animEffect transition="out" filter="fade">
                                      <p:cBhvr>
                                        <p:cTn id="46" dur="500" tmFilter="0, 0; .2, .5; .8, .5; 1, 0"/>
                                        <p:tgtEl>
                                          <p:spTgt spid="5"/>
                                        </p:tgtEl>
                                      </p:cBhvr>
                                    </p:animEffect>
                                    <p:animScale>
                                      <p:cBhvr>
                                        <p:cTn id="4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48" fill="hold" display="0">
                  <p:stCondLst>
                    <p:cond delay="indefinite"/>
                  </p:stCondLst>
                  <p:endCondLst>
                    <p:cond evt="onStopAudio" delay="0">
                      <p:tgtEl>
                        <p:sldTgt/>
                      </p:tgtEl>
                    </p:cond>
                  </p:endCondLst>
                </p:cTn>
                <p:tgtEl>
                  <p:spTgt spid="3"/>
                </p:tgtEl>
              </p:cMediaNode>
            </p:audio>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6"/>
                                        </p:tgtEl>
                                        <p:attrNameLst>
                                          <p:attrName>fillcolor</p:attrName>
                                        </p:attrNameLst>
                                      </p:cBhvr>
                                      <p:to>
                                        <a:srgbClr val="D99694"/>
                                      </p:to>
                                    </p:animClr>
                                    <p:set>
                                      <p:cBhvr>
                                        <p:cTn id="54" dur="500" fill="hold"/>
                                        <p:tgtEl>
                                          <p:spTgt spid="6"/>
                                        </p:tgtEl>
                                        <p:attrNameLst>
                                          <p:attrName>fill.type</p:attrName>
                                        </p:attrNameLst>
                                      </p:cBhvr>
                                      <p:to>
                                        <p:strVal val="solid"/>
                                      </p:to>
                                    </p:set>
                                    <p:set>
                                      <p:cBhvr>
                                        <p:cTn id="55" dur="500" fill="hold"/>
                                        <p:tgtEl>
                                          <p:spTgt spid="6"/>
                                        </p:tgtEl>
                                        <p:attrNameLst>
                                          <p:attrName>fill.on</p:attrName>
                                        </p:attrNameLst>
                                      </p:cBhvr>
                                      <p:to>
                                        <p:strVal val="true"/>
                                      </p:to>
                                    </p:set>
                                  </p:childTnLst>
                                </p:cTn>
                              </p:par>
                              <p:par>
                                <p:cTn id="56" presetID="1" presetClass="mediacall" presetSubtype="0" fill="hold" nodeType="withEffect">
                                  <p:stCondLst>
                                    <p:cond delay="0"/>
                                  </p:stCondLst>
                                  <p:childTnLst>
                                    <p:cmd type="call" cmd="playFrom(0.0)">
                                      <p:cBhvr>
                                        <p:cTn id="57" dur="862" fill="hold"/>
                                        <p:tgtEl>
                                          <p:spTgt spid="4"/>
                                        </p:tgtEl>
                                      </p:cBhvr>
                                    </p:cmd>
                                  </p:childTnLst>
                                </p:cTn>
                              </p:par>
                              <p:par>
                                <p:cTn id="58" presetID="1"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6"/>
                                        </p:tgtEl>
                                      </p:cBhvr>
                                    </p:animEffect>
                                    <p:animScale>
                                      <p:cBhvr>
                                        <p:cTn id="6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63" fill="hold" display="0">
                  <p:stCondLst>
                    <p:cond delay="indefinite"/>
                  </p:stCondLst>
                  <p:endCondLst>
                    <p:cond evt="onStopAudio" delay="0">
                      <p:tgtEl>
                        <p:sldTgt/>
                      </p:tgtEl>
                    </p:cond>
                  </p:endCondLst>
                </p:cTn>
                <p:tgtEl>
                  <p:spTgt spid="4"/>
                </p:tgtEl>
              </p:cMediaNode>
            </p:audio>
            <p:seq concurrent="1" nextAc="seek">
              <p:cTn id="64" restart="whenNotActive" fill="hold" evtFilter="cancelBubble" nodeType="interactiveSeq">
                <p:stCondLst>
                  <p:cond evt="onClick" delay="0">
                    <p:tgtEl>
                      <p:spTgt spid="7"/>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7"/>
                                        </p:tgtEl>
                                        <p:attrNameLst>
                                          <p:attrName>fillcolor</p:attrName>
                                        </p:attrNameLst>
                                      </p:cBhvr>
                                      <p:to>
                                        <a:srgbClr val="D99694"/>
                                      </p:to>
                                    </p:animClr>
                                    <p:set>
                                      <p:cBhvr>
                                        <p:cTn id="69" dur="500" fill="hold"/>
                                        <p:tgtEl>
                                          <p:spTgt spid="7"/>
                                        </p:tgtEl>
                                        <p:attrNameLst>
                                          <p:attrName>fill.type</p:attrName>
                                        </p:attrNameLst>
                                      </p:cBhvr>
                                      <p:to>
                                        <p:strVal val="solid"/>
                                      </p:to>
                                    </p:set>
                                    <p:set>
                                      <p:cBhvr>
                                        <p:cTn id="70" dur="500" fill="hold"/>
                                        <p:tgtEl>
                                          <p:spTgt spid="7"/>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4"/>
                                        </p:tgtEl>
                                      </p:cBhvr>
                                    </p:cmd>
                                  </p:childTnLst>
                                </p:cTn>
                              </p:par>
                              <p:par>
                                <p:cTn id="73" presetID="1" presetClass="entr" presetSubtype="0" fill="hold" nodeType="withEffect">
                                  <p:stCondLst>
                                    <p:cond delay="0"/>
                                  </p:stCondLst>
                                  <p:childTnLst>
                                    <p:set>
                                      <p:cBhvr>
                                        <p:cTn id="74" dur="1" fill="hold">
                                          <p:stCondLst>
                                            <p:cond delay="9"/>
                                          </p:stCondLst>
                                        </p:cTn>
                                        <p:tgtEl>
                                          <p:spTgt spid="11"/>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7"/>
                                        </p:tgtEl>
                                      </p:cBhvr>
                                    </p:animEffect>
                                    <p:animScale>
                                      <p:cBhvr>
                                        <p:cTn id="7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8" restart="whenNotActive" fill="hold" evtFilter="cancelBubble" nodeType="interactiveSeq">
                <p:stCondLst>
                  <p:cond evt="onClick" delay="0">
                    <p:tgtEl>
                      <p:spTgt spid="8"/>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clickEffect">
                                  <p:stCondLst>
                                    <p:cond delay="0"/>
                                  </p:stCondLst>
                                  <p:childTnLst>
                                    <p:animClr clrSpc="rgb" dir="cw">
                                      <p:cBhvr>
                                        <p:cTn id="82" dur="500" fill="hold"/>
                                        <p:tgtEl>
                                          <p:spTgt spid="8"/>
                                        </p:tgtEl>
                                        <p:attrNameLst>
                                          <p:attrName>fillcolor</p:attrName>
                                        </p:attrNameLst>
                                      </p:cBhvr>
                                      <p:to>
                                        <a:srgbClr val="D99694"/>
                                      </p:to>
                                    </p:animClr>
                                    <p:set>
                                      <p:cBhvr>
                                        <p:cTn id="83" dur="500" fill="hold"/>
                                        <p:tgtEl>
                                          <p:spTgt spid="8"/>
                                        </p:tgtEl>
                                        <p:attrNameLst>
                                          <p:attrName>fill.type</p:attrName>
                                        </p:attrNameLst>
                                      </p:cBhvr>
                                      <p:to>
                                        <p:strVal val="solid"/>
                                      </p:to>
                                    </p:set>
                                    <p:set>
                                      <p:cBhvr>
                                        <p:cTn id="84" dur="500" fill="hold"/>
                                        <p:tgtEl>
                                          <p:spTgt spid="8"/>
                                        </p:tgtEl>
                                        <p:attrNameLst>
                                          <p:attrName>fill.on</p:attrName>
                                        </p:attrNameLst>
                                      </p:cBhvr>
                                      <p:to>
                                        <p:strVal val="true"/>
                                      </p:to>
                                    </p:set>
                                  </p:childTnLst>
                                </p:cTn>
                              </p:par>
                              <p:par>
                                <p:cTn id="85" presetID="1" presetClass="mediacall" presetSubtype="0" fill="hold" nodeType="withEffect">
                                  <p:stCondLst>
                                    <p:cond delay="0"/>
                                  </p:stCondLst>
                                  <p:childTnLst>
                                    <p:cmd type="call" cmd="playFrom(0.0)">
                                      <p:cBhvr>
                                        <p:cTn id="86" dur="862" fill="hold"/>
                                        <p:tgtEl>
                                          <p:spTgt spid="4"/>
                                        </p:tgtEl>
                                      </p:cBhvr>
                                    </p:cmd>
                                  </p:childTnLst>
                                </p:cTn>
                              </p:par>
                              <p:par>
                                <p:cTn id="87" presetID="1" presetClass="entr" presetSubtype="0" fill="hold" nodeType="withEffect">
                                  <p:stCondLst>
                                    <p:cond delay="0"/>
                                  </p:stCondLst>
                                  <p:childTnLst>
                                    <p:set>
                                      <p:cBhvr>
                                        <p:cTn id="88" dur="1" fill="hold">
                                          <p:stCondLst>
                                            <p:cond delay="9"/>
                                          </p:stCondLst>
                                        </p:cTn>
                                        <p:tgtEl>
                                          <p:spTgt spid="12"/>
                                        </p:tgtEl>
                                        <p:attrNameLst>
                                          <p:attrName>style.visibility</p:attrName>
                                        </p:attrNameLst>
                                      </p:cBhvr>
                                      <p:to>
                                        <p:strVal val="visible"/>
                                      </p:to>
                                    </p:set>
                                  </p:childTnLst>
                                </p:cTn>
                              </p:par>
                              <p:par>
                                <p:cTn id="89" presetID="26" presetClass="emph" presetSubtype="0" repeatCount="2000" fill="hold" grpId="1" nodeType="withEffect">
                                  <p:stCondLst>
                                    <p:cond delay="0"/>
                                  </p:stCondLst>
                                  <p:childTnLst>
                                    <p:animEffect transition="out" filter="fade">
                                      <p:cBhvr>
                                        <p:cTn id="90" dur="500" tmFilter="0, 0; .2, .5; .8, .5; 1, 0"/>
                                        <p:tgtEl>
                                          <p:spTgt spid="8"/>
                                        </p:tgtEl>
                                      </p:cBhvr>
                                    </p:animEffect>
                                    <p:animScale>
                                      <p:cBhvr>
                                        <p:cTn id="9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b="1" noProof="1">
                <a:solidFill>
                  <a:prstClr val="black"/>
                </a:solidFill>
                <a:latin typeface="Arial" panose="020B0604020202020204" pitchFamily="34" charset="0"/>
                <a:cs typeface="Arial" panose="020B0604020202020204" pitchFamily="34" charset="0"/>
              </a:rPr>
              <a:t>Câu 2. </a:t>
            </a:r>
            <a:r>
              <a:rPr lang="vi-VN" sz="4800" noProof="1">
                <a:solidFill>
                  <a:prstClr val="black"/>
                </a:solidFill>
                <a:latin typeface="Arial" panose="020B0604020202020204" pitchFamily="34" charset="0"/>
                <a:cs typeface="Arial" panose="020B0604020202020204" pitchFamily="34" charset="0"/>
              </a:rPr>
              <a:t>Phần mềm soạn thảo văn bản </a:t>
            </a:r>
            <a:r>
              <a:rPr lang="vi-VN" sz="4800" b="1" noProof="1">
                <a:solidFill>
                  <a:srgbClr val="FF0000"/>
                </a:solidFill>
                <a:latin typeface="Arial" panose="020B0604020202020204" pitchFamily="34" charset="0"/>
                <a:cs typeface="Arial" panose="020B0604020202020204" pitchFamily="34" charset="0"/>
              </a:rPr>
              <a:t>không</a:t>
            </a:r>
            <a:r>
              <a:rPr lang="vi-VN" sz="4800" noProof="1">
                <a:solidFill>
                  <a:prstClr val="black"/>
                </a:solidFill>
                <a:latin typeface="Arial" panose="020B0604020202020204" pitchFamily="34" charset="0"/>
                <a:cs typeface="Arial" panose="020B0604020202020204" pitchFamily="34" charset="0"/>
              </a:rPr>
              <a:t> có chức năng nào sau đây?</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D. Chỉnh sửa hình ảnh và âm thanh</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Nhập văn bản</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B. Sửa đổi, chỉnh sửa văn bản</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C. </a:t>
            </a:r>
            <a:r>
              <a:rPr lang="vi-VN" sz="4800" noProof="1">
                <a:solidFill>
                  <a:prstClr val="black"/>
                </a:solidFill>
                <a:latin typeface="Arial" panose="020B0604020202020204" pitchFamily="34" charset="0"/>
                <a:cs typeface="Arial" panose="020B0604020202020204" pitchFamily="34" charset="0"/>
              </a:rPr>
              <a:t>Lưu trữ và </a:t>
            </a:r>
            <a:endParaRPr lang="en-US" sz="4800" noProof="1">
              <a:solidFill>
                <a:prstClr val="black"/>
              </a:solidFill>
              <a:latin typeface="Calibri"/>
              <a:cs typeface="Arial" panose="020B0604020202020204" pitchFamily="34" charset="0"/>
            </a:endParaRPr>
          </a:p>
          <a:p>
            <a:pPr algn="ctr" defTabSz="1371600">
              <a:lnSpc>
                <a:spcPct val="150000"/>
              </a:lnSpc>
            </a:pPr>
            <a:r>
              <a:rPr lang="vi-VN" sz="4800" noProof="1">
                <a:solidFill>
                  <a:prstClr val="black"/>
                </a:solidFill>
                <a:latin typeface="Arial" panose="020B0604020202020204" pitchFamily="34" charset="0"/>
                <a:cs typeface="Arial" panose="020B0604020202020204" pitchFamily="34" charset="0"/>
              </a:rPr>
              <a:t>in văn bản</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287632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7579F494-2830-A46E-4BC3-81D7D61B8498}"/>
              </a:ext>
            </a:extLst>
          </p:cNvPr>
          <p:cNvSpPr txBox="1"/>
          <p:nvPr/>
        </p:nvSpPr>
        <p:spPr>
          <a:xfrm>
            <a:off x="3467099" y="901010"/>
            <a:ext cx="113538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8" name="Group 7">
            <a:extLst>
              <a:ext uri="{FF2B5EF4-FFF2-40B4-BE49-F238E27FC236}">
                <a16:creationId xmlns:a16="http://schemas.microsoft.com/office/drawing/2014/main" id="{370D668E-F4A4-DE58-EE7C-4BDCD175B740}"/>
              </a:ext>
            </a:extLst>
          </p:cNvPr>
          <p:cNvGrpSpPr/>
          <p:nvPr/>
        </p:nvGrpSpPr>
        <p:grpSpPr>
          <a:xfrm>
            <a:off x="949792" y="2406756"/>
            <a:ext cx="6718269" cy="5994938"/>
            <a:chOff x="437519" y="2449838"/>
            <a:chExt cx="6718269" cy="5994938"/>
          </a:xfrm>
        </p:grpSpPr>
        <p:sp>
          <p:nvSpPr>
            <p:cNvPr id="15" name="TextBox 14">
              <a:extLst>
                <a:ext uri="{FF2B5EF4-FFF2-40B4-BE49-F238E27FC236}">
                  <a16:creationId xmlns:a16="http://schemas.microsoft.com/office/drawing/2014/main" id="{60736261-33AD-850A-DAAF-0A9FB507F901}"/>
                </a:ext>
              </a:extLst>
            </p:cNvPr>
            <p:cNvSpPr txBox="1"/>
            <p:nvPr/>
          </p:nvSpPr>
          <p:spPr>
            <a:xfrm>
              <a:off x="1283042" y="7890778"/>
              <a:ext cx="5872746"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Phần mềm soạn thảo văn bản </a:t>
              </a:r>
            </a:p>
          </p:txBody>
        </p:sp>
        <p:pic>
          <p:nvPicPr>
            <p:cNvPr id="2050" name="Picture 2" descr="Microsoft Word logo and symbol, meaning, history, PNG">
              <a:extLst>
                <a:ext uri="{FF2B5EF4-FFF2-40B4-BE49-F238E27FC236}">
                  <a16:creationId xmlns:a16="http://schemas.microsoft.com/office/drawing/2014/main" id="{0AEFA855-D45F-38FE-CC03-A081B42B8F0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Rounded Corners 11">
            <a:extLst>
              <a:ext uri="{FF2B5EF4-FFF2-40B4-BE49-F238E27FC236}">
                <a16:creationId xmlns:a16="http://schemas.microsoft.com/office/drawing/2014/main" id="{6F34CEB5-330C-F178-FD75-6D6974585372}"/>
              </a:ext>
            </a:extLst>
          </p:cNvPr>
          <p:cNvSpPr/>
          <p:nvPr/>
        </p:nvSpPr>
        <p:spPr>
          <a:xfrm>
            <a:off x="8382212" y="2713428"/>
            <a:ext cx="7983502"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Trình bày các đoạn văn bản dài </a:t>
            </a:r>
          </a:p>
        </p:txBody>
      </p:sp>
      <p:sp>
        <p:nvSpPr>
          <p:cNvPr id="14" name="Arrow: Down 13">
            <a:extLst>
              <a:ext uri="{FF2B5EF4-FFF2-40B4-BE49-F238E27FC236}">
                <a16:creationId xmlns:a16="http://schemas.microsoft.com/office/drawing/2014/main" id="{9EF0A4BE-71EC-DDE6-F533-5F012A8A734E}"/>
              </a:ext>
            </a:extLst>
          </p:cNvPr>
          <p:cNvSpPr/>
          <p:nvPr/>
        </p:nvSpPr>
        <p:spPr>
          <a:xfrm>
            <a:off x="11953406" y="4652236"/>
            <a:ext cx="838839"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C63FED3-91E4-1AD3-7E3C-0E8D7C293123}"/>
              </a:ext>
            </a:extLst>
          </p:cNvPr>
          <p:cNvSpPr/>
          <p:nvPr/>
        </p:nvSpPr>
        <p:spPr>
          <a:xfrm>
            <a:off x="8381075" y="6087217"/>
            <a:ext cx="7983502" cy="1946764"/>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Phần mềm soạn thảo </a:t>
            </a:r>
          </a:p>
          <a:p>
            <a:pPr algn="ctr">
              <a:lnSpc>
                <a:spcPct val="150000"/>
              </a:lnSpc>
            </a:pPr>
            <a:r>
              <a:rPr lang="en-US" sz="4000">
                <a:solidFill>
                  <a:schemeClr val="tx1"/>
                </a:solidFill>
                <a:latin typeface="Arial" panose="020B0604020202020204" pitchFamily="34" charset="0"/>
                <a:cs typeface="Arial" panose="020B0604020202020204" pitchFamily="34" charset="0"/>
              </a:rPr>
              <a:t>Microsoft Word </a:t>
            </a:r>
          </a:p>
        </p:txBody>
      </p:sp>
    </p:spTree>
    <p:extLst>
      <p:ext uri="{BB962C8B-B14F-4D97-AF65-F5344CB8AC3E}">
        <p14:creationId xmlns:p14="http://schemas.microsoft.com/office/powerpoint/2010/main" val="2273736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387284"/>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b="1" noProof="1">
                <a:solidFill>
                  <a:prstClr val="black"/>
                </a:solidFill>
                <a:latin typeface="Arial" panose="020B0604020202020204" pitchFamily="34" charset="0"/>
                <a:cs typeface="Arial" panose="020B0604020202020204" pitchFamily="34" charset="0"/>
              </a:rPr>
              <a:t>Câu 3. </a:t>
            </a:r>
            <a:r>
              <a:rPr lang="vi-VN" sz="4800" noProof="1">
                <a:solidFill>
                  <a:prstClr val="black"/>
                </a:solidFill>
                <a:latin typeface="Arial" panose="020B0604020202020204" pitchFamily="34" charset="0"/>
                <a:cs typeface="Arial" panose="020B0604020202020204" pitchFamily="34" charset="0"/>
              </a:rPr>
              <a:t>Để xóa kí tự ở bên phải con trỏ soạn thảo, ta nhấn phím nào?</a:t>
            </a:r>
          </a:p>
        </p:txBody>
      </p:sp>
      <p:sp>
        <p:nvSpPr>
          <p:cNvPr id="5" name="Đáp án đúng">
            <a:extLst>
              <a:ext uri="{FF2B5EF4-FFF2-40B4-BE49-F238E27FC236}">
                <a16:creationId xmlns:a16="http://schemas.microsoft.com/office/drawing/2014/main" id="{8B66CBE4-2DB9-BCF7-D1C4-281B894BFE17}"/>
              </a:ext>
            </a:extLst>
          </p:cNvPr>
          <p:cNvSpPr/>
          <p:nvPr/>
        </p:nvSpPr>
        <p:spPr>
          <a:xfrm>
            <a:off x="1821872" y="4837066"/>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Delete</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728931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B. Backspace</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4837066"/>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C. Enter</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28931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D. B và C đúng</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24647" y="5277720"/>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5244041"/>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7718806"/>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3" y="7718806"/>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322590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b="1" noProof="1">
                <a:solidFill>
                  <a:prstClr val="black"/>
                </a:solidFill>
                <a:latin typeface="Arial" panose="020B0604020202020204" pitchFamily="34" charset="0"/>
                <a:cs typeface="Arial" panose="020B0604020202020204" pitchFamily="34" charset="0"/>
              </a:rPr>
              <a:t>Câu 4. </a:t>
            </a:r>
            <a:r>
              <a:rPr lang="vi-VN" sz="4800" noProof="1">
                <a:solidFill>
                  <a:prstClr val="black"/>
                </a:solidFill>
                <a:latin typeface="Arial" panose="020B0604020202020204" pitchFamily="34" charset="0"/>
                <a:cs typeface="Arial" panose="020B0604020202020204" pitchFamily="34" charset="0"/>
              </a:rPr>
              <a:t>Sử dụng phím Backspace để xóa từ LƯỜI, em cần đặt con trỏ soạn thảo ở đâu?</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D. </a:t>
            </a:r>
            <a:r>
              <a:rPr lang="vi-VN" sz="4800" noProof="1">
                <a:solidFill>
                  <a:prstClr val="black"/>
                </a:solidFill>
                <a:latin typeface="Arial" panose="020B0604020202020204" pitchFamily="34" charset="0"/>
                <a:cs typeface="Arial" panose="020B0604020202020204" pitchFamily="34" charset="0"/>
              </a:rPr>
              <a:t>Đặt ở cuối từ LƯỜI</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a:t>
            </a:r>
            <a:r>
              <a:rPr lang="vi-VN" sz="4800" noProof="1">
                <a:solidFill>
                  <a:prstClr val="black"/>
                </a:solidFill>
                <a:latin typeface="Arial" panose="020B0604020202020204" pitchFamily="34" charset="0"/>
                <a:cs typeface="Arial" panose="020B0604020202020204" pitchFamily="34" charset="0"/>
              </a:rPr>
              <a:t>Ngay trước chữ L</a:t>
            </a: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B. </a:t>
            </a:r>
            <a:r>
              <a:rPr lang="vi-VN" sz="4800" noProof="1">
                <a:solidFill>
                  <a:prstClr val="black"/>
                </a:solidFill>
                <a:latin typeface="Arial" panose="020B0604020202020204" pitchFamily="34" charset="0"/>
                <a:cs typeface="Arial" panose="020B0604020202020204" pitchFamily="34" charset="0"/>
              </a:rPr>
              <a:t>Ngay trước chữ I</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C. </a:t>
            </a:r>
            <a:r>
              <a:rPr lang="vi-VN" sz="4800" noProof="1">
                <a:solidFill>
                  <a:prstClr val="black"/>
                </a:solidFill>
                <a:latin typeface="Arial" panose="020B0604020202020204" pitchFamily="34" charset="0"/>
                <a:cs typeface="Arial" panose="020B0604020202020204" pitchFamily="34" charset="0"/>
              </a:rPr>
              <a:t>Ngay trước chữ Ờ</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82674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b="1" noProof="1">
                <a:solidFill>
                  <a:prstClr val="black"/>
                </a:solidFill>
                <a:latin typeface="Arial" panose="020B0604020202020204" pitchFamily="34" charset="0"/>
                <a:cs typeface="Arial" panose="020B0604020202020204" pitchFamily="34" charset="0"/>
              </a:rPr>
              <a:t>Câu 5. </a:t>
            </a:r>
            <a:r>
              <a:rPr lang="vi-VN" sz="4800" noProof="1">
                <a:solidFill>
                  <a:prstClr val="black"/>
                </a:solidFill>
                <a:latin typeface="Arial" panose="020B0604020202020204" pitchFamily="34" charset="0"/>
                <a:cs typeface="Arial" panose="020B0604020202020204" pitchFamily="34" charset="0"/>
              </a:rPr>
              <a:t>Có thể xóa kí tự hoặc một phần văn bản bằng cách sử dụng phím nào dưới đây?</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C. Delete hoặc Backspace</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Delete</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B. Backspace</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D. Tất cả các đáp án trên đều sai</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018609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5" name="TextBox 4">
            <a:extLst>
              <a:ext uri="{FF2B5EF4-FFF2-40B4-BE49-F238E27FC236}">
                <a16:creationId xmlns:a16="http://schemas.microsoft.com/office/drawing/2014/main" id="{27DE2956-64E3-AE9D-0880-CAC9B40AA909}"/>
              </a:ext>
            </a:extLst>
          </p:cNvPr>
          <p:cNvSpPr txBox="1"/>
          <p:nvPr/>
        </p:nvSpPr>
        <p:spPr>
          <a:xfrm>
            <a:off x="1361175" y="2132939"/>
            <a:ext cx="16002000" cy="1664879"/>
          </a:xfrm>
          <a:prstGeom prst="rect">
            <a:avLst/>
          </a:prstGeom>
          <a:noFill/>
        </p:spPr>
        <p:txBody>
          <a:bodyPr wrap="square">
            <a:spAutoFit/>
          </a:bodyPr>
          <a:lstStyle/>
          <a:p>
            <a:pPr>
              <a:lnSpc>
                <a:spcPct val="150000"/>
              </a:lnSpc>
            </a:pPr>
            <a:r>
              <a:rPr lang="vi-VN" sz="3600" b="1" i="1"/>
              <a:t>Bài tập 2. Em hãy khởi động phần mềm soạn thảo văn bản và soạn thảo khổ thơ sau đây. Hãy lưu tệp với tên là Bai1 vào thư mục tên của em.</a:t>
            </a:r>
            <a:endParaRPr lang="en-US" sz="3600" b="1" i="1"/>
          </a:p>
        </p:txBody>
      </p:sp>
      <p:sp>
        <p:nvSpPr>
          <p:cNvPr id="8" name="TextBox 7">
            <a:extLst>
              <a:ext uri="{FF2B5EF4-FFF2-40B4-BE49-F238E27FC236}">
                <a16:creationId xmlns:a16="http://schemas.microsoft.com/office/drawing/2014/main" id="{D4B7419C-B0C5-E8BB-76CB-E2F764F0C204}"/>
              </a:ext>
            </a:extLst>
          </p:cNvPr>
          <p:cNvSpPr txBox="1"/>
          <p:nvPr/>
        </p:nvSpPr>
        <p:spPr>
          <a:xfrm>
            <a:off x="4838699" y="937577"/>
            <a:ext cx="86106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LUYỆN TẬP </a:t>
            </a:r>
          </a:p>
        </p:txBody>
      </p:sp>
      <p:pic>
        <p:nvPicPr>
          <p:cNvPr id="2050" name="Picture 2" descr="Tập đọc Trăng ơi từ đâu đến (trang 107) - Tiếng Việt 4 tập 2">
            <a:extLst>
              <a:ext uri="{FF2B5EF4-FFF2-40B4-BE49-F238E27FC236}">
                <a16:creationId xmlns:a16="http://schemas.microsoft.com/office/drawing/2014/main" id="{B508E8B6-0675-E38A-37E5-0D06A5BCDA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5400" y="4562709"/>
            <a:ext cx="7831102" cy="4105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798871FC-2641-471F-AC2C-42DB5A6D5CC2}"/>
              </a:ext>
            </a:extLst>
          </p:cNvPr>
          <p:cNvSpPr txBox="1"/>
          <p:nvPr/>
        </p:nvSpPr>
        <p:spPr>
          <a:xfrm>
            <a:off x="2133599" y="4338659"/>
            <a:ext cx="5410200" cy="4839979"/>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pPr marL="0" marR="0" algn="just">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Trăng ơi từ đâu đến?</a:t>
            </a:r>
          </a:p>
          <a:p>
            <a:pPr marL="0" marR="0" algn="just">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(Theo Trần Đăng Khoa)</a:t>
            </a:r>
          </a:p>
          <a:p>
            <a:pPr marL="0" marR="0" algn="just">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Trăng ơi... từ đâu đến?</a:t>
            </a:r>
          </a:p>
          <a:p>
            <a:pPr marL="0" marR="0" algn="just">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Hay từ cánh rừng xa</a:t>
            </a:r>
          </a:p>
          <a:p>
            <a:pPr marL="0" marR="0" algn="just">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Trăng hồng như quả chín</a:t>
            </a:r>
          </a:p>
          <a:p>
            <a:pPr marL="0" marR="0" algn="just">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Lửng lơ trên trước nhà.</a:t>
            </a:r>
          </a:p>
        </p:txBody>
      </p:sp>
    </p:spTree>
    <p:extLst>
      <p:ext uri="{BB962C8B-B14F-4D97-AF65-F5344CB8AC3E}">
        <p14:creationId xmlns:p14="http://schemas.microsoft.com/office/powerpoint/2010/main" val="39411431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7185745"/>
            <a:ext cx="4409584" cy="3519650"/>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8" name="TextBox 7">
            <a:extLst>
              <a:ext uri="{FF2B5EF4-FFF2-40B4-BE49-F238E27FC236}">
                <a16:creationId xmlns:a16="http://schemas.microsoft.com/office/drawing/2014/main" id="{D4B7419C-B0C5-E8BB-76CB-E2F764F0C204}"/>
              </a:ext>
            </a:extLst>
          </p:cNvPr>
          <p:cNvSpPr txBox="1"/>
          <p:nvPr/>
        </p:nvSpPr>
        <p:spPr>
          <a:xfrm>
            <a:off x="4838699" y="937577"/>
            <a:ext cx="86106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VẬN DỤNG </a:t>
            </a:r>
          </a:p>
        </p:txBody>
      </p:sp>
      <p:sp>
        <p:nvSpPr>
          <p:cNvPr id="3" name="Rectangle: Rounded Corners 2">
            <a:extLst>
              <a:ext uri="{FF2B5EF4-FFF2-40B4-BE49-F238E27FC236}">
                <a16:creationId xmlns:a16="http://schemas.microsoft.com/office/drawing/2014/main" id="{222AE9E9-A662-EE74-94AD-B1A08ED0C288}"/>
              </a:ext>
            </a:extLst>
          </p:cNvPr>
          <p:cNvSpPr/>
          <p:nvPr/>
        </p:nvSpPr>
        <p:spPr>
          <a:xfrm>
            <a:off x="1137786" y="2183894"/>
            <a:ext cx="16012425" cy="35052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Em hãy sử dụng phần mềm soạn thảo văn bản để soạn thảo đoạn văn miêu tả một người, một loài cây hoặc con vật mà em yêu thích. Lưu văn bản vào thư mục của em với tên phù hợp.</a:t>
            </a:r>
            <a:endParaRPr lang="en-US" sz="4000">
              <a:solidFill>
                <a:schemeClr val="tx1"/>
              </a:solidFill>
            </a:endParaRPr>
          </a:p>
        </p:txBody>
      </p:sp>
      <p:pic>
        <p:nvPicPr>
          <p:cNvPr id="4" name="Picture 8">
            <a:extLst>
              <a:ext uri="{FF2B5EF4-FFF2-40B4-BE49-F238E27FC236}">
                <a16:creationId xmlns:a16="http://schemas.microsoft.com/office/drawing/2014/main" id="{5F73CC06-8CF8-BE5C-715C-7CE48F6C01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800" y="6385512"/>
            <a:ext cx="6324600" cy="3901488"/>
          </a:xfrm>
          <a:prstGeom prst="rect">
            <a:avLst/>
          </a:prstGeom>
        </p:spPr>
      </p:pic>
    </p:spTree>
    <p:extLst>
      <p:ext uri="{BB962C8B-B14F-4D97-AF65-F5344CB8AC3E}">
        <p14:creationId xmlns:p14="http://schemas.microsoft.com/office/powerpoint/2010/main" val="8115668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433386" y="6980056"/>
            <a:ext cx="9414765" cy="3495231"/>
          </a:xfrm>
          <a:prstGeom prst="rect">
            <a:avLst/>
          </a:prstGeom>
        </p:spPr>
      </p:pic>
      <p:sp>
        <p:nvSpPr>
          <p:cNvPr id="5" name="TextBox 5"/>
          <p:cNvSpPr txBox="1"/>
          <p:nvPr/>
        </p:nvSpPr>
        <p:spPr>
          <a:xfrm>
            <a:off x="2527641" y="796163"/>
            <a:ext cx="13232719" cy="1377428"/>
          </a:xfrm>
          <a:prstGeom prst="rect">
            <a:avLst/>
          </a:prstGeom>
        </p:spPr>
        <p:txBody>
          <a:bodyPr lIns="0" tIns="0" rIns="0" bIns="0" rtlCol="0" anchor="t">
            <a:spAutoFit/>
          </a:bodyPr>
          <a:lstStyle/>
          <a:p>
            <a:pPr algn="ctr">
              <a:lnSpc>
                <a:spcPts val="12496"/>
              </a:lnSpc>
            </a:pPr>
            <a:r>
              <a:rPr lang="en-US" sz="6000" b="1">
                <a:solidFill>
                  <a:srgbClr val="000000"/>
                </a:solidFill>
                <a:latin typeface="Arial" panose="020B0604020202020204" pitchFamily="34" charset="0"/>
                <a:cs typeface="Arial" panose="020B0604020202020204" pitchFamily="34" charset="0"/>
              </a:rPr>
              <a:t>HƯỚNG DẪN VỀ NHÀ </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905000" y="1222018"/>
            <a:ext cx="4153690" cy="190314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64350" y="936002"/>
            <a:ext cx="3683801" cy="1687851"/>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09602" y="38264"/>
            <a:ext cx="2819856" cy="129200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84320" y="7281098"/>
            <a:ext cx="7592243" cy="3245684"/>
          </a:xfrm>
          <a:prstGeom prst="rect">
            <a:avLst/>
          </a:prstGeom>
        </p:spPr>
      </p:pic>
      <p:grpSp>
        <p:nvGrpSpPr>
          <p:cNvPr id="19" name="Group 18">
            <a:extLst>
              <a:ext uri="{FF2B5EF4-FFF2-40B4-BE49-F238E27FC236}">
                <a16:creationId xmlns:a16="http://schemas.microsoft.com/office/drawing/2014/main" id="{A71706CB-0BED-D123-8C93-6DF0220C4433}"/>
              </a:ext>
            </a:extLst>
          </p:cNvPr>
          <p:cNvGrpSpPr/>
          <p:nvPr/>
        </p:nvGrpSpPr>
        <p:grpSpPr>
          <a:xfrm>
            <a:off x="762000" y="2882391"/>
            <a:ext cx="7982911" cy="5668850"/>
            <a:chOff x="762000" y="2882391"/>
            <a:chExt cx="7982911" cy="5668850"/>
          </a:xfrm>
        </p:grpSpPr>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2882391"/>
              <a:ext cx="7982911" cy="5668850"/>
            </a:xfrm>
            <a:prstGeom prst="rect">
              <a:avLst/>
            </a:prstGeom>
          </p:spPr>
        </p:pic>
        <p:sp>
          <p:nvSpPr>
            <p:cNvPr id="16" name="TextBox 15">
              <a:extLst>
                <a:ext uri="{FF2B5EF4-FFF2-40B4-BE49-F238E27FC236}">
                  <a16:creationId xmlns:a16="http://schemas.microsoft.com/office/drawing/2014/main" id="{B31945C6-D98A-A249-24AD-6DD424A32D0A}"/>
                </a:ext>
              </a:extLst>
            </p:cNvPr>
            <p:cNvSpPr txBox="1"/>
            <p:nvPr/>
          </p:nvSpPr>
          <p:spPr>
            <a:xfrm>
              <a:off x="1302135" y="3609515"/>
              <a:ext cx="6902640" cy="367158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bài học ngày hôm nay</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Hoàn thành các bài tập được giao về nhà </a:t>
              </a:r>
            </a:p>
          </p:txBody>
        </p:sp>
      </p:grpSp>
      <p:grpSp>
        <p:nvGrpSpPr>
          <p:cNvPr id="18" name="Group 17">
            <a:extLst>
              <a:ext uri="{FF2B5EF4-FFF2-40B4-BE49-F238E27FC236}">
                <a16:creationId xmlns:a16="http://schemas.microsoft.com/office/drawing/2014/main" id="{CF0F07C4-7DBD-0D54-6297-81428F51755B}"/>
              </a:ext>
            </a:extLst>
          </p:cNvPr>
          <p:cNvGrpSpPr/>
          <p:nvPr/>
        </p:nvGrpSpPr>
        <p:grpSpPr>
          <a:xfrm>
            <a:off x="9678918" y="2882391"/>
            <a:ext cx="7982911" cy="5668850"/>
            <a:chOff x="9678918" y="2882391"/>
            <a:chExt cx="7982911" cy="5668850"/>
          </a:xfrm>
        </p:grpSpPr>
        <p:pic>
          <p:nvPicPr>
            <p:cNvPr id="15" name="Picture 4">
              <a:extLst>
                <a:ext uri="{FF2B5EF4-FFF2-40B4-BE49-F238E27FC236}">
                  <a16:creationId xmlns:a16="http://schemas.microsoft.com/office/drawing/2014/main" id="{58AC4598-E10E-DBDD-BA9C-25B47BC927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78918" y="2882391"/>
              <a:ext cx="7982911" cy="5668850"/>
            </a:xfrm>
            <a:prstGeom prst="rect">
              <a:avLst/>
            </a:prstGeom>
          </p:spPr>
        </p:pic>
        <p:sp>
          <p:nvSpPr>
            <p:cNvPr id="17" name="TextBox 16">
              <a:extLst>
                <a:ext uri="{FF2B5EF4-FFF2-40B4-BE49-F238E27FC236}">
                  <a16:creationId xmlns:a16="http://schemas.microsoft.com/office/drawing/2014/main" id="{6995698A-9946-69A7-A5AE-4938A0903542}"/>
                </a:ext>
              </a:extLst>
            </p:cNvPr>
            <p:cNvSpPr txBox="1"/>
            <p:nvPr/>
          </p:nvSpPr>
          <p:spPr>
            <a:xfrm>
              <a:off x="10395286" y="4532844"/>
              <a:ext cx="6902640"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Đọc và chuẩn bị trước</a:t>
              </a:r>
              <a:r>
                <a:rPr lang="vi-VN" sz="4000" b="1" i="1">
                  <a:latin typeface="Arial" panose="020B0604020202020204" pitchFamily="34" charset="0"/>
                  <a:cs typeface="Arial" panose="020B0604020202020204" pitchFamily="34" charset="0"/>
                </a:rPr>
                <a:t> </a:t>
              </a:r>
              <a:endParaRPr lang="en-US" sz="4000" b="1" i="1">
                <a:latin typeface="Arial" panose="020B0604020202020204" pitchFamily="34" charset="0"/>
                <a:cs typeface="Arial" panose="020B0604020202020204" pitchFamily="34" charset="0"/>
              </a:endParaRPr>
            </a:p>
            <a:p>
              <a:pPr algn="just">
                <a:lnSpc>
                  <a:spcPct val="150000"/>
                </a:lnSpc>
              </a:pPr>
              <a:r>
                <a:rPr lang="vi-VN" sz="4000" b="1" i="1">
                  <a:latin typeface="Arial" panose="020B0604020202020204" pitchFamily="34" charset="0"/>
                  <a:cs typeface="Arial" panose="020B0604020202020204" pitchFamily="34" charset="0"/>
                </a:rPr>
                <a:t>Bài 11: Chỉnh sửa văn bản</a:t>
              </a:r>
              <a:endParaRPr lang="en-US" sz="4000" b="1"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10828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3AD89400-9C60-4A55-D8B6-B4ACE8134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929" y="2095500"/>
            <a:ext cx="15332448" cy="54844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365796" y="8435534"/>
            <a:ext cx="5037995" cy="236785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92359" y="7713208"/>
            <a:ext cx="3871529" cy="30901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60693" y="7059792"/>
            <a:ext cx="10031125" cy="37240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89225" y="2228711"/>
            <a:ext cx="2815449" cy="128998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7164" y="2454605"/>
            <a:ext cx="2644272" cy="12115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523674" y="-426801"/>
            <a:ext cx="3129440" cy="143385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905528" y="361048"/>
            <a:ext cx="2819856" cy="1292007"/>
          </a:xfrm>
          <a:prstGeom prst="rect">
            <a:avLst/>
          </a:prstGeom>
        </p:spPr>
      </p:pic>
      <p:sp>
        <p:nvSpPr>
          <p:cNvPr id="11" name="TextBox 11"/>
          <p:cNvSpPr txBox="1"/>
          <p:nvPr/>
        </p:nvSpPr>
        <p:spPr>
          <a:xfrm>
            <a:off x="1477776" y="3060384"/>
            <a:ext cx="15332448" cy="3118674"/>
          </a:xfrm>
          <a:prstGeom prst="rect">
            <a:avLst/>
          </a:prstGeom>
        </p:spPr>
        <p:txBody>
          <a:bodyPr wrap="square" lIns="0" tIns="0" rIns="0" bIns="0" rtlCol="0" anchor="t">
            <a:spAutoFit/>
          </a:bodyPr>
          <a:lstStyle/>
          <a:p>
            <a:pPr algn="ctr">
              <a:lnSpc>
                <a:spcPct val="150000"/>
              </a:lnSpc>
            </a:pPr>
            <a:r>
              <a:rPr lang="en-US" sz="7200" b="1">
                <a:solidFill>
                  <a:srgbClr val="000000"/>
                </a:solidFill>
                <a:latin typeface="Arial" panose="020B0604020202020204" pitchFamily="34" charset="0"/>
                <a:cs typeface="Arial" panose="020B0604020202020204" pitchFamily="34" charset="0"/>
              </a:rPr>
              <a:t>CẢM ƠN CÁC EM ĐÃ CHÚ Ý </a:t>
            </a:r>
          </a:p>
          <a:p>
            <a:pPr algn="ctr">
              <a:lnSpc>
                <a:spcPct val="150000"/>
              </a:lnSpc>
            </a:pPr>
            <a:r>
              <a:rPr lang="en-US" sz="7200" b="1">
                <a:solidFill>
                  <a:srgbClr val="000000"/>
                </a:solidFill>
                <a:latin typeface="Arial" panose="020B0604020202020204" pitchFamily="34" charset="0"/>
                <a:cs typeface="Arial" panose="020B0604020202020204" pitchFamily="34" charset="0"/>
              </a:rPr>
              <a:t>LẮNG NGHE BÀI GIẢNG!</a:t>
            </a:r>
          </a:p>
        </p:txBody>
      </p:sp>
    </p:spTree>
    <p:extLst>
      <p:ext uri="{BB962C8B-B14F-4D97-AF65-F5344CB8AC3E}">
        <p14:creationId xmlns:p14="http://schemas.microsoft.com/office/powerpoint/2010/main" val="17289104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7679">
            <a:off x="518591" y="728094"/>
            <a:ext cx="17081330" cy="77021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8638" y="2188952"/>
            <a:ext cx="3857245" cy="1767319"/>
          </a:xfrm>
          <a:prstGeom prst="rect">
            <a:avLst/>
          </a:prstGeom>
        </p:spPr>
      </p:pic>
      <p:sp>
        <p:nvSpPr>
          <p:cNvPr id="4" name="TextBox 4"/>
          <p:cNvSpPr txBox="1"/>
          <p:nvPr/>
        </p:nvSpPr>
        <p:spPr>
          <a:xfrm>
            <a:off x="-45397" y="2314733"/>
            <a:ext cx="18333397" cy="3465179"/>
          </a:xfrm>
          <a:prstGeom prst="rect">
            <a:avLst/>
          </a:prstGeom>
        </p:spPr>
        <p:txBody>
          <a:bodyPr wrap="square" lIns="0" tIns="0" rIns="0" bIns="0" rtlCol="0" anchor="t">
            <a:spAutoFit/>
          </a:bodyPr>
          <a:lstStyle/>
          <a:p>
            <a:pPr algn="ctr">
              <a:lnSpc>
                <a:spcPct val="150000"/>
              </a:lnSpc>
            </a:pPr>
            <a:r>
              <a:rPr lang="en-US" sz="8000" b="1">
                <a:solidFill>
                  <a:srgbClr val="000000"/>
                </a:solidFill>
                <a:latin typeface="Arial" panose="020B0604020202020204" pitchFamily="34" charset="0"/>
                <a:cs typeface="Arial" panose="020B0604020202020204" pitchFamily="34" charset="0"/>
              </a:rPr>
              <a:t>BÀI 10: PHẦN MỀM </a:t>
            </a:r>
          </a:p>
          <a:p>
            <a:pPr algn="ctr">
              <a:lnSpc>
                <a:spcPct val="150000"/>
              </a:lnSpc>
            </a:pPr>
            <a:r>
              <a:rPr lang="en-US" sz="8000" b="1">
                <a:solidFill>
                  <a:srgbClr val="000000"/>
                </a:solidFill>
                <a:latin typeface="Arial" panose="020B0604020202020204" pitchFamily="34" charset="0"/>
                <a:cs typeface="Arial" panose="020B0604020202020204" pitchFamily="34" charset="0"/>
              </a:rPr>
              <a:t>SOẠN THẢO VĂN BẢN</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358444" y="6853594"/>
            <a:ext cx="9660223" cy="358635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20907" y="2646152"/>
            <a:ext cx="4097760" cy="187751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70370" y="6844646"/>
            <a:ext cx="9660223" cy="3586358"/>
          </a:xfrm>
          <a:prstGeom prst="rect">
            <a:avLst/>
          </a:prstGeom>
        </p:spPr>
      </p:pic>
      <p:pic>
        <p:nvPicPr>
          <p:cNvPr id="13" name="Picture 13"/>
          <p:cNvPicPr>
            <a:picLocks noChangeAspect="1"/>
          </p:cNvPicPr>
          <p:nvPr/>
        </p:nvPicPr>
        <p:blipFill>
          <a:blip r:embed="rId8"/>
          <a:srcRect/>
          <a:stretch>
            <a:fillRect/>
          </a:stretch>
        </p:blipFill>
        <p:spPr>
          <a:xfrm>
            <a:off x="697240" y="5800852"/>
            <a:ext cx="3462117" cy="3649135"/>
          </a:xfrm>
          <a:prstGeom prst="rect">
            <a:avLst/>
          </a:prstGeom>
        </p:spPr>
      </p:pic>
      <p:pic>
        <p:nvPicPr>
          <p:cNvPr id="14" name="Picture 14"/>
          <p:cNvPicPr>
            <a:picLocks noChangeAspect="1"/>
          </p:cNvPicPr>
          <p:nvPr/>
        </p:nvPicPr>
        <p:blipFill>
          <a:blip r:embed="rId9"/>
          <a:srcRect/>
          <a:stretch>
            <a:fillRect/>
          </a:stretch>
        </p:blipFill>
        <p:spPr>
          <a:xfrm>
            <a:off x="13555223" y="5600700"/>
            <a:ext cx="3652012" cy="384928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318076" y="-527614"/>
            <a:ext cx="2303078" cy="105522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46033" y="317813"/>
            <a:ext cx="2687052" cy="1231158"/>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93241" y="1087477"/>
            <a:ext cx="11675079" cy="792841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9681" y="1122164"/>
            <a:ext cx="11675079" cy="792841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1230780" y="7464371"/>
            <a:ext cx="8358376" cy="3103047"/>
          </a:xfrm>
          <a:prstGeom prst="rect">
            <a:avLst/>
          </a:prstGeom>
        </p:spPr>
      </p:pic>
      <p:pic>
        <p:nvPicPr>
          <p:cNvPr id="5" name="Picture 5"/>
          <p:cNvPicPr>
            <a:picLocks noChangeAspect="1"/>
          </p:cNvPicPr>
          <p:nvPr/>
        </p:nvPicPr>
        <p:blipFill>
          <a:blip r:embed="rId6"/>
          <a:srcRect/>
          <a:stretch>
            <a:fillRect/>
          </a:stretch>
        </p:blipFill>
        <p:spPr>
          <a:xfrm>
            <a:off x="73319" y="6264124"/>
            <a:ext cx="3739644" cy="3941654"/>
          </a:xfrm>
          <a:prstGeom prst="rect">
            <a:avLst/>
          </a:prstGeom>
        </p:spPr>
      </p:pic>
      <p:sp>
        <p:nvSpPr>
          <p:cNvPr id="6" name="TextBox 6"/>
          <p:cNvSpPr txBox="1"/>
          <p:nvPr/>
        </p:nvSpPr>
        <p:spPr>
          <a:xfrm>
            <a:off x="4959843" y="1737760"/>
            <a:ext cx="8368314" cy="954236"/>
          </a:xfrm>
          <a:prstGeom prst="rect">
            <a:avLst/>
          </a:prstGeom>
        </p:spPr>
        <p:txBody>
          <a:bodyPr lIns="0" tIns="0" rIns="0" bIns="0" rtlCol="0" anchor="t">
            <a:spAutoFit/>
          </a:bodyPr>
          <a:lstStyle/>
          <a:p>
            <a:pPr algn="ctr">
              <a:lnSpc>
                <a:spcPts val="8100"/>
              </a:lnSpc>
            </a:pPr>
            <a:r>
              <a:rPr lang="en-US" sz="6000" b="1">
                <a:solidFill>
                  <a:srgbClr val="000000"/>
                </a:solidFill>
                <a:latin typeface="Arial" panose="020B0604020202020204" pitchFamily="34" charset="0"/>
                <a:cs typeface="Arial" panose="020B0604020202020204" pitchFamily="34" charset="0"/>
              </a:rPr>
              <a:t>NỘI DUNG BÀI HỌC </a:t>
            </a: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782637" y="2546673"/>
            <a:ext cx="3430344" cy="1571721"/>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643728" y="3014572"/>
            <a:ext cx="3231145" cy="1480452"/>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852395" y="-576701"/>
            <a:ext cx="2517344" cy="115340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259799" y="228155"/>
            <a:ext cx="2767858" cy="1268182"/>
          </a:xfrm>
          <a:prstGeom prst="rect">
            <a:avLst/>
          </a:prstGeom>
        </p:spPr>
      </p:pic>
      <p:grpSp>
        <p:nvGrpSpPr>
          <p:cNvPr id="22" name="Group 21">
            <a:extLst>
              <a:ext uri="{FF2B5EF4-FFF2-40B4-BE49-F238E27FC236}">
                <a16:creationId xmlns:a16="http://schemas.microsoft.com/office/drawing/2014/main" id="{E848B561-72A6-EF6C-914D-CB0272386D45}"/>
              </a:ext>
            </a:extLst>
          </p:cNvPr>
          <p:cNvGrpSpPr/>
          <p:nvPr/>
        </p:nvGrpSpPr>
        <p:grpSpPr>
          <a:xfrm>
            <a:off x="3518949" y="3244647"/>
            <a:ext cx="11250102" cy="1250377"/>
            <a:chOff x="3415166" y="3519278"/>
            <a:chExt cx="11250102" cy="1250377"/>
          </a:xfrm>
        </p:grpSpPr>
        <p:grpSp>
          <p:nvGrpSpPr>
            <p:cNvPr id="17" name="Group 16">
              <a:extLst>
                <a:ext uri="{FF2B5EF4-FFF2-40B4-BE49-F238E27FC236}">
                  <a16:creationId xmlns:a16="http://schemas.microsoft.com/office/drawing/2014/main" id="{39DC26E6-0872-048F-68A4-6AB991717FA6}"/>
                </a:ext>
              </a:extLst>
            </p:cNvPr>
            <p:cNvGrpSpPr/>
            <p:nvPr/>
          </p:nvGrpSpPr>
          <p:grpSpPr>
            <a:xfrm>
              <a:off x="3415166" y="3519278"/>
              <a:ext cx="1207182" cy="1250377"/>
              <a:chOff x="3771431" y="3493205"/>
              <a:chExt cx="1207182" cy="1250377"/>
            </a:xfrm>
          </p:grpSpPr>
          <p:pic>
            <p:nvPicPr>
              <p:cNvPr id="15" name="Picture 21">
                <a:extLst>
                  <a:ext uri="{FF2B5EF4-FFF2-40B4-BE49-F238E27FC236}">
                    <a16:creationId xmlns:a16="http://schemas.microsoft.com/office/drawing/2014/main" id="{1E64EB60-437E-FBB9-985D-11FAD41229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71431" y="3493205"/>
                <a:ext cx="1207182" cy="1250377"/>
              </a:xfrm>
              <a:prstGeom prst="rect">
                <a:avLst/>
              </a:prstGeom>
            </p:spPr>
          </p:pic>
          <p:sp>
            <p:nvSpPr>
              <p:cNvPr id="16" name="TextBox 15">
                <a:extLst>
                  <a:ext uri="{FF2B5EF4-FFF2-40B4-BE49-F238E27FC236}">
                    <a16:creationId xmlns:a16="http://schemas.microsoft.com/office/drawing/2014/main" id="{4FC5957B-F2AF-9A09-5C92-09CC14E80E2C}"/>
                  </a:ext>
                </a:extLst>
              </p:cNvPr>
              <p:cNvSpPr txBox="1"/>
              <p:nvPr/>
            </p:nvSpPr>
            <p:spPr>
              <a:xfrm>
                <a:off x="4065445" y="3678924"/>
                <a:ext cx="83772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1</a:t>
                </a:r>
              </a:p>
            </p:txBody>
          </p:sp>
        </p:grpSp>
        <p:sp>
          <p:nvSpPr>
            <p:cNvPr id="21" name="TextBox 20">
              <a:extLst>
                <a:ext uri="{FF2B5EF4-FFF2-40B4-BE49-F238E27FC236}">
                  <a16:creationId xmlns:a16="http://schemas.microsoft.com/office/drawing/2014/main" id="{198559DE-1875-3EE1-6D24-CF4DDCB8668C}"/>
                </a:ext>
              </a:extLst>
            </p:cNvPr>
            <p:cNvSpPr txBox="1"/>
            <p:nvPr/>
          </p:nvSpPr>
          <p:spPr>
            <a:xfrm>
              <a:off x="5396675" y="3724900"/>
              <a:ext cx="9268593"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Soạn thảo văn bản </a:t>
              </a:r>
            </a:p>
          </p:txBody>
        </p:sp>
      </p:grpSp>
      <p:grpSp>
        <p:nvGrpSpPr>
          <p:cNvPr id="23" name="Group 22">
            <a:extLst>
              <a:ext uri="{FF2B5EF4-FFF2-40B4-BE49-F238E27FC236}">
                <a16:creationId xmlns:a16="http://schemas.microsoft.com/office/drawing/2014/main" id="{095F9FCB-AFEC-5016-891B-F052C7E0F73C}"/>
              </a:ext>
            </a:extLst>
          </p:cNvPr>
          <p:cNvGrpSpPr/>
          <p:nvPr/>
        </p:nvGrpSpPr>
        <p:grpSpPr>
          <a:xfrm>
            <a:off x="3518949" y="5023410"/>
            <a:ext cx="11250102" cy="1250377"/>
            <a:chOff x="3415166" y="3519278"/>
            <a:chExt cx="11250102" cy="1250377"/>
          </a:xfrm>
        </p:grpSpPr>
        <p:grpSp>
          <p:nvGrpSpPr>
            <p:cNvPr id="24" name="Group 23">
              <a:extLst>
                <a:ext uri="{FF2B5EF4-FFF2-40B4-BE49-F238E27FC236}">
                  <a16:creationId xmlns:a16="http://schemas.microsoft.com/office/drawing/2014/main" id="{2404F29D-2899-D959-58DA-7CDCB4101F78}"/>
                </a:ext>
              </a:extLst>
            </p:cNvPr>
            <p:cNvGrpSpPr/>
            <p:nvPr/>
          </p:nvGrpSpPr>
          <p:grpSpPr>
            <a:xfrm>
              <a:off x="3415166" y="3519278"/>
              <a:ext cx="1207182" cy="1250377"/>
              <a:chOff x="3771431" y="3493205"/>
              <a:chExt cx="1207182" cy="1250377"/>
            </a:xfrm>
          </p:grpSpPr>
          <p:pic>
            <p:nvPicPr>
              <p:cNvPr id="26" name="Picture 21">
                <a:extLst>
                  <a:ext uri="{FF2B5EF4-FFF2-40B4-BE49-F238E27FC236}">
                    <a16:creationId xmlns:a16="http://schemas.microsoft.com/office/drawing/2014/main" id="{C398C200-CFD3-D3C3-A9B7-9C5C8D352A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71431" y="3493205"/>
                <a:ext cx="1207182" cy="1250377"/>
              </a:xfrm>
              <a:prstGeom prst="rect">
                <a:avLst/>
              </a:prstGeom>
            </p:spPr>
          </p:pic>
          <p:sp>
            <p:nvSpPr>
              <p:cNvPr id="27" name="TextBox 26">
                <a:extLst>
                  <a:ext uri="{FF2B5EF4-FFF2-40B4-BE49-F238E27FC236}">
                    <a16:creationId xmlns:a16="http://schemas.microsoft.com/office/drawing/2014/main" id="{3557ABCD-C9AC-D9D0-0A9B-9187E9FEBDC1}"/>
                  </a:ext>
                </a:extLst>
              </p:cNvPr>
              <p:cNvSpPr txBox="1"/>
              <p:nvPr/>
            </p:nvSpPr>
            <p:spPr>
              <a:xfrm>
                <a:off x="4065445" y="3678924"/>
                <a:ext cx="83772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2</a:t>
                </a:r>
              </a:p>
            </p:txBody>
          </p:sp>
        </p:grpSp>
        <p:sp>
          <p:nvSpPr>
            <p:cNvPr id="25" name="TextBox 24">
              <a:extLst>
                <a:ext uri="{FF2B5EF4-FFF2-40B4-BE49-F238E27FC236}">
                  <a16:creationId xmlns:a16="http://schemas.microsoft.com/office/drawing/2014/main" id="{FED67C39-46CF-1CFF-9CE1-EE74ABA85F49}"/>
                </a:ext>
              </a:extLst>
            </p:cNvPr>
            <p:cNvSpPr txBox="1"/>
            <p:nvPr/>
          </p:nvSpPr>
          <p:spPr>
            <a:xfrm>
              <a:off x="5396675" y="3724900"/>
              <a:ext cx="9268593"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Xóa văn bản </a:t>
              </a:r>
            </a:p>
          </p:txBody>
        </p:sp>
      </p:grpSp>
      <p:grpSp>
        <p:nvGrpSpPr>
          <p:cNvPr id="28" name="Group 27">
            <a:extLst>
              <a:ext uri="{FF2B5EF4-FFF2-40B4-BE49-F238E27FC236}">
                <a16:creationId xmlns:a16="http://schemas.microsoft.com/office/drawing/2014/main" id="{134A892E-0FDF-DC62-DC89-5370357964D5}"/>
              </a:ext>
            </a:extLst>
          </p:cNvPr>
          <p:cNvGrpSpPr/>
          <p:nvPr/>
        </p:nvGrpSpPr>
        <p:grpSpPr>
          <a:xfrm>
            <a:off x="3518949" y="6785665"/>
            <a:ext cx="12254451" cy="1250377"/>
            <a:chOff x="3415166" y="3519278"/>
            <a:chExt cx="12254451" cy="1250377"/>
          </a:xfrm>
        </p:grpSpPr>
        <p:grpSp>
          <p:nvGrpSpPr>
            <p:cNvPr id="29" name="Group 28">
              <a:extLst>
                <a:ext uri="{FF2B5EF4-FFF2-40B4-BE49-F238E27FC236}">
                  <a16:creationId xmlns:a16="http://schemas.microsoft.com/office/drawing/2014/main" id="{FB5A7582-605F-7203-27F2-677951C64CFE}"/>
                </a:ext>
              </a:extLst>
            </p:cNvPr>
            <p:cNvGrpSpPr/>
            <p:nvPr/>
          </p:nvGrpSpPr>
          <p:grpSpPr>
            <a:xfrm>
              <a:off x="3415166" y="3519278"/>
              <a:ext cx="1207182" cy="1250377"/>
              <a:chOff x="3771431" y="3493205"/>
              <a:chExt cx="1207182" cy="1250377"/>
            </a:xfrm>
          </p:grpSpPr>
          <p:pic>
            <p:nvPicPr>
              <p:cNvPr id="31" name="Picture 21">
                <a:extLst>
                  <a:ext uri="{FF2B5EF4-FFF2-40B4-BE49-F238E27FC236}">
                    <a16:creationId xmlns:a16="http://schemas.microsoft.com/office/drawing/2014/main" id="{BC7FADFF-7007-C03F-F482-D488147442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71431" y="3493205"/>
                <a:ext cx="1207182" cy="1250377"/>
              </a:xfrm>
              <a:prstGeom prst="rect">
                <a:avLst/>
              </a:prstGeom>
            </p:spPr>
          </p:pic>
          <p:sp>
            <p:nvSpPr>
              <p:cNvPr id="32" name="TextBox 31">
                <a:extLst>
                  <a:ext uri="{FF2B5EF4-FFF2-40B4-BE49-F238E27FC236}">
                    <a16:creationId xmlns:a16="http://schemas.microsoft.com/office/drawing/2014/main" id="{8B8635AC-509B-674D-AE7E-CDF5230D0BAF}"/>
                  </a:ext>
                </a:extLst>
              </p:cNvPr>
              <p:cNvSpPr txBox="1"/>
              <p:nvPr/>
            </p:nvSpPr>
            <p:spPr>
              <a:xfrm>
                <a:off x="4065445" y="3678924"/>
                <a:ext cx="83772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3</a:t>
                </a:r>
              </a:p>
            </p:txBody>
          </p:sp>
        </p:grpSp>
        <p:sp>
          <p:nvSpPr>
            <p:cNvPr id="30" name="TextBox 29">
              <a:extLst>
                <a:ext uri="{FF2B5EF4-FFF2-40B4-BE49-F238E27FC236}">
                  <a16:creationId xmlns:a16="http://schemas.microsoft.com/office/drawing/2014/main" id="{DE8AC67D-D0F3-BE20-835C-46E93095F0E0}"/>
                </a:ext>
              </a:extLst>
            </p:cNvPr>
            <p:cNvSpPr txBox="1"/>
            <p:nvPr/>
          </p:nvSpPr>
          <p:spPr>
            <a:xfrm>
              <a:off x="5396675" y="3724900"/>
              <a:ext cx="10272942"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Thực hành một số thao tác cơ bản</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grpSp>
        <p:nvGrpSpPr>
          <p:cNvPr id="12" name="Group 12"/>
          <p:cNvGrpSpPr/>
          <p:nvPr/>
        </p:nvGrpSpPr>
        <p:grpSpPr>
          <a:xfrm>
            <a:off x="1976737" y="2274787"/>
            <a:ext cx="14645338" cy="5701337"/>
            <a:chOff x="0" y="0"/>
            <a:chExt cx="1314904" cy="744078"/>
          </a:xfrm>
        </p:grpSpPr>
        <p:sp>
          <p:nvSpPr>
            <p:cNvPr id="13" name="Freeform 13"/>
            <p:cNvSpPr/>
            <p:nvPr/>
          </p:nvSpPr>
          <p:spPr>
            <a:xfrm>
              <a:off x="0" y="0"/>
              <a:ext cx="1314904" cy="744078"/>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rgbClr val="FFF7E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470699"/>
            <a:ext cx="4606412" cy="2303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71003" y="1270118"/>
            <a:ext cx="2396988" cy="9016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571" y="7375300"/>
            <a:ext cx="3871529" cy="309018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7393" y="1270118"/>
            <a:ext cx="2396988" cy="9016882"/>
          </a:xfrm>
          <a:prstGeom prst="rect">
            <a:avLst/>
          </a:prstGeom>
        </p:spPr>
      </p:pic>
      <p:sp>
        <p:nvSpPr>
          <p:cNvPr id="17" name="TextBox 17"/>
          <p:cNvSpPr txBox="1"/>
          <p:nvPr/>
        </p:nvSpPr>
        <p:spPr>
          <a:xfrm>
            <a:off x="3617278" y="3600569"/>
            <a:ext cx="11053443" cy="2598917"/>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PHẦN 1.</a:t>
            </a:r>
          </a:p>
          <a:p>
            <a:pPr algn="ctr">
              <a:lnSpc>
                <a:spcPct val="150000"/>
              </a:lnSpc>
            </a:pPr>
            <a:r>
              <a:rPr lang="en-US" sz="6000" b="1">
                <a:solidFill>
                  <a:srgbClr val="000000"/>
                </a:solidFill>
                <a:latin typeface="Arial" panose="020B0604020202020204" pitchFamily="34" charset="0"/>
                <a:cs typeface="Arial" panose="020B0604020202020204" pitchFamily="34" charset="0"/>
              </a:rPr>
              <a:t>SOẠN THẢO VĂN BẢN </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470699"/>
            <a:ext cx="4606412" cy="230320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02881" y="7576696"/>
            <a:ext cx="3647916" cy="2911700"/>
          </a:xfrm>
          <a:prstGeom prst="rect">
            <a:avLst/>
          </a:prstGeom>
        </p:spPr>
      </p:pic>
    </p:spTree>
    <p:extLst>
      <p:ext uri="{BB962C8B-B14F-4D97-AF65-F5344CB8AC3E}">
        <p14:creationId xmlns:p14="http://schemas.microsoft.com/office/powerpoint/2010/main" val="74909277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23" name="TextBox 22">
            <a:extLst>
              <a:ext uri="{FF2B5EF4-FFF2-40B4-BE49-F238E27FC236}">
                <a16:creationId xmlns:a16="http://schemas.microsoft.com/office/drawing/2014/main" id="{3AA6E629-9CB4-483B-B057-2E53B93F97E5}"/>
              </a:ext>
            </a:extLst>
          </p:cNvPr>
          <p:cNvSpPr txBox="1"/>
          <p:nvPr/>
        </p:nvSpPr>
        <p:spPr>
          <a:xfrm>
            <a:off x="1981199" y="1058333"/>
            <a:ext cx="14325599" cy="784830"/>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HĐ1. Sử dụng phần mềm soạn thảo văn bản </a:t>
            </a:r>
          </a:p>
        </p:txBody>
      </p:sp>
      <p:sp>
        <p:nvSpPr>
          <p:cNvPr id="24" name="TextBox 23">
            <a:extLst>
              <a:ext uri="{FF2B5EF4-FFF2-40B4-BE49-F238E27FC236}">
                <a16:creationId xmlns:a16="http://schemas.microsoft.com/office/drawing/2014/main" id="{497DD97E-D85C-3299-D425-6F3CFE39CBF5}"/>
              </a:ext>
            </a:extLst>
          </p:cNvPr>
          <p:cNvSpPr txBox="1"/>
          <p:nvPr/>
        </p:nvSpPr>
        <p:spPr>
          <a:xfrm>
            <a:off x="1181098" y="2989843"/>
            <a:ext cx="15925799" cy="3040620"/>
          </a:xfrm>
          <a:prstGeom prst="roundRect">
            <a:avLst/>
          </a:prstGeom>
          <a:solidFill>
            <a:schemeClr val="accent6">
              <a:lumMod val="20000"/>
              <a:lumOff val="80000"/>
            </a:schemeClr>
          </a:solidFill>
        </p:spPr>
        <p:txBody>
          <a:bodyPr wrap="square" rtlCol="0">
            <a:spAutoFit/>
          </a:bodyPr>
          <a:lstStyle/>
          <a:p>
            <a:pPr algn="ctr">
              <a:lnSpc>
                <a:spcPct val="150000"/>
              </a:lnSpc>
            </a:pPr>
            <a:r>
              <a:rPr lang="en-US" sz="4000" b="1">
                <a:solidFill>
                  <a:schemeClr val="accent5">
                    <a:lumMod val="75000"/>
                  </a:schemeClr>
                </a:solidFill>
                <a:latin typeface="Arial" panose="020B0604020202020204" pitchFamily="34" charset="0"/>
                <a:cs typeface="Arial" panose="020B0604020202020204" pitchFamily="34" charset="0"/>
              </a:rPr>
              <a:t>HOẠT ĐỘNG NHÓM</a:t>
            </a:r>
          </a:p>
          <a:p>
            <a:pPr algn="just">
              <a:lnSpc>
                <a:spcPct val="150000"/>
              </a:lnSpc>
            </a:pPr>
            <a:r>
              <a:rPr lang="en-US" sz="4000">
                <a:latin typeface="Arial" panose="020B0604020202020204" pitchFamily="34" charset="0"/>
                <a:cs typeface="Arial" panose="020B0604020202020204" pitchFamily="34" charset="0"/>
              </a:rPr>
              <a:t>Em đã soạn thảo văn bản trên máy tính khi thực hiện công việc gì? Em đã dùng phần mềm nào để tạo ra văn bản? </a:t>
            </a:r>
          </a:p>
        </p:txBody>
      </p:sp>
    </p:spTree>
    <p:extLst>
      <p:ext uri="{BB962C8B-B14F-4D97-AF65-F5344CB8AC3E}">
        <p14:creationId xmlns:p14="http://schemas.microsoft.com/office/powerpoint/2010/main" val="32188704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339E6B6C-D71E-7C92-BB56-3EEC347D2B04}"/>
              </a:ext>
            </a:extLst>
          </p:cNvPr>
          <p:cNvSpPr txBox="1"/>
          <p:nvPr/>
        </p:nvSpPr>
        <p:spPr>
          <a:xfrm>
            <a:off x="2157694" y="1501065"/>
            <a:ext cx="14231903" cy="707886"/>
          </a:xfrm>
          <a:prstGeom prst="rect">
            <a:avLst/>
          </a:prstGeom>
          <a:noFill/>
        </p:spPr>
        <p:txBody>
          <a:bodyPr wrap="square" rtlCol="0">
            <a:spAutoFit/>
          </a:bodyPr>
          <a:lstStyle/>
          <a:p>
            <a:r>
              <a:rPr lang="en-US" sz="4000" b="1" i="1">
                <a:latin typeface="Arial" panose="020B0604020202020204" pitchFamily="34" charset="0"/>
                <a:cs typeface="Arial" panose="020B0604020202020204" pitchFamily="34" charset="0"/>
              </a:rPr>
              <a:t>Một số tình huống tạo ra văn bản khi giải quyết công việc:</a:t>
            </a:r>
          </a:p>
        </p:txBody>
      </p:sp>
      <p:grpSp>
        <p:nvGrpSpPr>
          <p:cNvPr id="11" name="Group 10">
            <a:extLst>
              <a:ext uri="{FF2B5EF4-FFF2-40B4-BE49-F238E27FC236}">
                <a16:creationId xmlns:a16="http://schemas.microsoft.com/office/drawing/2014/main" id="{BCBF4788-64F3-CE3A-04EF-735C0873273C}"/>
              </a:ext>
            </a:extLst>
          </p:cNvPr>
          <p:cNvGrpSpPr/>
          <p:nvPr/>
        </p:nvGrpSpPr>
        <p:grpSpPr>
          <a:xfrm>
            <a:off x="1035162" y="2840532"/>
            <a:ext cx="16034282" cy="5672441"/>
            <a:chOff x="1064732" y="2361927"/>
            <a:chExt cx="16034282" cy="5672441"/>
          </a:xfrm>
        </p:grpSpPr>
        <p:sp>
          <p:nvSpPr>
            <p:cNvPr id="4" name="Rectangle: Rounded Corners 3">
              <a:extLst>
                <a:ext uri="{FF2B5EF4-FFF2-40B4-BE49-F238E27FC236}">
                  <a16:creationId xmlns:a16="http://schemas.microsoft.com/office/drawing/2014/main" id="{7EA24FBA-EB37-17FC-D2E5-24278AB0F1AC}"/>
                </a:ext>
              </a:extLst>
            </p:cNvPr>
            <p:cNvSpPr/>
            <p:nvPr/>
          </p:nvSpPr>
          <p:spPr>
            <a:xfrm>
              <a:off x="1064732"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Gõ văn bản khi luyện gõ bàn phím với phần mềm luyện gõ phím.</a:t>
              </a:r>
            </a:p>
          </p:txBody>
        </p:sp>
        <p:sp>
          <p:nvSpPr>
            <p:cNvPr id="8" name="Rectangle: Rounded Corners 7">
              <a:extLst>
                <a:ext uri="{FF2B5EF4-FFF2-40B4-BE49-F238E27FC236}">
                  <a16:creationId xmlns:a16="http://schemas.microsoft.com/office/drawing/2014/main" id="{D38BF8A4-B96E-3B82-3169-8A76B6E4F20D}"/>
                </a:ext>
              </a:extLst>
            </p:cNvPr>
            <p:cNvSpPr/>
            <p:nvPr/>
          </p:nvSpPr>
          <p:spPr>
            <a:xfrm>
              <a:off x="6633121"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Gõ văn bản như đoạn thơ, đoạn văn... trong phần mềm Notepad.</a:t>
              </a:r>
              <a:endParaRPr lang="en-US" sz="40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0D6F42C-2A43-1D4F-148E-DA6BE19AB05E}"/>
                </a:ext>
              </a:extLst>
            </p:cNvPr>
            <p:cNvSpPr/>
            <p:nvPr/>
          </p:nvSpPr>
          <p:spPr>
            <a:xfrm>
              <a:off x="12198098" y="3018648"/>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Gõ văn bản trong phần mềm trình chiếu.</a:t>
              </a:r>
            </a:p>
          </p:txBody>
        </p:sp>
        <p:pic>
          <p:nvPicPr>
            <p:cNvPr id="3074" name="Picture 2" descr="Flower ">
              <a:extLst>
                <a:ext uri="{FF2B5EF4-FFF2-40B4-BE49-F238E27FC236}">
                  <a16:creationId xmlns:a16="http://schemas.microsoft.com/office/drawing/2014/main" id="{083F8424-D83F-4F3E-F424-27B9D9BE1B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987"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ower ">
              <a:extLst>
                <a:ext uri="{FF2B5EF4-FFF2-40B4-BE49-F238E27FC236}">
                  <a16:creationId xmlns:a16="http://schemas.microsoft.com/office/drawing/2014/main" id="{FF0F8DA4-D392-7A71-1C1B-3A644C6273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2273" y="236192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ower ">
              <a:extLst>
                <a:ext uri="{FF2B5EF4-FFF2-40B4-BE49-F238E27FC236}">
                  <a16:creationId xmlns:a16="http://schemas.microsoft.com/office/drawing/2014/main" id="{08690DEE-831A-BA1C-F559-36A0194024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08953"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79694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12" name="TextBox 11">
            <a:extLst>
              <a:ext uri="{FF2B5EF4-FFF2-40B4-BE49-F238E27FC236}">
                <a16:creationId xmlns:a16="http://schemas.microsoft.com/office/drawing/2014/main" id="{71D7D3C9-8F9A-46C4-9D5E-30BBEE96E316}"/>
              </a:ext>
            </a:extLst>
          </p:cNvPr>
          <p:cNvSpPr txBox="1"/>
          <p:nvPr/>
        </p:nvSpPr>
        <p:spPr>
          <a:xfrm>
            <a:off x="4173648" y="990952"/>
            <a:ext cx="9940701" cy="784830"/>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HOẠT ĐỘNG ĐỌC </a:t>
            </a:r>
          </a:p>
        </p:txBody>
      </p:sp>
      <p:sp>
        <p:nvSpPr>
          <p:cNvPr id="14" name="TextBox 13">
            <a:extLst>
              <a:ext uri="{FF2B5EF4-FFF2-40B4-BE49-F238E27FC236}">
                <a16:creationId xmlns:a16="http://schemas.microsoft.com/office/drawing/2014/main" id="{135A2383-76BC-CEFC-5809-8204DE19E0CE}"/>
              </a:ext>
            </a:extLst>
          </p:cNvPr>
          <p:cNvSpPr txBox="1"/>
          <p:nvPr/>
        </p:nvSpPr>
        <p:spPr>
          <a:xfrm>
            <a:off x="1085847" y="2040392"/>
            <a:ext cx="16116302"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Em đọc nội dung phần 1 trong sách giáo khoa và thực hiện yêu cầu: </a:t>
            </a:r>
          </a:p>
        </p:txBody>
      </p:sp>
      <p:pic>
        <p:nvPicPr>
          <p:cNvPr id="16" name="Picture 9">
            <a:extLst>
              <a:ext uri="{FF2B5EF4-FFF2-40B4-BE49-F238E27FC236}">
                <a16:creationId xmlns:a16="http://schemas.microsoft.com/office/drawing/2014/main" id="{65C51B84-991D-4A89-5828-8ACE3EDC77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44266" y="2940047"/>
            <a:ext cx="6102236" cy="6174269"/>
          </a:xfrm>
          <a:prstGeom prst="rect">
            <a:avLst/>
          </a:prstGeom>
        </p:spPr>
      </p:pic>
      <p:grpSp>
        <p:nvGrpSpPr>
          <p:cNvPr id="17" name="Group 16">
            <a:extLst>
              <a:ext uri="{FF2B5EF4-FFF2-40B4-BE49-F238E27FC236}">
                <a16:creationId xmlns:a16="http://schemas.microsoft.com/office/drawing/2014/main" id="{81A5199A-5ADB-96CF-BEC7-521308BDC161}"/>
              </a:ext>
            </a:extLst>
          </p:cNvPr>
          <p:cNvGrpSpPr/>
          <p:nvPr/>
        </p:nvGrpSpPr>
        <p:grpSpPr>
          <a:xfrm>
            <a:off x="1541498" y="3608293"/>
            <a:ext cx="7444313" cy="4213556"/>
            <a:chOff x="1744042" y="3430971"/>
            <a:chExt cx="7444313" cy="4213556"/>
          </a:xfrm>
        </p:grpSpPr>
        <p:sp>
          <p:nvSpPr>
            <p:cNvPr id="15" name="Rectangle: Rounded Corners 14">
              <a:extLst>
                <a:ext uri="{FF2B5EF4-FFF2-40B4-BE49-F238E27FC236}">
                  <a16:creationId xmlns:a16="http://schemas.microsoft.com/office/drawing/2014/main" id="{162A602F-775E-01EC-360F-76805157D290}"/>
                </a:ext>
              </a:extLst>
            </p:cNvPr>
            <p:cNvSpPr/>
            <p:nvPr/>
          </p:nvSpPr>
          <p:spPr>
            <a:xfrm>
              <a:off x="1744042" y="3868280"/>
              <a:ext cx="7444313" cy="377624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Chức năng chính của phần mềm soạn thảo văn bản là gì?</a:t>
              </a:r>
            </a:p>
          </p:txBody>
        </p:sp>
        <p:pic>
          <p:nvPicPr>
            <p:cNvPr id="4098" name="Picture 2" descr="Pin ">
              <a:extLst>
                <a:ext uri="{FF2B5EF4-FFF2-40B4-BE49-F238E27FC236}">
                  <a16:creationId xmlns:a16="http://schemas.microsoft.com/office/drawing/2014/main" id="{F21645C5-1C9B-156B-50D1-A88915473F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9706" y="3430971"/>
              <a:ext cx="998525" cy="998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47230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1260</Words>
  <Application>Microsoft Office PowerPoint</Application>
  <PresentationFormat>Custom</PresentationFormat>
  <Paragraphs>147</Paragraphs>
  <Slides>36</Slides>
  <Notes>0</Notes>
  <HiddenSlides>0</HiddenSlides>
  <MMClips>10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Calibri</vt:lpstr>
      <vt:lpstr>Wingdings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Modern Illustration Let's Play Bingo Game Presentation</dc:title>
  <cp:lastModifiedBy>Thảo Đào</cp:lastModifiedBy>
  <cp:revision>9</cp:revision>
  <dcterms:created xsi:type="dcterms:W3CDTF">2006-08-16T00:00:00Z</dcterms:created>
  <dcterms:modified xsi:type="dcterms:W3CDTF">2023-04-04T02:39:27Z</dcterms:modified>
  <dc:identifier>DAFepxHb8H0</dc:identifier>
</cp:coreProperties>
</file>