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6" r:id="rId4"/>
    <p:sldId id="261" r:id="rId5"/>
    <p:sldId id="259" r:id="rId6"/>
    <p:sldId id="258"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9DC3"/>
    <a:srgbClr val="FD950B"/>
    <a:srgbClr val="FF5555"/>
    <a:srgbClr val="C4DCF8"/>
    <a:srgbClr val="EAB67C"/>
    <a:srgbClr val="FEDDDF"/>
    <a:srgbClr val="F9F9F8"/>
    <a:srgbClr val="F074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70" autoAdjust="0"/>
    <p:restoredTop sz="94660"/>
  </p:normalViewPr>
  <p:slideViewPr>
    <p:cSldViewPr snapToGrid="0">
      <p:cViewPr varScale="1">
        <p:scale>
          <a:sx n="57" d="100"/>
          <a:sy n="57" d="100"/>
        </p:scale>
        <p:origin x="9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1506-AE37-6E2B-5833-0CCA5670F6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7B95D9-DFE0-A758-A5F9-A04B00B078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8C5338-EC80-F051-6344-1025F19AFA24}"/>
              </a:ext>
            </a:extLst>
          </p:cNvPr>
          <p:cNvSpPr>
            <a:spLocks noGrp="1"/>
          </p:cNvSpPr>
          <p:nvPr>
            <p:ph type="dt" sz="half" idx="10"/>
          </p:nvPr>
        </p:nvSpPr>
        <p:spPr/>
        <p:txBody>
          <a:bodyPr/>
          <a:lstStyle/>
          <a:p>
            <a:fld id="{90D9CB49-BC96-439D-9A95-06AF909AC3F5}" type="datetimeFigureOut">
              <a:rPr lang="en-US" smtClean="0"/>
              <a:t>2/20/2024</a:t>
            </a:fld>
            <a:endParaRPr lang="en-US"/>
          </a:p>
        </p:txBody>
      </p:sp>
      <p:sp>
        <p:nvSpPr>
          <p:cNvPr id="5" name="Footer Placeholder 4">
            <a:extLst>
              <a:ext uri="{FF2B5EF4-FFF2-40B4-BE49-F238E27FC236}">
                <a16:creationId xmlns:a16="http://schemas.microsoft.com/office/drawing/2014/main" id="{4E4B96FE-8185-2AAC-0246-E100DABAF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7DE297-75F6-7B26-7B64-9AF4D31C848E}"/>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3603100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B32A0-EB99-6FFD-8589-DB97A3D97B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406A82-625E-C17E-4C78-ECCE73187D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02D94-654A-6995-CB0C-A4A65895BE4A}"/>
              </a:ext>
            </a:extLst>
          </p:cNvPr>
          <p:cNvSpPr>
            <a:spLocks noGrp="1"/>
          </p:cNvSpPr>
          <p:nvPr>
            <p:ph type="dt" sz="half" idx="10"/>
          </p:nvPr>
        </p:nvSpPr>
        <p:spPr/>
        <p:txBody>
          <a:bodyPr/>
          <a:lstStyle/>
          <a:p>
            <a:fld id="{90D9CB49-BC96-439D-9A95-06AF909AC3F5}" type="datetimeFigureOut">
              <a:rPr lang="en-US" smtClean="0"/>
              <a:t>2/20/2024</a:t>
            </a:fld>
            <a:endParaRPr lang="en-US"/>
          </a:p>
        </p:txBody>
      </p:sp>
      <p:sp>
        <p:nvSpPr>
          <p:cNvPr id="5" name="Footer Placeholder 4">
            <a:extLst>
              <a:ext uri="{FF2B5EF4-FFF2-40B4-BE49-F238E27FC236}">
                <a16:creationId xmlns:a16="http://schemas.microsoft.com/office/drawing/2014/main" id="{DC093C73-D6F0-B870-9BE9-CE7C6D201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F66D30-6994-5B08-CC88-75DDA39D145F}"/>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4255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C09D14-B590-02D5-4259-96AECFF65B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26B8E-FDE5-F773-F723-6F992F523E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F7E20C-463A-E811-9047-96DAA2F70CC3}"/>
              </a:ext>
            </a:extLst>
          </p:cNvPr>
          <p:cNvSpPr>
            <a:spLocks noGrp="1"/>
          </p:cNvSpPr>
          <p:nvPr>
            <p:ph type="dt" sz="half" idx="10"/>
          </p:nvPr>
        </p:nvSpPr>
        <p:spPr/>
        <p:txBody>
          <a:bodyPr/>
          <a:lstStyle/>
          <a:p>
            <a:fld id="{90D9CB49-BC96-439D-9A95-06AF909AC3F5}" type="datetimeFigureOut">
              <a:rPr lang="en-US" smtClean="0"/>
              <a:t>2/20/2024</a:t>
            </a:fld>
            <a:endParaRPr lang="en-US"/>
          </a:p>
        </p:txBody>
      </p:sp>
      <p:sp>
        <p:nvSpPr>
          <p:cNvPr id="5" name="Footer Placeholder 4">
            <a:extLst>
              <a:ext uri="{FF2B5EF4-FFF2-40B4-BE49-F238E27FC236}">
                <a16:creationId xmlns:a16="http://schemas.microsoft.com/office/drawing/2014/main" id="{43BB93A2-E728-DBD1-4698-368796E59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D96B01-D46E-9E65-A5AC-C1296F3462CE}"/>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135770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6CB2-58A6-DDB7-97F0-94B8DBCDB7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5EFD82-E0ED-1D53-02AA-C1A2C8B9A4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F6923-509D-4AE3-1B61-1A34F5BA5434}"/>
              </a:ext>
            </a:extLst>
          </p:cNvPr>
          <p:cNvSpPr>
            <a:spLocks noGrp="1"/>
          </p:cNvSpPr>
          <p:nvPr>
            <p:ph type="dt" sz="half" idx="10"/>
          </p:nvPr>
        </p:nvSpPr>
        <p:spPr/>
        <p:txBody>
          <a:bodyPr/>
          <a:lstStyle/>
          <a:p>
            <a:fld id="{90D9CB49-BC96-439D-9A95-06AF909AC3F5}" type="datetimeFigureOut">
              <a:rPr lang="en-US" smtClean="0"/>
              <a:t>2/20/2024</a:t>
            </a:fld>
            <a:endParaRPr lang="en-US"/>
          </a:p>
        </p:txBody>
      </p:sp>
      <p:sp>
        <p:nvSpPr>
          <p:cNvPr id="5" name="Footer Placeholder 4">
            <a:extLst>
              <a:ext uri="{FF2B5EF4-FFF2-40B4-BE49-F238E27FC236}">
                <a16:creationId xmlns:a16="http://schemas.microsoft.com/office/drawing/2014/main" id="{48987C5B-F61A-C703-5A6F-125E15E0D6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A410FE-CAE1-B94E-8D95-F1FF3C37707E}"/>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1052729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F2C10-876F-24E7-36B8-7F2E76CB53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3BB6E9-9495-907B-05CE-38D25E4EE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827BE0-CE00-ACE6-00A3-8B04D0FB4380}"/>
              </a:ext>
            </a:extLst>
          </p:cNvPr>
          <p:cNvSpPr>
            <a:spLocks noGrp="1"/>
          </p:cNvSpPr>
          <p:nvPr>
            <p:ph type="dt" sz="half" idx="10"/>
          </p:nvPr>
        </p:nvSpPr>
        <p:spPr/>
        <p:txBody>
          <a:bodyPr/>
          <a:lstStyle/>
          <a:p>
            <a:fld id="{90D9CB49-BC96-439D-9A95-06AF909AC3F5}" type="datetimeFigureOut">
              <a:rPr lang="en-US" smtClean="0"/>
              <a:t>2/20/2024</a:t>
            </a:fld>
            <a:endParaRPr lang="en-US"/>
          </a:p>
        </p:txBody>
      </p:sp>
      <p:sp>
        <p:nvSpPr>
          <p:cNvPr id="5" name="Footer Placeholder 4">
            <a:extLst>
              <a:ext uri="{FF2B5EF4-FFF2-40B4-BE49-F238E27FC236}">
                <a16:creationId xmlns:a16="http://schemas.microsoft.com/office/drawing/2014/main" id="{BF4A4A88-0AAC-83FE-EB8D-1C437938F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5773C-4475-985A-7502-9C978A2246A3}"/>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134206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7C907-541D-3AE0-D651-6212875877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F671B-0F4C-4D51-5A5F-3B0FC9BE1E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593B37-4AB4-6E27-406F-957EBF7D36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D151A6-6F7E-21FE-2F4D-6533AE4FA96C}"/>
              </a:ext>
            </a:extLst>
          </p:cNvPr>
          <p:cNvSpPr>
            <a:spLocks noGrp="1"/>
          </p:cNvSpPr>
          <p:nvPr>
            <p:ph type="dt" sz="half" idx="10"/>
          </p:nvPr>
        </p:nvSpPr>
        <p:spPr/>
        <p:txBody>
          <a:bodyPr/>
          <a:lstStyle/>
          <a:p>
            <a:fld id="{90D9CB49-BC96-439D-9A95-06AF909AC3F5}" type="datetimeFigureOut">
              <a:rPr lang="en-US" smtClean="0"/>
              <a:t>2/20/2024</a:t>
            </a:fld>
            <a:endParaRPr lang="en-US"/>
          </a:p>
        </p:txBody>
      </p:sp>
      <p:sp>
        <p:nvSpPr>
          <p:cNvPr id="6" name="Footer Placeholder 5">
            <a:extLst>
              <a:ext uri="{FF2B5EF4-FFF2-40B4-BE49-F238E27FC236}">
                <a16:creationId xmlns:a16="http://schemas.microsoft.com/office/drawing/2014/main" id="{4F4FC086-E222-D7C8-1B5F-3EE99E4B24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5BEDE8-BA29-C8F0-634C-FDD24184FA6A}"/>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2580994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6545F-9DCE-10D8-C390-F4E346AFBB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42B6DD-884D-0062-D8FC-60FE2C4FB6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EA690C-4B76-714C-6DF1-114BA41290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4A88DB-4050-07A3-1615-305A7EACF1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AD00FE-6AB6-058A-0CC9-C46A0017D4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9D41FC-1F5D-6A81-FCAA-350742B5B703}"/>
              </a:ext>
            </a:extLst>
          </p:cNvPr>
          <p:cNvSpPr>
            <a:spLocks noGrp="1"/>
          </p:cNvSpPr>
          <p:nvPr>
            <p:ph type="dt" sz="half" idx="10"/>
          </p:nvPr>
        </p:nvSpPr>
        <p:spPr/>
        <p:txBody>
          <a:bodyPr/>
          <a:lstStyle/>
          <a:p>
            <a:fld id="{90D9CB49-BC96-439D-9A95-06AF909AC3F5}" type="datetimeFigureOut">
              <a:rPr lang="en-US" smtClean="0"/>
              <a:t>2/20/2024</a:t>
            </a:fld>
            <a:endParaRPr lang="en-US"/>
          </a:p>
        </p:txBody>
      </p:sp>
      <p:sp>
        <p:nvSpPr>
          <p:cNvPr id="8" name="Footer Placeholder 7">
            <a:extLst>
              <a:ext uri="{FF2B5EF4-FFF2-40B4-BE49-F238E27FC236}">
                <a16:creationId xmlns:a16="http://schemas.microsoft.com/office/drawing/2014/main" id="{0C02EBE6-4FB2-B9E3-C249-24688C1E4E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266106-D591-50F9-D04B-FBEC2B4C64E8}"/>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3615820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5A774-EA4A-B8EA-1423-74594E36CA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E90E1C-8CBF-A4F0-8C62-13FAB941698E}"/>
              </a:ext>
            </a:extLst>
          </p:cNvPr>
          <p:cNvSpPr>
            <a:spLocks noGrp="1"/>
          </p:cNvSpPr>
          <p:nvPr>
            <p:ph type="dt" sz="half" idx="10"/>
          </p:nvPr>
        </p:nvSpPr>
        <p:spPr/>
        <p:txBody>
          <a:bodyPr/>
          <a:lstStyle/>
          <a:p>
            <a:fld id="{90D9CB49-BC96-439D-9A95-06AF909AC3F5}" type="datetimeFigureOut">
              <a:rPr lang="en-US" smtClean="0"/>
              <a:t>2/20/2024</a:t>
            </a:fld>
            <a:endParaRPr lang="en-US"/>
          </a:p>
        </p:txBody>
      </p:sp>
      <p:sp>
        <p:nvSpPr>
          <p:cNvPr id="4" name="Footer Placeholder 3">
            <a:extLst>
              <a:ext uri="{FF2B5EF4-FFF2-40B4-BE49-F238E27FC236}">
                <a16:creationId xmlns:a16="http://schemas.microsoft.com/office/drawing/2014/main" id="{04F9D492-F35E-0601-823B-FEEED9664A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CDF6A8-10D7-CFA0-00ED-5CA1C8E89079}"/>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18162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AFEE57-994C-D32D-787D-CAD26B2252B8}"/>
              </a:ext>
            </a:extLst>
          </p:cNvPr>
          <p:cNvSpPr>
            <a:spLocks noGrp="1"/>
          </p:cNvSpPr>
          <p:nvPr>
            <p:ph type="dt" sz="half" idx="10"/>
          </p:nvPr>
        </p:nvSpPr>
        <p:spPr/>
        <p:txBody>
          <a:bodyPr/>
          <a:lstStyle/>
          <a:p>
            <a:fld id="{90D9CB49-BC96-439D-9A95-06AF909AC3F5}" type="datetimeFigureOut">
              <a:rPr lang="en-US" smtClean="0"/>
              <a:t>2/20/2024</a:t>
            </a:fld>
            <a:endParaRPr lang="en-US"/>
          </a:p>
        </p:txBody>
      </p:sp>
      <p:sp>
        <p:nvSpPr>
          <p:cNvPr id="3" name="Footer Placeholder 2">
            <a:extLst>
              <a:ext uri="{FF2B5EF4-FFF2-40B4-BE49-F238E27FC236}">
                <a16:creationId xmlns:a16="http://schemas.microsoft.com/office/drawing/2014/main" id="{24DFFD04-3D1C-BD48-7EA3-4FFC179506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61AD1F-E8C7-C9A8-F657-BD4E02632F35}"/>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138258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F452B-1702-EFB0-8123-5F15AA863C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DF5F11-144D-A613-0B44-67D76675D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993641-7397-FD93-8C28-8DC63C7DA7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D74183-214C-DEB2-7844-CAB30ABBBCA6}"/>
              </a:ext>
            </a:extLst>
          </p:cNvPr>
          <p:cNvSpPr>
            <a:spLocks noGrp="1"/>
          </p:cNvSpPr>
          <p:nvPr>
            <p:ph type="dt" sz="half" idx="10"/>
          </p:nvPr>
        </p:nvSpPr>
        <p:spPr/>
        <p:txBody>
          <a:bodyPr/>
          <a:lstStyle/>
          <a:p>
            <a:fld id="{90D9CB49-BC96-439D-9A95-06AF909AC3F5}" type="datetimeFigureOut">
              <a:rPr lang="en-US" smtClean="0"/>
              <a:t>2/20/2024</a:t>
            </a:fld>
            <a:endParaRPr lang="en-US"/>
          </a:p>
        </p:txBody>
      </p:sp>
      <p:sp>
        <p:nvSpPr>
          <p:cNvPr id="6" name="Footer Placeholder 5">
            <a:extLst>
              <a:ext uri="{FF2B5EF4-FFF2-40B4-BE49-F238E27FC236}">
                <a16:creationId xmlns:a16="http://schemas.microsoft.com/office/drawing/2014/main" id="{42C42A0C-78F0-1BB9-C244-4C50F0938A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B2E8A-1155-6A0E-C25A-06DD12699130}"/>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390655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8C7D4-E081-57D2-2A62-CFCA814CC8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55CC09-46B2-F41C-0253-5C9068FC1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375605-BBCD-C035-B7D2-1DA5163EA2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344B18-3CE6-9526-6843-D82D2AD9709B}"/>
              </a:ext>
            </a:extLst>
          </p:cNvPr>
          <p:cNvSpPr>
            <a:spLocks noGrp="1"/>
          </p:cNvSpPr>
          <p:nvPr>
            <p:ph type="dt" sz="half" idx="10"/>
          </p:nvPr>
        </p:nvSpPr>
        <p:spPr/>
        <p:txBody>
          <a:bodyPr/>
          <a:lstStyle/>
          <a:p>
            <a:fld id="{90D9CB49-BC96-439D-9A95-06AF909AC3F5}" type="datetimeFigureOut">
              <a:rPr lang="en-US" smtClean="0"/>
              <a:t>2/20/2024</a:t>
            </a:fld>
            <a:endParaRPr lang="en-US"/>
          </a:p>
        </p:txBody>
      </p:sp>
      <p:sp>
        <p:nvSpPr>
          <p:cNvPr id="6" name="Footer Placeholder 5">
            <a:extLst>
              <a:ext uri="{FF2B5EF4-FFF2-40B4-BE49-F238E27FC236}">
                <a16:creationId xmlns:a16="http://schemas.microsoft.com/office/drawing/2014/main" id="{FCE0A1DB-B3C3-9000-3341-2A1B45310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3ED006-B576-E420-A6BB-A2ED6E2CEECE}"/>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1948365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55EDCF-131A-8672-A0A6-36F9F38679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56A9B1-8DD0-71C0-F8F8-0BFE4B7FF1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4BE21D-2D8C-EE77-0497-843613ADC0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9CB49-BC96-439D-9A95-06AF909AC3F5}" type="datetimeFigureOut">
              <a:rPr lang="en-US" smtClean="0"/>
              <a:t>2/20/2024</a:t>
            </a:fld>
            <a:endParaRPr lang="en-US"/>
          </a:p>
        </p:txBody>
      </p:sp>
      <p:sp>
        <p:nvSpPr>
          <p:cNvPr id="5" name="Footer Placeholder 4">
            <a:extLst>
              <a:ext uri="{FF2B5EF4-FFF2-40B4-BE49-F238E27FC236}">
                <a16:creationId xmlns:a16="http://schemas.microsoft.com/office/drawing/2014/main" id="{1E633792-FE69-C5E2-06FB-331D51335B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7F4B39-FCEE-F59B-2369-8BD02AF469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7EC55-4BD5-4077-AC1C-1700CFFD7348}" type="slidenum">
              <a:rPr lang="en-US" smtClean="0"/>
              <a:t>‹#›</a:t>
            </a:fld>
            <a:endParaRPr lang="en-US"/>
          </a:p>
        </p:txBody>
      </p:sp>
    </p:spTree>
    <p:extLst>
      <p:ext uri="{BB962C8B-B14F-4D97-AF65-F5344CB8AC3E}">
        <p14:creationId xmlns:p14="http://schemas.microsoft.com/office/powerpoint/2010/main" val="48039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2.sv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7.svg"/><Relationship Id="rId7" Type="http://schemas.openxmlformats.org/officeDocument/2006/relationships/image" Target="../media/image29.sv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2.svg"/><Relationship Id="rId4" Type="http://schemas.openxmlformats.org/officeDocument/2006/relationships/image" Target="../media/image7.png"/><Relationship Id="rId9" Type="http://schemas.openxmlformats.org/officeDocument/2006/relationships/image" Target="../media/image25.svg"/></Relationships>
</file>

<file path=ppt/slides/_rels/slide2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8.sv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0.sv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5.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5874FD-D6E0-5834-A406-033EB9C11DB1}"/>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46809" y="6005648"/>
            <a:ext cx="13085618" cy="1288841"/>
          </a:xfrm>
          <a:prstGeom prst="rect">
            <a:avLst/>
          </a:prstGeom>
        </p:spPr>
      </p:pic>
      <p:pic>
        <p:nvPicPr>
          <p:cNvPr id="6" name="Picture 15">
            <a:extLst>
              <a:ext uri="{FF2B5EF4-FFF2-40B4-BE49-F238E27FC236}">
                <a16:creationId xmlns:a16="http://schemas.microsoft.com/office/drawing/2014/main" id="{06EB6814-0652-EA21-2FDD-12CA6BEF9AED}"/>
              </a:ext>
            </a:extLst>
          </p:cNvPr>
          <p:cNvPicPr>
            <a:picLocks noChangeAspect="1"/>
          </p:cNvPicPr>
          <p:nvPr/>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48305" r="50222"/>
          <a:stretch/>
        </p:blipFill>
        <p:spPr>
          <a:xfrm rot="20272841">
            <a:off x="2138352" y="174567"/>
            <a:ext cx="892035" cy="1027248"/>
          </a:xfrm>
          <a:prstGeom prst="rect">
            <a:avLst/>
          </a:prstGeom>
        </p:spPr>
      </p:pic>
      <p:pic>
        <p:nvPicPr>
          <p:cNvPr id="7" name="Picture 15">
            <a:extLst>
              <a:ext uri="{FF2B5EF4-FFF2-40B4-BE49-F238E27FC236}">
                <a16:creationId xmlns:a16="http://schemas.microsoft.com/office/drawing/2014/main" id="{60F64E59-B4D3-080D-DD81-647C1F8A017A}"/>
              </a:ext>
            </a:extLst>
          </p:cNvPr>
          <p:cNvPicPr>
            <a:picLocks noChangeAspect="1"/>
          </p:cNvPicPr>
          <p:nvPr/>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5295" t="-1184" r="55517" b="49489"/>
          <a:stretch/>
        </p:blipFill>
        <p:spPr>
          <a:xfrm rot="567906">
            <a:off x="8637203" y="419220"/>
            <a:ext cx="892035" cy="1027248"/>
          </a:xfrm>
          <a:prstGeom prst="rect">
            <a:avLst/>
          </a:prstGeom>
        </p:spPr>
      </p:pic>
      <p:pic>
        <p:nvPicPr>
          <p:cNvPr id="11" name="Picture 15">
            <a:extLst>
              <a:ext uri="{FF2B5EF4-FFF2-40B4-BE49-F238E27FC236}">
                <a16:creationId xmlns:a16="http://schemas.microsoft.com/office/drawing/2014/main" id="{A0A1460F-1A12-852E-CA1F-1208F7B3FA29}"/>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55001" t="50123" r="-4779" b="-1818"/>
          <a:stretch/>
        </p:blipFill>
        <p:spPr>
          <a:xfrm rot="1124429">
            <a:off x="201757" y="1799921"/>
            <a:ext cx="892035" cy="1027248"/>
          </a:xfrm>
          <a:prstGeom prst="rect">
            <a:avLst/>
          </a:prstGeom>
        </p:spPr>
      </p:pic>
      <p:pic>
        <p:nvPicPr>
          <p:cNvPr id="12" name="Picture 15">
            <a:extLst>
              <a:ext uri="{FF2B5EF4-FFF2-40B4-BE49-F238E27FC236}">
                <a16:creationId xmlns:a16="http://schemas.microsoft.com/office/drawing/2014/main" id="{27093C0A-12FC-0A5A-08C0-B44F6F1463F7}"/>
              </a:ext>
            </a:extLst>
          </p:cNvPr>
          <p:cNvPicPr>
            <a:picLocks noChangeAspect="1"/>
          </p:cNvPicPr>
          <p:nvPr/>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50221" t="-4903" r="1" b="53208"/>
          <a:stretch/>
        </p:blipFill>
        <p:spPr>
          <a:xfrm rot="20611064">
            <a:off x="11024053" y="1799920"/>
            <a:ext cx="892035" cy="1027248"/>
          </a:xfrm>
          <a:prstGeom prst="rect">
            <a:avLst/>
          </a:prstGeom>
        </p:spPr>
      </p:pic>
      <p:pic>
        <p:nvPicPr>
          <p:cNvPr id="13" name="Picture 7">
            <a:extLst>
              <a:ext uri="{FF2B5EF4-FFF2-40B4-BE49-F238E27FC236}">
                <a16:creationId xmlns:a16="http://schemas.microsoft.com/office/drawing/2014/main" id="{548E4E7D-27D9-6F63-D9BE-77EEA6F2DA9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60376" y="4376956"/>
            <a:ext cx="1723993" cy="1926250"/>
          </a:xfrm>
          <a:prstGeom prst="rect">
            <a:avLst/>
          </a:prstGeom>
        </p:spPr>
      </p:pic>
      <p:pic>
        <p:nvPicPr>
          <p:cNvPr id="14" name="Picture 9">
            <a:extLst>
              <a:ext uri="{FF2B5EF4-FFF2-40B4-BE49-F238E27FC236}">
                <a16:creationId xmlns:a16="http://schemas.microsoft.com/office/drawing/2014/main" id="{C94DFA56-44AA-A6BB-CD84-5756321A79B3}"/>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142417" y="4486667"/>
            <a:ext cx="2516616" cy="1816539"/>
          </a:xfrm>
          <a:prstGeom prst="rect">
            <a:avLst/>
          </a:prstGeom>
        </p:spPr>
      </p:pic>
      <p:pic>
        <p:nvPicPr>
          <p:cNvPr id="15" name="Picture 8">
            <a:extLst>
              <a:ext uri="{FF2B5EF4-FFF2-40B4-BE49-F238E27FC236}">
                <a16:creationId xmlns:a16="http://schemas.microsoft.com/office/drawing/2014/main" id="{CF12705F-6B62-24B8-C85F-1FCC283FD457}"/>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223012" y="4867737"/>
            <a:ext cx="3373964" cy="1435469"/>
          </a:xfrm>
          <a:prstGeom prst="rect">
            <a:avLst/>
          </a:prstGeom>
        </p:spPr>
      </p:pic>
      <p:sp>
        <p:nvSpPr>
          <p:cNvPr id="16" name="TextBox 15">
            <a:extLst>
              <a:ext uri="{FF2B5EF4-FFF2-40B4-BE49-F238E27FC236}">
                <a16:creationId xmlns:a16="http://schemas.microsoft.com/office/drawing/2014/main" id="{AD91E832-642C-5E84-D82E-96842418C8E6}"/>
              </a:ext>
            </a:extLst>
          </p:cNvPr>
          <p:cNvSpPr txBox="1"/>
          <p:nvPr/>
        </p:nvSpPr>
        <p:spPr>
          <a:xfrm>
            <a:off x="1109338" y="1636029"/>
            <a:ext cx="9973324" cy="2258054"/>
          </a:xfrm>
          <a:prstGeom prst="rect">
            <a:avLst/>
          </a:prstGeom>
          <a:noFill/>
        </p:spPr>
        <p:txBody>
          <a:bodyPr wrap="square" rtlCol="0">
            <a:spAutoFit/>
          </a:bodyPr>
          <a:lstStyle/>
          <a:p>
            <a:pPr algn="ctr">
              <a:lnSpc>
                <a:spcPct val="150000"/>
              </a:lnSpc>
            </a:pPr>
            <a:r>
              <a:rPr lang="en-US" sz="5000" b="1">
                <a:latin typeface="Arial" panose="020B0604020202020204" pitchFamily="34" charset="0"/>
                <a:cs typeface="Arial" panose="020B0604020202020204" pitchFamily="34" charset="0"/>
              </a:rPr>
              <a:t>CHÀO MỪNG CÁC EM ĐẾN VỚI</a:t>
            </a:r>
          </a:p>
          <a:p>
            <a:pPr algn="ctr">
              <a:lnSpc>
                <a:spcPct val="150000"/>
              </a:lnSpc>
            </a:pPr>
            <a:r>
              <a:rPr lang="en-US" sz="5000" b="1">
                <a:latin typeface="Arial" panose="020B0604020202020204" pitchFamily="34" charset="0"/>
                <a:cs typeface="Arial" panose="020B0604020202020204" pitchFamily="34" charset="0"/>
              </a:rPr>
              <a:t> BÀI HỌC NGÀY HÔM NAY!</a:t>
            </a:r>
          </a:p>
        </p:txBody>
      </p:sp>
    </p:spTree>
    <p:extLst>
      <p:ext uri="{BB962C8B-B14F-4D97-AF65-F5344CB8AC3E}">
        <p14:creationId xmlns:p14="http://schemas.microsoft.com/office/powerpoint/2010/main" val="42151000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46809" y="6005648"/>
            <a:ext cx="13085618" cy="1288841"/>
          </a:xfrm>
          <a:prstGeom prst="rect">
            <a:avLst/>
          </a:prstGeom>
        </p:spPr>
      </p:pic>
      <p:sp>
        <p:nvSpPr>
          <p:cNvPr id="3" name="TextBox 2">
            <a:extLst>
              <a:ext uri="{FF2B5EF4-FFF2-40B4-BE49-F238E27FC236}">
                <a16:creationId xmlns:a16="http://schemas.microsoft.com/office/drawing/2014/main" id="{8C90F11D-03FB-D41F-1EC9-BC58A8B8DF2B}"/>
              </a:ext>
            </a:extLst>
          </p:cNvPr>
          <p:cNvSpPr txBox="1"/>
          <p:nvPr/>
        </p:nvSpPr>
        <p:spPr>
          <a:xfrm>
            <a:off x="3141453" y="575353"/>
            <a:ext cx="5909094" cy="553998"/>
          </a:xfrm>
          <a:prstGeom prst="rect">
            <a:avLst/>
          </a:prstGeom>
          <a:noFill/>
        </p:spPr>
        <p:txBody>
          <a:bodyPr wrap="square" rtlCol="0">
            <a:spAutoFit/>
          </a:bodyPr>
          <a:lstStyle/>
          <a:p>
            <a:pPr algn="ctr"/>
            <a:r>
              <a:rPr lang="en-US" sz="3000" b="1">
                <a:solidFill>
                  <a:schemeClr val="accent2">
                    <a:lumMod val="75000"/>
                  </a:schemeClr>
                </a:solidFill>
                <a:latin typeface="Arial" panose="020B0604020202020204" pitchFamily="34" charset="0"/>
                <a:cs typeface="Arial" panose="020B0604020202020204" pitchFamily="34" charset="0"/>
              </a:rPr>
              <a:t>CÂU HỎI CỦNG CỐ </a:t>
            </a:r>
          </a:p>
        </p:txBody>
      </p:sp>
      <p:sp>
        <p:nvSpPr>
          <p:cNvPr id="7" name="TextBox 6">
            <a:extLst>
              <a:ext uri="{FF2B5EF4-FFF2-40B4-BE49-F238E27FC236}">
                <a16:creationId xmlns:a16="http://schemas.microsoft.com/office/drawing/2014/main" id="{5C75B2DD-2293-EEDE-7A2B-D359A235025D}"/>
              </a:ext>
            </a:extLst>
          </p:cNvPr>
          <p:cNvSpPr txBox="1"/>
          <p:nvPr/>
        </p:nvSpPr>
        <p:spPr>
          <a:xfrm>
            <a:off x="907212" y="1195559"/>
            <a:ext cx="10377576" cy="598177"/>
          </a:xfrm>
          <a:prstGeom prst="rect">
            <a:avLst/>
          </a:prstGeom>
          <a:noFill/>
        </p:spPr>
        <p:txBody>
          <a:bodyPr wrap="square">
            <a:spAutoFit/>
          </a:bodyPr>
          <a:lstStyle/>
          <a:p>
            <a:pPr algn="ctr">
              <a:lnSpc>
                <a:spcPct val="150000"/>
              </a:lnSpc>
            </a:pPr>
            <a:r>
              <a:rPr lang="en-US" sz="2500" b="1" i="1">
                <a:latin typeface="Arial" panose="020B0604020202020204" pitchFamily="34" charset="0"/>
                <a:cs typeface="Arial" panose="020B0604020202020204" pitchFamily="34" charset="0"/>
              </a:rPr>
              <a:t>Hãy ghép mỗi thao tác ở cột A với một mô tả ở cột B cho phù hợp</a:t>
            </a:r>
          </a:p>
        </p:txBody>
      </p:sp>
      <p:graphicFrame>
        <p:nvGraphicFramePr>
          <p:cNvPr id="9" name="Table 8">
            <a:extLst>
              <a:ext uri="{FF2B5EF4-FFF2-40B4-BE49-F238E27FC236}">
                <a16:creationId xmlns:a16="http://schemas.microsoft.com/office/drawing/2014/main" id="{20637B94-48EC-AFC6-3E86-6E295AE3FC2A}"/>
              </a:ext>
            </a:extLst>
          </p:cNvPr>
          <p:cNvGraphicFramePr>
            <a:graphicFrameLocks noGrp="1"/>
          </p:cNvGraphicFramePr>
          <p:nvPr>
            <p:extLst>
              <p:ext uri="{D42A27DB-BD31-4B8C-83A1-F6EECF244321}">
                <p14:modId xmlns:p14="http://schemas.microsoft.com/office/powerpoint/2010/main" val="1674592783"/>
              </p:ext>
            </p:extLst>
          </p:nvPr>
        </p:nvGraphicFramePr>
        <p:xfrm>
          <a:off x="586595" y="2099328"/>
          <a:ext cx="10604742" cy="3618579"/>
        </p:xfrm>
        <a:graphic>
          <a:graphicData uri="http://schemas.openxmlformats.org/drawingml/2006/table">
            <a:tbl>
              <a:tblPr firstRow="1" firstCol="1" bandRow="1"/>
              <a:tblGrid>
                <a:gridCol w="2932982">
                  <a:extLst>
                    <a:ext uri="{9D8B030D-6E8A-4147-A177-3AD203B41FA5}">
                      <a16:colId xmlns:a16="http://schemas.microsoft.com/office/drawing/2014/main" val="2847287240"/>
                    </a:ext>
                  </a:extLst>
                </a:gridCol>
                <a:gridCol w="2286000">
                  <a:extLst>
                    <a:ext uri="{9D8B030D-6E8A-4147-A177-3AD203B41FA5}">
                      <a16:colId xmlns:a16="http://schemas.microsoft.com/office/drawing/2014/main" val="2058295970"/>
                    </a:ext>
                  </a:extLst>
                </a:gridCol>
                <a:gridCol w="5385760">
                  <a:extLst>
                    <a:ext uri="{9D8B030D-6E8A-4147-A177-3AD203B41FA5}">
                      <a16:colId xmlns:a16="http://schemas.microsoft.com/office/drawing/2014/main" val="2025808478"/>
                    </a:ext>
                  </a:extLst>
                </a:gridCol>
              </a:tblGrid>
              <a:tr h="485068">
                <a:tc>
                  <a:txBody>
                    <a:bodyPr/>
                    <a:lstStyle/>
                    <a:p>
                      <a:pPr marL="0" marR="0" algn="ctr">
                        <a:lnSpc>
                          <a:spcPct val="150000"/>
                        </a:lnSpc>
                        <a:spcBef>
                          <a:spcPts val="0"/>
                        </a:spcBef>
                        <a:spcAft>
                          <a:spcPts val="0"/>
                        </a:spcAft>
                      </a:pPr>
                      <a:r>
                        <a:rPr lang="en-US" sz="2200" b="1" i="0">
                          <a:effectLst/>
                          <a:latin typeface="Arial" panose="020B0604020202020204" pitchFamily="34" charset="0"/>
                          <a:ea typeface="Calibri" panose="020F0502020204030204" pitchFamily="34" charset="0"/>
                          <a:cs typeface="Arial" panose="020B0604020202020204" pitchFamily="34" charset="0"/>
                        </a:rPr>
                        <a:t>A</a:t>
                      </a:r>
                      <a:endParaRPr lang="en-US" sz="22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a:lnSpc>
                          <a:spcPct val="150000"/>
                        </a:lnSpc>
                        <a:spcBef>
                          <a:spcPts val="0"/>
                        </a:spcBef>
                        <a:spcAft>
                          <a:spcPts val="0"/>
                        </a:spcAft>
                      </a:pPr>
                      <a:endParaRPr lang="en-US" sz="22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en-US" sz="2200" b="1" i="0">
                          <a:effectLst/>
                          <a:latin typeface="Arial" panose="020B0604020202020204" pitchFamily="34" charset="0"/>
                          <a:ea typeface="Calibri" panose="020F0502020204030204" pitchFamily="34" charset="0"/>
                          <a:cs typeface="Arial" panose="020B0604020202020204" pitchFamily="34" charset="0"/>
                        </a:rPr>
                        <a:t>B</a:t>
                      </a:r>
                      <a:endParaRPr lang="en-US" sz="22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263851854"/>
                  </a:ext>
                </a:extLst>
              </a:tr>
              <a:tr h="1038553">
                <a:tc>
                  <a:txBody>
                    <a:bodyPr/>
                    <a:lstStyle/>
                    <a:p>
                      <a:pPr marL="0" marR="0" algn="just">
                        <a:lnSpc>
                          <a:spcPct val="150000"/>
                        </a:lnSpc>
                        <a:spcBef>
                          <a:spcPts val="0"/>
                        </a:spcBef>
                        <a:spcAft>
                          <a:spcPts val="0"/>
                        </a:spcAft>
                      </a:pPr>
                      <a:r>
                        <a:rPr lang="en-US" sz="2200" i="0">
                          <a:effectLst/>
                          <a:latin typeface="Arial" panose="020B0604020202020204" pitchFamily="34" charset="0"/>
                          <a:ea typeface="Calibri" panose="020F0502020204030204" pitchFamily="34" charset="0"/>
                          <a:cs typeface="Arial" panose="020B0604020202020204" pitchFamily="34" charset="0"/>
                        </a:rPr>
                        <a:t>1) Sao chép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just">
                        <a:lnSpc>
                          <a:spcPct val="150000"/>
                        </a:lnSpc>
                        <a:spcBef>
                          <a:spcPts val="0"/>
                        </a:spcBef>
                        <a:spcAft>
                          <a:spcPts val="0"/>
                        </a:spcAft>
                      </a:pPr>
                      <a:endParaRPr lang="en-US" sz="22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en-US" sz="2200" i="0">
                          <a:effectLst/>
                          <a:latin typeface="Arial" panose="020B0604020202020204" pitchFamily="34" charset="0"/>
                          <a:ea typeface="Calibri" panose="020F0502020204030204" pitchFamily="34" charset="0"/>
                          <a:cs typeface="Arial" panose="020B0604020202020204" pitchFamily="34" charset="0"/>
                        </a:rPr>
                        <a:t>a) Minh họa cho nội dung văn bản thêm sinh động và hấp dẫn.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97373091"/>
                  </a:ext>
                </a:extLst>
              </a:tr>
              <a:tr h="1038553">
                <a:tc>
                  <a:txBody>
                    <a:bodyPr/>
                    <a:lstStyle/>
                    <a:p>
                      <a:pPr marL="0" marR="0" algn="just">
                        <a:lnSpc>
                          <a:spcPct val="150000"/>
                        </a:lnSpc>
                        <a:spcBef>
                          <a:spcPts val="0"/>
                        </a:spcBef>
                        <a:spcAft>
                          <a:spcPts val="0"/>
                        </a:spcAft>
                      </a:pPr>
                      <a:r>
                        <a:rPr lang="en-US" sz="2200" i="0">
                          <a:effectLst/>
                          <a:latin typeface="Arial" panose="020B0604020202020204" pitchFamily="34" charset="0"/>
                          <a:ea typeface="Calibri" panose="020F0502020204030204" pitchFamily="34" charset="0"/>
                          <a:cs typeface="Arial" panose="020B0604020202020204" pitchFamily="34" charset="0"/>
                        </a:rPr>
                        <a:t>2) Di chuyển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just">
                        <a:lnSpc>
                          <a:spcPct val="150000"/>
                        </a:lnSpc>
                        <a:spcBef>
                          <a:spcPts val="0"/>
                        </a:spcBef>
                        <a:spcAft>
                          <a:spcPts val="0"/>
                        </a:spcAft>
                      </a:pPr>
                      <a:endParaRPr lang="en-US" sz="22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en-US" sz="2200" i="0">
                          <a:effectLst/>
                          <a:latin typeface="Arial" panose="020B0604020202020204" pitchFamily="34" charset="0"/>
                          <a:ea typeface="Calibri" panose="020F0502020204030204" pitchFamily="34" charset="0"/>
                          <a:cs typeface="Arial" panose="020B0604020202020204" pitchFamily="34" charset="0"/>
                        </a:rPr>
                        <a:t>b) Tạo thêm phần văn bản ở vị trí khác giống hệt phần đã chọn.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37317192"/>
                  </a:ext>
                </a:extLst>
              </a:tr>
              <a:tr h="1038553">
                <a:tc>
                  <a:txBody>
                    <a:bodyPr/>
                    <a:lstStyle/>
                    <a:p>
                      <a:pPr marL="0" marR="0" algn="just">
                        <a:lnSpc>
                          <a:spcPct val="150000"/>
                        </a:lnSpc>
                        <a:spcBef>
                          <a:spcPts val="0"/>
                        </a:spcBef>
                        <a:spcAft>
                          <a:spcPts val="0"/>
                        </a:spcAft>
                      </a:pPr>
                      <a:r>
                        <a:rPr lang="en-US" sz="2200" i="0">
                          <a:effectLst/>
                          <a:latin typeface="Arial" panose="020B0604020202020204" pitchFamily="34" charset="0"/>
                          <a:ea typeface="Calibri" panose="020F0502020204030204" pitchFamily="34" charset="0"/>
                          <a:cs typeface="Arial" panose="020B0604020202020204" pitchFamily="34" charset="0"/>
                        </a:rPr>
                        <a:t>3) Chèn hình ảnh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just">
                        <a:lnSpc>
                          <a:spcPct val="150000"/>
                        </a:lnSpc>
                        <a:spcBef>
                          <a:spcPts val="0"/>
                        </a:spcBef>
                        <a:spcAft>
                          <a:spcPts val="0"/>
                        </a:spcAft>
                      </a:pPr>
                      <a:endParaRPr lang="en-US" sz="22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en-US" sz="2200" i="0">
                          <a:effectLst/>
                          <a:latin typeface="Arial" panose="020B0604020202020204" pitchFamily="34" charset="0"/>
                          <a:ea typeface="Calibri" panose="020F0502020204030204" pitchFamily="34" charset="0"/>
                          <a:cs typeface="Arial" panose="020B0604020202020204" pitchFamily="34" charset="0"/>
                        </a:rPr>
                        <a:t>c) Đưa phần văn bản từ vị trí cũ đến vị trí mới.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7714140"/>
                  </a:ext>
                </a:extLst>
              </a:tr>
            </a:tbl>
          </a:graphicData>
        </a:graphic>
      </p:graphicFrame>
      <p:cxnSp>
        <p:nvCxnSpPr>
          <p:cNvPr id="12" name="Straight Connector 11">
            <a:extLst>
              <a:ext uri="{FF2B5EF4-FFF2-40B4-BE49-F238E27FC236}">
                <a16:creationId xmlns:a16="http://schemas.microsoft.com/office/drawing/2014/main" id="{8EDFA10A-D95D-726E-9DDF-85C3B5A2AC46}"/>
              </a:ext>
            </a:extLst>
          </p:cNvPr>
          <p:cNvCxnSpPr/>
          <p:nvPr/>
        </p:nvCxnSpPr>
        <p:spPr>
          <a:xfrm flipV="1">
            <a:off x="3502325" y="3045125"/>
            <a:ext cx="2311879" cy="21738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F642F1D-A1C0-42D0-6B5D-B18947A325C7}"/>
              </a:ext>
            </a:extLst>
          </p:cNvPr>
          <p:cNvCxnSpPr>
            <a:cxnSpLocks/>
          </p:cNvCxnSpPr>
          <p:nvPr/>
        </p:nvCxnSpPr>
        <p:spPr>
          <a:xfrm>
            <a:off x="3502325" y="4132053"/>
            <a:ext cx="2311879" cy="10869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19BCEF-BBF3-82C5-EFEC-2BEDB96F1BE6}"/>
              </a:ext>
            </a:extLst>
          </p:cNvPr>
          <p:cNvCxnSpPr>
            <a:cxnSpLocks/>
          </p:cNvCxnSpPr>
          <p:nvPr/>
        </p:nvCxnSpPr>
        <p:spPr>
          <a:xfrm>
            <a:off x="3502325" y="3045125"/>
            <a:ext cx="2311879" cy="12249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6078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A42EE7-7C90-C2E0-81B0-D9739ACEF7D8}"/>
              </a:ext>
            </a:extLst>
          </p:cNvPr>
          <p:cNvSpPr/>
          <p:nvPr/>
        </p:nvSpPr>
        <p:spPr>
          <a:xfrm rot="20505247">
            <a:off x="3046633" y="4971264"/>
            <a:ext cx="9842739" cy="5106838"/>
          </a:xfrm>
          <a:prstGeom prst="rect">
            <a:avLst/>
          </a:prstGeom>
          <a:solidFill>
            <a:srgbClr val="FEDDDF"/>
          </a:solidFill>
          <a:ln>
            <a:solidFill>
              <a:srgbClr val="FEDD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533CD66-D953-1814-90B1-B1C4CB25923C}"/>
              </a:ext>
            </a:extLst>
          </p:cNvPr>
          <p:cNvSpPr/>
          <p:nvPr/>
        </p:nvSpPr>
        <p:spPr>
          <a:xfrm rot="2063529">
            <a:off x="9590954" y="1125472"/>
            <a:ext cx="9842739" cy="5106838"/>
          </a:xfrm>
          <a:prstGeom prst="rect">
            <a:avLst/>
          </a:prstGeom>
          <a:solidFill>
            <a:srgbClr val="C4DCF8"/>
          </a:solidFill>
          <a:ln>
            <a:solidFill>
              <a:srgbClr val="C4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5">
            <a:extLst>
              <a:ext uri="{FF2B5EF4-FFF2-40B4-BE49-F238E27FC236}">
                <a16:creationId xmlns:a16="http://schemas.microsoft.com/office/drawing/2014/main" id="{E2304D26-4F4C-BFB6-2C43-8957EE8B5E2B}"/>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295" t="-1184" r="55517" b="49489"/>
          <a:stretch/>
        </p:blipFill>
        <p:spPr>
          <a:xfrm rot="567906">
            <a:off x="9251374" y="2915376"/>
            <a:ext cx="892035" cy="1027248"/>
          </a:xfrm>
          <a:prstGeom prst="rect">
            <a:avLst/>
          </a:prstGeom>
        </p:spPr>
      </p:pic>
      <p:pic>
        <p:nvPicPr>
          <p:cNvPr id="11" name="Picture 15">
            <a:extLst>
              <a:ext uri="{FF2B5EF4-FFF2-40B4-BE49-F238E27FC236}">
                <a16:creationId xmlns:a16="http://schemas.microsoft.com/office/drawing/2014/main" id="{500D3858-CD6E-71E8-D173-D490A70051DB}"/>
              </a:ext>
            </a:extLst>
          </p:cNvPr>
          <p:cNvPicPr>
            <a:picLocks noChangeAspect="1"/>
          </p:cNvPicPr>
          <p:nvPr/>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5001" t="50123" r="-4779" b="-1818"/>
          <a:stretch/>
        </p:blipFill>
        <p:spPr>
          <a:xfrm rot="1124429">
            <a:off x="2294617" y="5714685"/>
            <a:ext cx="892035" cy="1027248"/>
          </a:xfrm>
          <a:prstGeom prst="rect">
            <a:avLst/>
          </a:prstGeom>
        </p:spPr>
      </p:pic>
      <p:pic>
        <p:nvPicPr>
          <p:cNvPr id="12" name="Picture 15">
            <a:extLst>
              <a:ext uri="{FF2B5EF4-FFF2-40B4-BE49-F238E27FC236}">
                <a16:creationId xmlns:a16="http://schemas.microsoft.com/office/drawing/2014/main" id="{05408EB2-5F20-955A-20F3-3ADE577977AA}"/>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0221" t="-4903" r="1" b="53208"/>
          <a:stretch/>
        </p:blipFill>
        <p:spPr>
          <a:xfrm rot="20611064">
            <a:off x="6585218" y="4747306"/>
            <a:ext cx="892035" cy="1027248"/>
          </a:xfrm>
          <a:prstGeom prst="rect">
            <a:avLst/>
          </a:prstGeom>
        </p:spPr>
      </p:pic>
      <p:pic>
        <p:nvPicPr>
          <p:cNvPr id="13" name="Picture 15">
            <a:extLst>
              <a:ext uri="{FF2B5EF4-FFF2-40B4-BE49-F238E27FC236}">
                <a16:creationId xmlns:a16="http://schemas.microsoft.com/office/drawing/2014/main" id="{B43FB133-1162-51A2-116E-67E339635F68}"/>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295" t="-1184" r="55517" b="49489"/>
          <a:stretch/>
        </p:blipFill>
        <p:spPr>
          <a:xfrm rot="567906">
            <a:off x="551981" y="454729"/>
            <a:ext cx="892035" cy="1027248"/>
          </a:xfrm>
          <a:prstGeom prst="rect">
            <a:avLst/>
          </a:prstGeom>
        </p:spPr>
      </p:pic>
      <p:pic>
        <p:nvPicPr>
          <p:cNvPr id="14" name="Picture 15">
            <a:extLst>
              <a:ext uri="{FF2B5EF4-FFF2-40B4-BE49-F238E27FC236}">
                <a16:creationId xmlns:a16="http://schemas.microsoft.com/office/drawing/2014/main" id="{3F08284C-FBF7-48F4-F0A0-A93A90054C61}"/>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48305" r="50222"/>
          <a:stretch/>
        </p:blipFill>
        <p:spPr>
          <a:xfrm rot="20272841">
            <a:off x="9766467" y="454730"/>
            <a:ext cx="892035" cy="1027248"/>
          </a:xfrm>
          <a:prstGeom prst="rect">
            <a:avLst/>
          </a:prstGeom>
        </p:spPr>
      </p:pic>
      <p:sp>
        <p:nvSpPr>
          <p:cNvPr id="15" name="TextBox 14">
            <a:extLst>
              <a:ext uri="{FF2B5EF4-FFF2-40B4-BE49-F238E27FC236}">
                <a16:creationId xmlns:a16="http://schemas.microsoft.com/office/drawing/2014/main" id="{433A555B-A038-8D00-1C92-11FFE6C3BF75}"/>
              </a:ext>
            </a:extLst>
          </p:cNvPr>
          <p:cNvSpPr txBox="1"/>
          <p:nvPr/>
        </p:nvSpPr>
        <p:spPr>
          <a:xfrm>
            <a:off x="473589" y="1906969"/>
            <a:ext cx="8651799" cy="942053"/>
          </a:xfrm>
          <a:prstGeom prst="rect">
            <a:avLst/>
          </a:prstGeom>
          <a:noFill/>
        </p:spPr>
        <p:txBody>
          <a:bodyPr wrap="square" rtlCol="0">
            <a:spAutoFit/>
          </a:bodyPr>
          <a:lstStyle/>
          <a:p>
            <a:pPr algn="ctr">
              <a:lnSpc>
                <a:spcPct val="150000"/>
              </a:lnSpc>
            </a:pPr>
            <a:r>
              <a:rPr lang="en-US" sz="4200" b="1">
                <a:solidFill>
                  <a:schemeClr val="accent5">
                    <a:lumMod val="75000"/>
                  </a:schemeClr>
                </a:solidFill>
                <a:latin typeface="Arial" panose="020B0604020202020204" pitchFamily="34" charset="0"/>
                <a:cs typeface="Arial" panose="020B0604020202020204" pitchFamily="34" charset="0"/>
              </a:rPr>
              <a:t>PHẦN 2. THỰC HÀNH </a:t>
            </a:r>
          </a:p>
        </p:txBody>
      </p:sp>
    </p:spTree>
    <p:extLst>
      <p:ext uri="{BB962C8B-B14F-4D97-AF65-F5344CB8AC3E}">
        <p14:creationId xmlns:p14="http://schemas.microsoft.com/office/powerpoint/2010/main" val="4101406287"/>
      </p:ext>
    </p:extLst>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46809" y="6005648"/>
            <a:ext cx="13085618" cy="1288841"/>
          </a:xfrm>
          <a:prstGeom prst="rect">
            <a:avLst/>
          </a:prstGeom>
        </p:spPr>
      </p:pic>
      <p:sp>
        <p:nvSpPr>
          <p:cNvPr id="3" name="TextBox 2">
            <a:extLst>
              <a:ext uri="{FF2B5EF4-FFF2-40B4-BE49-F238E27FC236}">
                <a16:creationId xmlns:a16="http://schemas.microsoft.com/office/drawing/2014/main" id="{8C90F11D-03FB-D41F-1EC9-BC58A8B8DF2B}"/>
              </a:ext>
            </a:extLst>
          </p:cNvPr>
          <p:cNvSpPr txBox="1"/>
          <p:nvPr/>
        </p:nvSpPr>
        <p:spPr>
          <a:xfrm>
            <a:off x="1654114" y="173928"/>
            <a:ext cx="8883770" cy="553998"/>
          </a:xfrm>
          <a:prstGeom prst="rect">
            <a:avLst/>
          </a:prstGeom>
          <a:noFill/>
        </p:spPr>
        <p:txBody>
          <a:bodyPr wrap="square" rtlCol="0">
            <a:spAutoFit/>
          </a:bodyPr>
          <a:lstStyle/>
          <a:p>
            <a:pPr algn="ctr"/>
            <a:r>
              <a:rPr lang="en-US" sz="3000" b="1">
                <a:solidFill>
                  <a:srgbClr val="FF0000"/>
                </a:solidFill>
                <a:latin typeface="Arial" panose="020B0604020202020204" pitchFamily="34" charset="0"/>
                <a:cs typeface="Arial" panose="020B0604020202020204" pitchFamily="34" charset="0"/>
              </a:rPr>
              <a:t>Nhiệm vụ: </a:t>
            </a:r>
            <a:r>
              <a:rPr lang="en-US" sz="3000" b="1">
                <a:latin typeface="Arial" panose="020B0604020202020204" pitchFamily="34" charset="0"/>
                <a:cs typeface="Arial" panose="020B0604020202020204" pitchFamily="34" charset="0"/>
              </a:rPr>
              <a:t>Em hãy thực hiện các yêu cầu sau:</a:t>
            </a:r>
          </a:p>
        </p:txBody>
      </p:sp>
      <p:sp>
        <p:nvSpPr>
          <p:cNvPr id="2" name="Rectangle: Rounded Corners 1">
            <a:extLst>
              <a:ext uri="{FF2B5EF4-FFF2-40B4-BE49-F238E27FC236}">
                <a16:creationId xmlns:a16="http://schemas.microsoft.com/office/drawing/2014/main" id="{C1CEA423-98B0-30A9-F631-CF6FBA5CBDFA}"/>
              </a:ext>
            </a:extLst>
          </p:cNvPr>
          <p:cNvSpPr/>
          <p:nvPr/>
        </p:nvSpPr>
        <p:spPr>
          <a:xfrm>
            <a:off x="726055" y="930524"/>
            <a:ext cx="10739887" cy="1138687"/>
          </a:xfrm>
          <a:prstGeom prst="roundRect">
            <a:avLst/>
          </a:prstGeom>
          <a:solidFill>
            <a:schemeClr val="bg1"/>
          </a:solidFill>
          <a:ln w="28575">
            <a:solidFill>
              <a:srgbClr val="7E9DC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rPr>
              <a:t>a) Mở tệp </a:t>
            </a:r>
            <a:r>
              <a:rPr lang="vi-VN" sz="2500" b="1">
                <a:solidFill>
                  <a:srgbClr val="FD950B"/>
                </a:solidFill>
              </a:rPr>
              <a:t>Bai1</a:t>
            </a:r>
            <a:r>
              <a:rPr lang="vi-VN" sz="2500">
                <a:solidFill>
                  <a:schemeClr val="tx1"/>
                </a:solidFill>
              </a:rPr>
              <a:t> trong thư mục tên của em đã tạo ở phần Luyện tập của Bài 10. </a:t>
            </a:r>
            <a:endParaRPr lang="en-US" sz="2500">
              <a:solidFill>
                <a:schemeClr val="tx1"/>
              </a:solidFill>
            </a:endParaRPr>
          </a:p>
        </p:txBody>
      </p:sp>
      <p:sp>
        <p:nvSpPr>
          <p:cNvPr id="4" name="Rectangle: Rounded Corners 3">
            <a:extLst>
              <a:ext uri="{FF2B5EF4-FFF2-40B4-BE49-F238E27FC236}">
                <a16:creationId xmlns:a16="http://schemas.microsoft.com/office/drawing/2014/main" id="{3ED3CE4F-D0FE-6C71-837A-ED55D0F9CDB2}"/>
              </a:ext>
            </a:extLst>
          </p:cNvPr>
          <p:cNvSpPr/>
          <p:nvPr/>
        </p:nvSpPr>
        <p:spPr>
          <a:xfrm>
            <a:off x="726055" y="2333445"/>
            <a:ext cx="6192330" cy="1686463"/>
          </a:xfrm>
          <a:prstGeom prst="roundRect">
            <a:avLst/>
          </a:prstGeom>
          <a:solidFill>
            <a:schemeClr val="bg1"/>
          </a:solidFill>
          <a:ln w="28575">
            <a:solidFill>
              <a:srgbClr val="7E9DC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rPr>
              <a:t>b) Sao chép văn bản, gõ thêm câu thơ, di chuyển văn bản để được kết quả như minh họa trong </a:t>
            </a:r>
            <a:r>
              <a:rPr lang="vi-VN" sz="2500" b="1" i="1">
                <a:solidFill>
                  <a:schemeClr val="tx1"/>
                </a:solidFill>
              </a:rPr>
              <a:t>Hình 43</a:t>
            </a:r>
            <a:r>
              <a:rPr lang="vi-VN" sz="2500">
                <a:solidFill>
                  <a:schemeClr val="tx1"/>
                </a:solidFill>
              </a:rPr>
              <a:t>.</a:t>
            </a:r>
            <a:endParaRPr lang="en-US" sz="2500">
              <a:solidFill>
                <a:schemeClr val="tx1"/>
              </a:solidFill>
            </a:endParaRPr>
          </a:p>
        </p:txBody>
      </p:sp>
      <p:grpSp>
        <p:nvGrpSpPr>
          <p:cNvPr id="15" name="Group 14">
            <a:extLst>
              <a:ext uri="{FF2B5EF4-FFF2-40B4-BE49-F238E27FC236}">
                <a16:creationId xmlns:a16="http://schemas.microsoft.com/office/drawing/2014/main" id="{E07DDBD7-EF13-9388-9FEE-667B0641AC18}"/>
              </a:ext>
            </a:extLst>
          </p:cNvPr>
          <p:cNvGrpSpPr/>
          <p:nvPr/>
        </p:nvGrpSpPr>
        <p:grpSpPr>
          <a:xfrm>
            <a:off x="7865502" y="1980960"/>
            <a:ext cx="3806037" cy="4024688"/>
            <a:chOff x="7779238" y="2025086"/>
            <a:chExt cx="3806037" cy="4024688"/>
          </a:xfrm>
        </p:grpSpPr>
        <p:pic>
          <p:nvPicPr>
            <p:cNvPr id="11" name="Picture 10">
              <a:extLst>
                <a:ext uri="{FF2B5EF4-FFF2-40B4-BE49-F238E27FC236}">
                  <a16:creationId xmlns:a16="http://schemas.microsoft.com/office/drawing/2014/main" id="{1C38AE1C-0CAE-C96F-7FCA-9547CBC3DD1C}"/>
                </a:ext>
              </a:extLst>
            </p:cNvPr>
            <p:cNvPicPr>
              <a:picLocks noChangeAspect="1"/>
            </p:cNvPicPr>
            <p:nvPr/>
          </p:nvPicPr>
          <p:blipFill>
            <a:blip r:embed="rId4"/>
            <a:stretch>
              <a:fillRect/>
            </a:stretch>
          </p:blipFill>
          <p:spPr>
            <a:xfrm>
              <a:off x="7779238" y="2025086"/>
              <a:ext cx="3405119" cy="4024688"/>
            </a:xfrm>
            <a:prstGeom prst="rect">
              <a:avLst/>
            </a:prstGeom>
          </p:spPr>
        </p:pic>
        <p:sp>
          <p:nvSpPr>
            <p:cNvPr id="14" name="TextBox 13">
              <a:extLst>
                <a:ext uri="{FF2B5EF4-FFF2-40B4-BE49-F238E27FC236}">
                  <a16:creationId xmlns:a16="http://schemas.microsoft.com/office/drawing/2014/main" id="{56BE579F-D6EE-5CC0-8D73-362B8CA92AE7}"/>
                </a:ext>
              </a:extLst>
            </p:cNvPr>
            <p:cNvSpPr txBox="1"/>
            <p:nvPr/>
          </p:nvSpPr>
          <p:spPr>
            <a:xfrm>
              <a:off x="10075653" y="5680442"/>
              <a:ext cx="1509622" cy="369332"/>
            </a:xfrm>
            <a:prstGeom prst="rect">
              <a:avLst/>
            </a:prstGeom>
            <a:noFill/>
          </p:spPr>
          <p:txBody>
            <a:bodyPr wrap="square" rtlCol="0">
              <a:spAutoFit/>
            </a:bodyPr>
            <a:lstStyle/>
            <a:p>
              <a:r>
                <a:rPr lang="en-US" b="1" i="1">
                  <a:latin typeface="Arial" panose="020B0604020202020204" pitchFamily="34" charset="0"/>
                  <a:cs typeface="Arial" panose="020B0604020202020204" pitchFamily="34" charset="0"/>
                </a:rPr>
                <a:t>Hình 43 </a:t>
              </a:r>
            </a:p>
          </p:txBody>
        </p:sp>
      </p:grpSp>
      <p:sp>
        <p:nvSpPr>
          <p:cNvPr id="17" name="Rectangle: Rounded Corners 16">
            <a:extLst>
              <a:ext uri="{FF2B5EF4-FFF2-40B4-BE49-F238E27FC236}">
                <a16:creationId xmlns:a16="http://schemas.microsoft.com/office/drawing/2014/main" id="{3BAC9FEC-4A8F-636D-20A6-8EA008103C63}"/>
              </a:ext>
            </a:extLst>
          </p:cNvPr>
          <p:cNvSpPr/>
          <p:nvPr/>
        </p:nvSpPr>
        <p:spPr>
          <a:xfrm>
            <a:off x="726055" y="4289585"/>
            <a:ext cx="6192330" cy="1686463"/>
          </a:xfrm>
          <a:prstGeom prst="roundRect">
            <a:avLst/>
          </a:prstGeom>
          <a:solidFill>
            <a:schemeClr val="bg1"/>
          </a:solidFill>
          <a:ln w="28575">
            <a:solidFill>
              <a:srgbClr val="7E9DC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rPr>
              <a:t>c) Chèn hình ảnh phù hợp vào văn bản. Lưu tệp với tên mới </a:t>
            </a:r>
            <a:r>
              <a:rPr lang="vi-VN" sz="2500" b="1">
                <a:solidFill>
                  <a:srgbClr val="FD950B"/>
                </a:solidFill>
              </a:rPr>
              <a:t>Bai2</a:t>
            </a:r>
            <a:r>
              <a:rPr lang="vi-VN" sz="2500">
                <a:solidFill>
                  <a:schemeClr val="tx1"/>
                </a:solidFill>
              </a:rPr>
              <a:t>.</a:t>
            </a:r>
            <a:endParaRPr lang="en-US" sz="2500">
              <a:solidFill>
                <a:schemeClr val="tx1"/>
              </a:solidFill>
            </a:endParaRPr>
          </a:p>
        </p:txBody>
      </p:sp>
    </p:spTree>
    <p:extLst>
      <p:ext uri="{BB962C8B-B14F-4D97-AF65-F5344CB8AC3E}">
        <p14:creationId xmlns:p14="http://schemas.microsoft.com/office/powerpoint/2010/main" val="42234559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4"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46809" y="6005648"/>
            <a:ext cx="13085618" cy="1288841"/>
          </a:xfrm>
          <a:prstGeom prst="rect">
            <a:avLst/>
          </a:prstGeom>
        </p:spPr>
      </p:pic>
      <p:sp>
        <p:nvSpPr>
          <p:cNvPr id="3" name="TextBox 2">
            <a:extLst>
              <a:ext uri="{FF2B5EF4-FFF2-40B4-BE49-F238E27FC236}">
                <a16:creationId xmlns:a16="http://schemas.microsoft.com/office/drawing/2014/main" id="{8C90F11D-03FB-D41F-1EC9-BC58A8B8DF2B}"/>
              </a:ext>
            </a:extLst>
          </p:cNvPr>
          <p:cNvSpPr txBox="1"/>
          <p:nvPr/>
        </p:nvSpPr>
        <p:spPr>
          <a:xfrm>
            <a:off x="1654114" y="225687"/>
            <a:ext cx="8883770" cy="553998"/>
          </a:xfrm>
          <a:prstGeom prst="rect">
            <a:avLst/>
          </a:prstGeom>
          <a:noFill/>
        </p:spPr>
        <p:txBody>
          <a:bodyPr wrap="square" rtlCol="0">
            <a:spAutoFit/>
          </a:bodyPr>
          <a:lstStyle/>
          <a:p>
            <a:pPr algn="ctr"/>
            <a:r>
              <a:rPr lang="en-US" sz="3000" b="1">
                <a:solidFill>
                  <a:srgbClr val="FF5555"/>
                </a:solidFill>
                <a:latin typeface="Arial" panose="020B0604020202020204" pitchFamily="34" charset="0"/>
                <a:cs typeface="Arial" panose="020B0604020202020204" pitchFamily="34" charset="0"/>
              </a:rPr>
              <a:t>HƯỚNG DẪN THỰC HIỆN </a:t>
            </a:r>
          </a:p>
        </p:txBody>
      </p:sp>
      <p:sp>
        <p:nvSpPr>
          <p:cNvPr id="5" name="Arrow: Pentagon 4">
            <a:extLst>
              <a:ext uri="{FF2B5EF4-FFF2-40B4-BE49-F238E27FC236}">
                <a16:creationId xmlns:a16="http://schemas.microsoft.com/office/drawing/2014/main" id="{58FFFE34-A33E-91BE-3A23-7694C8F401DA}"/>
              </a:ext>
            </a:extLst>
          </p:cNvPr>
          <p:cNvSpPr/>
          <p:nvPr/>
        </p:nvSpPr>
        <p:spPr>
          <a:xfrm>
            <a:off x="-112144" y="1017917"/>
            <a:ext cx="2242867" cy="657160"/>
          </a:xfrm>
          <a:prstGeom prst="homePlat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i="1">
                <a:solidFill>
                  <a:schemeClr val="tx1"/>
                </a:solidFill>
                <a:latin typeface="Arial" panose="020B0604020202020204" pitchFamily="34" charset="0"/>
                <a:cs typeface="Arial" panose="020B0604020202020204" pitchFamily="34" charset="0"/>
              </a:rPr>
              <a:t>Mở tệp </a:t>
            </a:r>
          </a:p>
        </p:txBody>
      </p:sp>
      <p:grpSp>
        <p:nvGrpSpPr>
          <p:cNvPr id="8" name="Group 7">
            <a:extLst>
              <a:ext uri="{FF2B5EF4-FFF2-40B4-BE49-F238E27FC236}">
                <a16:creationId xmlns:a16="http://schemas.microsoft.com/office/drawing/2014/main" id="{01BEA858-F4C1-707E-8A0C-E69BAAE9F34B}"/>
              </a:ext>
            </a:extLst>
          </p:cNvPr>
          <p:cNvGrpSpPr/>
          <p:nvPr/>
        </p:nvGrpSpPr>
        <p:grpSpPr>
          <a:xfrm>
            <a:off x="1110647" y="2315242"/>
            <a:ext cx="9970704" cy="968061"/>
            <a:chOff x="1110648" y="2487770"/>
            <a:chExt cx="9970704" cy="968061"/>
          </a:xfrm>
        </p:grpSpPr>
        <p:sp>
          <p:nvSpPr>
            <p:cNvPr id="6" name="Rectangle: Rounded Corners 5">
              <a:extLst>
                <a:ext uri="{FF2B5EF4-FFF2-40B4-BE49-F238E27FC236}">
                  <a16:creationId xmlns:a16="http://schemas.microsoft.com/office/drawing/2014/main" id="{2254CCBB-CCC0-258A-BCB9-C095C59E40BD}"/>
                </a:ext>
              </a:extLst>
            </p:cNvPr>
            <p:cNvSpPr/>
            <p:nvPr/>
          </p:nvSpPr>
          <p:spPr>
            <a:xfrm>
              <a:off x="1471526" y="2487770"/>
              <a:ext cx="9609826" cy="968061"/>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latin typeface="Arial" panose="020B0604020202020204" pitchFamily="34" charset="0"/>
                  <a:cs typeface="Arial" panose="020B0604020202020204" pitchFamily="34" charset="0"/>
                </a:rPr>
                <a:t>Khởi động phần mềm soạn thảo văn bản Word </a:t>
              </a:r>
            </a:p>
          </p:txBody>
        </p:sp>
        <p:sp>
          <p:nvSpPr>
            <p:cNvPr id="7" name="Oval 6">
              <a:extLst>
                <a:ext uri="{FF2B5EF4-FFF2-40B4-BE49-F238E27FC236}">
                  <a16:creationId xmlns:a16="http://schemas.microsoft.com/office/drawing/2014/main" id="{91948C91-1208-4818-6FEC-FB8ADAAB9BF9}"/>
                </a:ext>
              </a:extLst>
            </p:cNvPr>
            <p:cNvSpPr/>
            <p:nvPr/>
          </p:nvSpPr>
          <p:spPr>
            <a:xfrm>
              <a:off x="1110648" y="2601521"/>
              <a:ext cx="727981" cy="727981"/>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Arial" panose="020B0604020202020204" pitchFamily="34" charset="0"/>
                  <a:cs typeface="Arial" panose="020B0604020202020204" pitchFamily="34" charset="0"/>
                </a:rPr>
                <a:t>1</a:t>
              </a:r>
            </a:p>
          </p:txBody>
        </p:sp>
      </p:grpSp>
      <p:grpSp>
        <p:nvGrpSpPr>
          <p:cNvPr id="9" name="Group 8">
            <a:extLst>
              <a:ext uri="{FF2B5EF4-FFF2-40B4-BE49-F238E27FC236}">
                <a16:creationId xmlns:a16="http://schemas.microsoft.com/office/drawing/2014/main" id="{E5722059-A095-1FB4-EEED-ACEFB3EE0D8D}"/>
              </a:ext>
            </a:extLst>
          </p:cNvPr>
          <p:cNvGrpSpPr/>
          <p:nvPr/>
        </p:nvGrpSpPr>
        <p:grpSpPr>
          <a:xfrm>
            <a:off x="1110647" y="3850799"/>
            <a:ext cx="9970704" cy="968061"/>
            <a:chOff x="1110648" y="2487770"/>
            <a:chExt cx="9970704" cy="968061"/>
          </a:xfrm>
        </p:grpSpPr>
        <p:sp>
          <p:nvSpPr>
            <p:cNvPr id="12" name="Rectangle: Rounded Corners 11">
              <a:extLst>
                <a:ext uri="{FF2B5EF4-FFF2-40B4-BE49-F238E27FC236}">
                  <a16:creationId xmlns:a16="http://schemas.microsoft.com/office/drawing/2014/main" id="{C1A0DC97-9487-A635-3BFA-887A53617EDE}"/>
                </a:ext>
              </a:extLst>
            </p:cNvPr>
            <p:cNvSpPr/>
            <p:nvPr/>
          </p:nvSpPr>
          <p:spPr>
            <a:xfrm>
              <a:off x="1471526" y="2487770"/>
              <a:ext cx="9609826" cy="968061"/>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latin typeface="Arial" panose="020B0604020202020204" pitchFamily="34" charset="0"/>
                  <a:cs typeface="Arial" panose="020B0604020202020204" pitchFamily="34" charset="0"/>
                </a:rPr>
                <a:t>Thực hiện chọn các lệnh sau: </a:t>
              </a:r>
              <a:r>
                <a:rPr lang="en-US" sz="2500" b="1" i="1">
                  <a:solidFill>
                    <a:schemeClr val="tx1"/>
                  </a:solidFill>
                  <a:latin typeface="Arial" panose="020B0604020202020204" pitchFamily="34" charset="0"/>
                  <a:cs typeface="Arial" panose="020B0604020202020204" pitchFamily="34" charset="0"/>
                </a:rPr>
                <a:t>File</a:t>
              </a:r>
              <a:r>
                <a:rPr lang="en-US" sz="2500">
                  <a:solidFill>
                    <a:schemeClr val="tx1"/>
                  </a:solidFill>
                  <a:latin typeface="Arial" panose="020B0604020202020204" pitchFamily="34" charset="0"/>
                  <a:cs typeface="Arial" panose="020B0604020202020204" pitchFamily="34" charset="0"/>
                </a:rPr>
                <a:t> → </a:t>
              </a:r>
              <a:r>
                <a:rPr lang="en-US" sz="2500" b="1" i="1">
                  <a:solidFill>
                    <a:schemeClr val="tx1"/>
                  </a:solidFill>
                  <a:latin typeface="Arial" panose="020B0604020202020204" pitchFamily="34" charset="0"/>
                  <a:cs typeface="Arial" panose="020B0604020202020204" pitchFamily="34" charset="0"/>
                </a:rPr>
                <a:t>Open</a:t>
              </a:r>
              <a:r>
                <a:rPr lang="en-US" sz="2500">
                  <a:solidFill>
                    <a:schemeClr val="tx1"/>
                  </a:solidFill>
                  <a:latin typeface="Arial" panose="020B0604020202020204" pitchFamily="34" charset="0"/>
                  <a:cs typeface="Arial" panose="020B0604020202020204" pitchFamily="34" charset="0"/>
                </a:rPr>
                <a:t> → </a:t>
              </a:r>
              <a:r>
                <a:rPr lang="en-US" sz="2500" b="1">
                  <a:solidFill>
                    <a:srgbClr val="FD950B"/>
                  </a:solidFill>
                  <a:latin typeface="Arial" panose="020B0604020202020204" pitchFamily="34" charset="0"/>
                  <a:cs typeface="Arial" panose="020B0604020202020204" pitchFamily="34" charset="0"/>
                </a:rPr>
                <a:t>Bai1</a:t>
              </a:r>
            </a:p>
          </p:txBody>
        </p:sp>
        <p:sp>
          <p:nvSpPr>
            <p:cNvPr id="13" name="Oval 12">
              <a:extLst>
                <a:ext uri="{FF2B5EF4-FFF2-40B4-BE49-F238E27FC236}">
                  <a16:creationId xmlns:a16="http://schemas.microsoft.com/office/drawing/2014/main" id="{E7955F3D-B769-9CCC-4F2E-A754376591EC}"/>
                </a:ext>
              </a:extLst>
            </p:cNvPr>
            <p:cNvSpPr/>
            <p:nvPr/>
          </p:nvSpPr>
          <p:spPr>
            <a:xfrm>
              <a:off x="1110648" y="2601521"/>
              <a:ext cx="727981" cy="727981"/>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2439247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46809" y="6005648"/>
            <a:ext cx="13085618" cy="1288841"/>
          </a:xfrm>
          <a:prstGeom prst="rect">
            <a:avLst/>
          </a:prstGeom>
        </p:spPr>
      </p:pic>
      <p:sp>
        <p:nvSpPr>
          <p:cNvPr id="3" name="TextBox 2">
            <a:extLst>
              <a:ext uri="{FF2B5EF4-FFF2-40B4-BE49-F238E27FC236}">
                <a16:creationId xmlns:a16="http://schemas.microsoft.com/office/drawing/2014/main" id="{8C90F11D-03FB-D41F-1EC9-BC58A8B8DF2B}"/>
              </a:ext>
            </a:extLst>
          </p:cNvPr>
          <p:cNvSpPr txBox="1"/>
          <p:nvPr/>
        </p:nvSpPr>
        <p:spPr>
          <a:xfrm>
            <a:off x="1654114" y="225687"/>
            <a:ext cx="8883770" cy="553998"/>
          </a:xfrm>
          <a:prstGeom prst="rect">
            <a:avLst/>
          </a:prstGeom>
          <a:noFill/>
        </p:spPr>
        <p:txBody>
          <a:bodyPr wrap="square" rtlCol="0">
            <a:spAutoFit/>
          </a:bodyPr>
          <a:lstStyle/>
          <a:p>
            <a:pPr algn="ctr"/>
            <a:r>
              <a:rPr lang="en-US" sz="3000" b="1">
                <a:solidFill>
                  <a:srgbClr val="FF5555"/>
                </a:solidFill>
                <a:latin typeface="Arial" panose="020B0604020202020204" pitchFamily="34" charset="0"/>
                <a:cs typeface="Arial" panose="020B0604020202020204" pitchFamily="34" charset="0"/>
              </a:rPr>
              <a:t>HƯỚNG DẪN THỰC HIỆN </a:t>
            </a:r>
          </a:p>
        </p:txBody>
      </p:sp>
      <p:sp>
        <p:nvSpPr>
          <p:cNvPr id="5" name="Arrow: Pentagon 4">
            <a:extLst>
              <a:ext uri="{FF2B5EF4-FFF2-40B4-BE49-F238E27FC236}">
                <a16:creationId xmlns:a16="http://schemas.microsoft.com/office/drawing/2014/main" id="{58FFFE34-A33E-91BE-3A23-7694C8F401DA}"/>
              </a:ext>
            </a:extLst>
          </p:cNvPr>
          <p:cNvSpPr/>
          <p:nvPr/>
        </p:nvSpPr>
        <p:spPr>
          <a:xfrm>
            <a:off x="-112145" y="1017917"/>
            <a:ext cx="8022567" cy="657160"/>
          </a:xfrm>
          <a:prstGeom prst="homePlat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i="1">
                <a:solidFill>
                  <a:schemeClr val="tx1"/>
                </a:solidFill>
                <a:latin typeface="Arial" panose="020B0604020202020204" pitchFamily="34" charset="0"/>
                <a:cs typeface="Arial" panose="020B0604020202020204" pitchFamily="34" charset="0"/>
              </a:rPr>
              <a:t>Sao chép, di chuyển văn bản gõ thêm câu thơ</a:t>
            </a:r>
          </a:p>
        </p:txBody>
      </p:sp>
      <p:pic>
        <p:nvPicPr>
          <p:cNvPr id="4" name="Picture 3">
            <a:extLst>
              <a:ext uri="{FF2B5EF4-FFF2-40B4-BE49-F238E27FC236}">
                <a16:creationId xmlns:a16="http://schemas.microsoft.com/office/drawing/2014/main" id="{ED6B86DD-ABEE-960D-6184-B8E3CDA10619}"/>
              </a:ext>
            </a:extLst>
          </p:cNvPr>
          <p:cNvPicPr>
            <a:picLocks noChangeAspect="1"/>
          </p:cNvPicPr>
          <p:nvPr/>
        </p:nvPicPr>
        <p:blipFill>
          <a:blip r:embed="rId4"/>
          <a:stretch>
            <a:fillRect/>
          </a:stretch>
        </p:blipFill>
        <p:spPr>
          <a:xfrm>
            <a:off x="4129751" y="1987282"/>
            <a:ext cx="7748822" cy="3852801"/>
          </a:xfrm>
          <a:prstGeom prst="rect">
            <a:avLst/>
          </a:prstGeom>
        </p:spPr>
      </p:pic>
      <p:sp>
        <p:nvSpPr>
          <p:cNvPr id="11" name="TextBox 10">
            <a:extLst>
              <a:ext uri="{FF2B5EF4-FFF2-40B4-BE49-F238E27FC236}">
                <a16:creationId xmlns:a16="http://schemas.microsoft.com/office/drawing/2014/main" id="{7D06BEDE-DCE8-6670-945B-EB440A7AA52A}"/>
              </a:ext>
            </a:extLst>
          </p:cNvPr>
          <p:cNvSpPr txBox="1"/>
          <p:nvPr/>
        </p:nvSpPr>
        <p:spPr>
          <a:xfrm>
            <a:off x="569344" y="2286000"/>
            <a:ext cx="3088257" cy="2906501"/>
          </a:xfrm>
          <a:prstGeom prst="rect">
            <a:avLst/>
          </a:prstGeom>
          <a:noFill/>
        </p:spPr>
        <p:txBody>
          <a:bodyPr wrap="square" rtlCol="0">
            <a:spAutoFit/>
          </a:bodyPr>
          <a:lstStyle/>
          <a:p>
            <a:pPr algn="just">
              <a:lnSpc>
                <a:spcPct val="150000"/>
              </a:lnSpc>
            </a:pPr>
            <a:r>
              <a:rPr lang="en-US" sz="2500" b="1" i="1">
                <a:latin typeface="Arial" panose="020B0604020202020204" pitchFamily="34" charset="0"/>
                <a:cs typeface="Arial" panose="020B0604020202020204" pitchFamily="34" charset="0"/>
              </a:rPr>
              <a:t>Bước 1. </a:t>
            </a:r>
            <a:r>
              <a:rPr lang="en-US" sz="2500">
                <a:latin typeface="Arial" panose="020B0604020202020204" pitchFamily="34" charset="0"/>
                <a:cs typeface="Arial" panose="020B0604020202020204" pitchFamily="34" charset="0"/>
              </a:rPr>
              <a:t>Thực hiện các thao tác sau để thực hiện sao chép câu thơ “</a:t>
            </a:r>
            <a:r>
              <a:rPr lang="en-US" sz="2500">
                <a:solidFill>
                  <a:srgbClr val="FD950B"/>
                </a:solidFill>
                <a:latin typeface="Arial" panose="020B0604020202020204" pitchFamily="34" charset="0"/>
                <a:cs typeface="Arial" panose="020B0604020202020204" pitchFamily="34" charset="0"/>
              </a:rPr>
              <a:t>Trăng ơi… từ đâu đến?</a:t>
            </a:r>
            <a:r>
              <a:rPr lang="en-US" sz="25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829087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46809" y="6005648"/>
            <a:ext cx="13085618" cy="1288841"/>
          </a:xfrm>
          <a:prstGeom prst="rect">
            <a:avLst/>
          </a:prstGeom>
        </p:spPr>
      </p:pic>
      <p:sp>
        <p:nvSpPr>
          <p:cNvPr id="3" name="TextBox 2">
            <a:extLst>
              <a:ext uri="{FF2B5EF4-FFF2-40B4-BE49-F238E27FC236}">
                <a16:creationId xmlns:a16="http://schemas.microsoft.com/office/drawing/2014/main" id="{8C90F11D-03FB-D41F-1EC9-BC58A8B8DF2B}"/>
              </a:ext>
            </a:extLst>
          </p:cNvPr>
          <p:cNvSpPr txBox="1"/>
          <p:nvPr/>
        </p:nvSpPr>
        <p:spPr>
          <a:xfrm>
            <a:off x="1654114" y="225687"/>
            <a:ext cx="8883770" cy="553998"/>
          </a:xfrm>
          <a:prstGeom prst="rect">
            <a:avLst/>
          </a:prstGeom>
          <a:noFill/>
        </p:spPr>
        <p:txBody>
          <a:bodyPr wrap="square" rtlCol="0">
            <a:spAutoFit/>
          </a:bodyPr>
          <a:lstStyle/>
          <a:p>
            <a:pPr algn="ctr"/>
            <a:r>
              <a:rPr lang="en-US" sz="3000" b="1">
                <a:solidFill>
                  <a:srgbClr val="FF5555"/>
                </a:solidFill>
                <a:latin typeface="Arial" panose="020B0604020202020204" pitchFamily="34" charset="0"/>
                <a:cs typeface="Arial" panose="020B0604020202020204" pitchFamily="34" charset="0"/>
              </a:rPr>
              <a:t>HƯỚNG DẪN THỰC HIỆN </a:t>
            </a:r>
          </a:p>
        </p:txBody>
      </p:sp>
      <p:sp>
        <p:nvSpPr>
          <p:cNvPr id="5" name="Arrow: Pentagon 4">
            <a:extLst>
              <a:ext uri="{FF2B5EF4-FFF2-40B4-BE49-F238E27FC236}">
                <a16:creationId xmlns:a16="http://schemas.microsoft.com/office/drawing/2014/main" id="{58FFFE34-A33E-91BE-3A23-7694C8F401DA}"/>
              </a:ext>
            </a:extLst>
          </p:cNvPr>
          <p:cNvSpPr/>
          <p:nvPr/>
        </p:nvSpPr>
        <p:spPr>
          <a:xfrm>
            <a:off x="-112145" y="1017917"/>
            <a:ext cx="8022567" cy="657160"/>
          </a:xfrm>
          <a:prstGeom prst="homePlat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i="1">
                <a:solidFill>
                  <a:schemeClr val="tx1"/>
                </a:solidFill>
                <a:latin typeface="Arial" panose="020B0604020202020204" pitchFamily="34" charset="0"/>
                <a:cs typeface="Arial" panose="020B0604020202020204" pitchFamily="34" charset="0"/>
              </a:rPr>
              <a:t>Sao chép, di chuyển văn bản gõ thêm câu thơ</a:t>
            </a:r>
          </a:p>
        </p:txBody>
      </p:sp>
      <p:sp>
        <p:nvSpPr>
          <p:cNvPr id="11" name="TextBox 10">
            <a:extLst>
              <a:ext uri="{FF2B5EF4-FFF2-40B4-BE49-F238E27FC236}">
                <a16:creationId xmlns:a16="http://schemas.microsoft.com/office/drawing/2014/main" id="{7D06BEDE-DCE8-6670-945B-EB440A7AA52A}"/>
              </a:ext>
            </a:extLst>
          </p:cNvPr>
          <p:cNvSpPr txBox="1"/>
          <p:nvPr/>
        </p:nvSpPr>
        <p:spPr>
          <a:xfrm>
            <a:off x="793631" y="2047705"/>
            <a:ext cx="9652958" cy="598177"/>
          </a:xfrm>
          <a:prstGeom prst="rect">
            <a:avLst/>
          </a:prstGeom>
          <a:noFill/>
        </p:spPr>
        <p:txBody>
          <a:bodyPr wrap="square" rtlCol="0">
            <a:spAutoFit/>
          </a:bodyPr>
          <a:lstStyle/>
          <a:p>
            <a:pPr algn="just">
              <a:lnSpc>
                <a:spcPct val="150000"/>
              </a:lnSpc>
            </a:pPr>
            <a:r>
              <a:rPr lang="en-US" sz="2500" b="1" i="1">
                <a:latin typeface="Arial" panose="020B0604020202020204" pitchFamily="34" charset="0"/>
                <a:cs typeface="Arial" panose="020B0604020202020204" pitchFamily="34" charset="0"/>
              </a:rPr>
              <a:t>Bước 2. </a:t>
            </a:r>
            <a:r>
              <a:rPr lang="vi-VN" sz="2500">
                <a:latin typeface="Arial" panose="020B0604020202020204" pitchFamily="34" charset="0"/>
                <a:cs typeface="Arial" panose="020B0604020202020204" pitchFamily="34" charset="0"/>
              </a:rPr>
              <a:t>Gõ tiếp ba dòng cuối của khổ thơ thứ hai.</a:t>
            </a:r>
            <a:endParaRPr lang="en-US" sz="250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6B78B36-9825-6FEF-FC0B-62F0601581E1}"/>
              </a:ext>
            </a:extLst>
          </p:cNvPr>
          <p:cNvSpPr txBox="1"/>
          <p:nvPr/>
        </p:nvSpPr>
        <p:spPr>
          <a:xfrm>
            <a:off x="793631" y="2943097"/>
            <a:ext cx="10481094" cy="1175258"/>
          </a:xfrm>
          <a:prstGeom prst="rect">
            <a:avLst/>
          </a:prstGeom>
          <a:noFill/>
        </p:spPr>
        <p:txBody>
          <a:bodyPr wrap="square" rtlCol="0">
            <a:spAutoFit/>
          </a:bodyPr>
          <a:lstStyle/>
          <a:p>
            <a:pPr algn="just">
              <a:lnSpc>
                <a:spcPct val="150000"/>
              </a:lnSpc>
            </a:pPr>
            <a:r>
              <a:rPr lang="en-US" sz="2500" b="1" i="1">
                <a:latin typeface="Arial" panose="020B0604020202020204" pitchFamily="34" charset="0"/>
                <a:cs typeface="Arial" panose="020B0604020202020204" pitchFamily="34" charset="0"/>
              </a:rPr>
              <a:t>Bước 3. </a:t>
            </a:r>
            <a:r>
              <a:rPr lang="vi-VN" sz="2500">
                <a:latin typeface="Arial" panose="020B0604020202020204" pitchFamily="34" charset="0"/>
                <a:cs typeface="Arial" panose="020B0604020202020204" pitchFamily="34" charset="0"/>
              </a:rPr>
              <a:t>Sử dụng lệnh Cut để di chuyển cụm từ (</a:t>
            </a:r>
            <a:r>
              <a:rPr lang="vi-VN" sz="2500">
                <a:solidFill>
                  <a:schemeClr val="accent2">
                    <a:lumMod val="75000"/>
                  </a:schemeClr>
                </a:solidFill>
                <a:latin typeface="Arial" panose="020B0604020202020204" pitchFamily="34" charset="0"/>
                <a:cs typeface="Arial" panose="020B0604020202020204" pitchFamily="34" charset="0"/>
              </a:rPr>
              <a:t>Theo Trần Đăng Khoa</a:t>
            </a:r>
            <a:r>
              <a:rPr lang="vi-VN" sz="2500">
                <a:latin typeface="Arial" panose="020B0604020202020204" pitchFamily="34" charset="0"/>
                <a:cs typeface="Arial" panose="020B0604020202020204" pitchFamily="34" charset="0"/>
              </a:rPr>
              <a:t>) xuống cuối khổ thơ thứ hai.</a:t>
            </a:r>
            <a:endParaRPr lang="en-US" sz="2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06961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46809" y="6005648"/>
            <a:ext cx="13085618" cy="1288841"/>
          </a:xfrm>
          <a:prstGeom prst="rect">
            <a:avLst/>
          </a:prstGeom>
        </p:spPr>
      </p:pic>
      <p:sp>
        <p:nvSpPr>
          <p:cNvPr id="3" name="TextBox 2">
            <a:extLst>
              <a:ext uri="{FF2B5EF4-FFF2-40B4-BE49-F238E27FC236}">
                <a16:creationId xmlns:a16="http://schemas.microsoft.com/office/drawing/2014/main" id="{8C90F11D-03FB-D41F-1EC9-BC58A8B8DF2B}"/>
              </a:ext>
            </a:extLst>
          </p:cNvPr>
          <p:cNvSpPr txBox="1"/>
          <p:nvPr/>
        </p:nvSpPr>
        <p:spPr>
          <a:xfrm>
            <a:off x="1654114" y="225687"/>
            <a:ext cx="8883770" cy="553998"/>
          </a:xfrm>
          <a:prstGeom prst="rect">
            <a:avLst/>
          </a:prstGeom>
          <a:noFill/>
        </p:spPr>
        <p:txBody>
          <a:bodyPr wrap="square" rtlCol="0">
            <a:spAutoFit/>
          </a:bodyPr>
          <a:lstStyle/>
          <a:p>
            <a:pPr algn="ctr"/>
            <a:r>
              <a:rPr lang="en-US" sz="3000" b="1">
                <a:solidFill>
                  <a:srgbClr val="FF5555"/>
                </a:solidFill>
                <a:latin typeface="Arial" panose="020B0604020202020204" pitchFamily="34" charset="0"/>
                <a:cs typeface="Arial" panose="020B0604020202020204" pitchFamily="34" charset="0"/>
              </a:rPr>
              <a:t>HƯỚNG DẪN THỰC HIỆN </a:t>
            </a:r>
          </a:p>
        </p:txBody>
      </p:sp>
      <p:sp>
        <p:nvSpPr>
          <p:cNvPr id="5" name="Arrow: Pentagon 4">
            <a:extLst>
              <a:ext uri="{FF2B5EF4-FFF2-40B4-BE49-F238E27FC236}">
                <a16:creationId xmlns:a16="http://schemas.microsoft.com/office/drawing/2014/main" id="{58FFFE34-A33E-91BE-3A23-7694C8F401DA}"/>
              </a:ext>
            </a:extLst>
          </p:cNvPr>
          <p:cNvSpPr/>
          <p:nvPr/>
        </p:nvSpPr>
        <p:spPr>
          <a:xfrm>
            <a:off x="-112144" y="1017917"/>
            <a:ext cx="4235570" cy="657160"/>
          </a:xfrm>
          <a:prstGeom prst="homePlat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i="1">
                <a:solidFill>
                  <a:schemeClr val="tx1"/>
                </a:solidFill>
                <a:latin typeface="Arial" panose="020B0604020202020204" pitchFamily="34" charset="0"/>
                <a:cs typeface="Arial" panose="020B0604020202020204" pitchFamily="34" charset="0"/>
              </a:rPr>
              <a:t>Chèn hình ảnh </a:t>
            </a:r>
          </a:p>
        </p:txBody>
      </p:sp>
      <p:sp>
        <p:nvSpPr>
          <p:cNvPr id="4" name="TextBox 3">
            <a:extLst>
              <a:ext uri="{FF2B5EF4-FFF2-40B4-BE49-F238E27FC236}">
                <a16:creationId xmlns:a16="http://schemas.microsoft.com/office/drawing/2014/main" id="{CBB5D589-752D-D8F1-3B8A-C0BC898268BB}"/>
              </a:ext>
            </a:extLst>
          </p:cNvPr>
          <p:cNvSpPr txBox="1"/>
          <p:nvPr/>
        </p:nvSpPr>
        <p:spPr>
          <a:xfrm>
            <a:off x="855452" y="1975749"/>
            <a:ext cx="10481094" cy="2906501"/>
          </a:xfrm>
          <a:prstGeom prst="rect">
            <a:avLst/>
          </a:prstGeom>
          <a:noFill/>
        </p:spPr>
        <p:txBody>
          <a:bodyPr wrap="square" rtlCol="0">
            <a:spAutoFit/>
          </a:bodyPr>
          <a:lstStyle/>
          <a:p>
            <a:pPr algn="just">
              <a:lnSpc>
                <a:spcPct val="150000"/>
              </a:lnSpc>
            </a:pPr>
            <a:r>
              <a:rPr lang="en-US" sz="2500" b="1" i="1">
                <a:latin typeface="Arial" panose="020B0604020202020204" pitchFamily="34" charset="0"/>
                <a:cs typeface="Arial" panose="020B0604020202020204" pitchFamily="34" charset="0"/>
              </a:rPr>
              <a:t>Bước 1. </a:t>
            </a:r>
            <a:r>
              <a:rPr lang="vi-VN" sz="2500">
                <a:latin typeface="Arial" panose="020B0604020202020204" pitchFamily="34" charset="0"/>
                <a:cs typeface="Arial" panose="020B0604020202020204" pitchFamily="34" charset="0"/>
              </a:rPr>
              <a:t>Đặt con trỏ soạn thảo vào vị trí cuối dòng (</a:t>
            </a:r>
            <a:r>
              <a:rPr lang="vi-VN" sz="2500">
                <a:solidFill>
                  <a:schemeClr val="accent2">
                    <a:lumMod val="75000"/>
                  </a:schemeClr>
                </a:solidFill>
                <a:latin typeface="Arial" panose="020B0604020202020204" pitchFamily="34" charset="0"/>
                <a:cs typeface="Arial" panose="020B0604020202020204" pitchFamily="34" charset="0"/>
              </a:rPr>
              <a:t>Theo Trần Đăng Khoa</a:t>
            </a:r>
            <a:r>
              <a:rPr lang="vi-VN" sz="2500">
                <a:latin typeface="Arial" panose="020B0604020202020204" pitchFamily="34" charset="0"/>
                <a:cs typeface="Arial" panose="020B0604020202020204" pitchFamily="34" charset="0"/>
              </a:rPr>
              <a:t>) và nhấn phím </a:t>
            </a:r>
            <a:r>
              <a:rPr lang="vi-VN" sz="2500" b="1" i="1">
                <a:latin typeface="Arial" panose="020B0604020202020204" pitchFamily="34" charset="0"/>
                <a:cs typeface="Arial" panose="020B0604020202020204" pitchFamily="34" charset="0"/>
              </a:rPr>
              <a:t>Enter</a:t>
            </a:r>
            <a:r>
              <a:rPr lang="vi-VN" sz="2500">
                <a:latin typeface="Arial" panose="020B0604020202020204" pitchFamily="34" charset="0"/>
                <a:cs typeface="Arial" panose="020B0604020202020204" pitchFamily="34" charset="0"/>
              </a:rPr>
              <a:t>.</a:t>
            </a:r>
            <a:endParaRPr lang="en-US" sz="2500">
              <a:latin typeface="Arial" panose="020B0604020202020204" pitchFamily="34" charset="0"/>
              <a:cs typeface="Arial" panose="020B0604020202020204" pitchFamily="34" charset="0"/>
            </a:endParaRPr>
          </a:p>
          <a:p>
            <a:pPr algn="just">
              <a:lnSpc>
                <a:spcPct val="150000"/>
              </a:lnSpc>
            </a:pPr>
            <a:r>
              <a:rPr lang="vi-VN" sz="2500" b="1" i="1">
                <a:latin typeface="Arial" panose="020B0604020202020204" pitchFamily="34" charset="0"/>
                <a:cs typeface="Arial" panose="020B0604020202020204" pitchFamily="34" charset="0"/>
              </a:rPr>
              <a:t>Bước 2: Insert</a:t>
            </a:r>
            <a:r>
              <a:rPr lang="vi-VN" sz="2500">
                <a:latin typeface="Arial" panose="020B0604020202020204" pitchFamily="34" charset="0"/>
                <a:cs typeface="Arial" panose="020B0604020202020204" pitchFamily="34" charset="0"/>
              </a:rPr>
              <a:t> → </a:t>
            </a:r>
            <a:r>
              <a:rPr lang="vi-VN" sz="2500" b="1" i="1">
                <a:latin typeface="Arial" panose="020B0604020202020204" pitchFamily="34" charset="0"/>
                <a:cs typeface="Arial" panose="020B0604020202020204" pitchFamily="34" charset="0"/>
              </a:rPr>
              <a:t>Picture</a:t>
            </a:r>
            <a:r>
              <a:rPr lang="vi-VN" sz="2500">
                <a:latin typeface="Arial" panose="020B0604020202020204" pitchFamily="34" charset="0"/>
                <a:cs typeface="Arial" panose="020B0604020202020204" pitchFamily="34" charset="0"/>
              </a:rPr>
              <a:t> → Chọn tệp hình ảnh và nháy chuột vào nút lệnh </a:t>
            </a:r>
            <a:r>
              <a:rPr lang="vi-VN" sz="2500" b="1" i="1">
                <a:latin typeface="Arial" panose="020B0604020202020204" pitchFamily="34" charset="0"/>
                <a:cs typeface="Arial" panose="020B0604020202020204" pitchFamily="34" charset="0"/>
              </a:rPr>
              <a:t>Insert</a:t>
            </a:r>
            <a:r>
              <a:rPr lang="vi-VN" sz="2500">
                <a:latin typeface="Arial" panose="020B0604020202020204" pitchFamily="34" charset="0"/>
                <a:cs typeface="Arial" panose="020B0604020202020204" pitchFamily="34" charset="0"/>
              </a:rPr>
              <a:t>.</a:t>
            </a:r>
            <a:endParaRPr lang="en-US" sz="2500">
              <a:latin typeface="Arial" panose="020B0604020202020204" pitchFamily="34" charset="0"/>
              <a:cs typeface="Arial" panose="020B0604020202020204" pitchFamily="34" charset="0"/>
            </a:endParaRPr>
          </a:p>
          <a:p>
            <a:pPr algn="just">
              <a:lnSpc>
                <a:spcPct val="150000"/>
              </a:lnSpc>
            </a:pPr>
            <a:r>
              <a:rPr lang="vi-VN" sz="2500" b="1" i="1">
                <a:latin typeface="Arial" panose="020B0604020202020204" pitchFamily="34" charset="0"/>
                <a:cs typeface="Arial" panose="020B0604020202020204" pitchFamily="34" charset="0"/>
              </a:rPr>
              <a:t>Bước 3: File</a:t>
            </a:r>
            <a:r>
              <a:rPr lang="vi-VN" sz="2500">
                <a:latin typeface="Arial" panose="020B0604020202020204" pitchFamily="34" charset="0"/>
                <a:cs typeface="Arial" panose="020B0604020202020204" pitchFamily="34" charset="0"/>
              </a:rPr>
              <a:t> → </a:t>
            </a:r>
            <a:r>
              <a:rPr lang="vi-VN" sz="2500" b="1" i="1">
                <a:latin typeface="Arial" panose="020B0604020202020204" pitchFamily="34" charset="0"/>
                <a:cs typeface="Arial" panose="020B0604020202020204" pitchFamily="34" charset="0"/>
              </a:rPr>
              <a:t>Save as </a:t>
            </a:r>
            <a:r>
              <a:rPr lang="vi-VN" sz="2500">
                <a:latin typeface="Arial" panose="020B0604020202020204" pitchFamily="34" charset="0"/>
                <a:cs typeface="Arial" panose="020B0604020202020204" pitchFamily="34" charset="0"/>
              </a:rPr>
              <a:t>→ Lưu tên là </a:t>
            </a:r>
            <a:r>
              <a:rPr lang="vi-VN" sz="2500" b="1">
                <a:solidFill>
                  <a:schemeClr val="accent2">
                    <a:lumMod val="75000"/>
                  </a:schemeClr>
                </a:solidFill>
                <a:latin typeface="Arial" panose="020B0604020202020204" pitchFamily="34" charset="0"/>
                <a:cs typeface="Arial" panose="020B0604020202020204" pitchFamily="34" charset="0"/>
              </a:rPr>
              <a:t>Bai2</a:t>
            </a:r>
            <a:r>
              <a:rPr lang="vi-VN" sz="2500">
                <a:latin typeface="Arial" panose="020B0604020202020204" pitchFamily="34" charset="0"/>
                <a:cs typeface="Arial" panose="020B0604020202020204" pitchFamily="34" charset="0"/>
              </a:rPr>
              <a:t>.</a:t>
            </a:r>
            <a:endParaRPr lang="en-US" sz="2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89806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46809" y="6005648"/>
            <a:ext cx="13085618" cy="1288841"/>
          </a:xfrm>
          <a:prstGeom prst="rect">
            <a:avLst/>
          </a:prstGeom>
        </p:spPr>
      </p:pic>
      <p:sp>
        <p:nvSpPr>
          <p:cNvPr id="3" name="TextBox 2">
            <a:extLst>
              <a:ext uri="{FF2B5EF4-FFF2-40B4-BE49-F238E27FC236}">
                <a16:creationId xmlns:a16="http://schemas.microsoft.com/office/drawing/2014/main" id="{8C90F11D-03FB-D41F-1EC9-BC58A8B8DF2B}"/>
              </a:ext>
            </a:extLst>
          </p:cNvPr>
          <p:cNvSpPr txBox="1"/>
          <p:nvPr/>
        </p:nvSpPr>
        <p:spPr>
          <a:xfrm>
            <a:off x="1654114" y="225687"/>
            <a:ext cx="8883770" cy="707886"/>
          </a:xfrm>
          <a:prstGeom prst="rect">
            <a:avLst/>
          </a:prstGeom>
          <a:noFill/>
        </p:spPr>
        <p:txBody>
          <a:bodyPr wrap="square" rtlCol="0">
            <a:spAutoFit/>
          </a:bodyPr>
          <a:lstStyle/>
          <a:p>
            <a:pPr algn="ctr"/>
            <a:r>
              <a:rPr lang="en-US" sz="4000" b="1">
                <a:solidFill>
                  <a:schemeClr val="accent5">
                    <a:lumMod val="75000"/>
                  </a:schemeClr>
                </a:solidFill>
                <a:latin typeface="Arial" panose="020B0604020202020204" pitchFamily="34" charset="0"/>
                <a:cs typeface="Arial" panose="020B0604020202020204" pitchFamily="34" charset="0"/>
              </a:rPr>
              <a:t>LUYỆN TẬP </a:t>
            </a:r>
          </a:p>
        </p:txBody>
      </p:sp>
      <p:sp>
        <p:nvSpPr>
          <p:cNvPr id="2" name="TextBox 1">
            <a:extLst>
              <a:ext uri="{FF2B5EF4-FFF2-40B4-BE49-F238E27FC236}">
                <a16:creationId xmlns:a16="http://schemas.microsoft.com/office/drawing/2014/main" id="{45D57375-D5E6-80E4-BA6A-6EBFE1587D01}"/>
              </a:ext>
            </a:extLst>
          </p:cNvPr>
          <p:cNvSpPr txBox="1"/>
          <p:nvPr/>
        </p:nvSpPr>
        <p:spPr>
          <a:xfrm>
            <a:off x="2994802" y="1086928"/>
            <a:ext cx="6202393" cy="553998"/>
          </a:xfrm>
          <a:prstGeom prst="rect">
            <a:avLst/>
          </a:prstGeom>
          <a:noFill/>
        </p:spPr>
        <p:txBody>
          <a:bodyPr wrap="square" rtlCol="0">
            <a:spAutoFit/>
          </a:bodyPr>
          <a:lstStyle/>
          <a:p>
            <a:pPr algn="ctr"/>
            <a:r>
              <a:rPr lang="en-US" sz="3000" b="1">
                <a:solidFill>
                  <a:schemeClr val="accent2">
                    <a:lumMod val="75000"/>
                  </a:schemeClr>
                </a:solidFill>
                <a:latin typeface="Arial" panose="020B0604020202020204" pitchFamily="34" charset="0"/>
                <a:cs typeface="Arial" panose="020B0604020202020204" pitchFamily="34" charset="0"/>
              </a:rPr>
              <a:t>Trò chơi “Ai nhanh trí hơn?” </a:t>
            </a:r>
          </a:p>
        </p:txBody>
      </p:sp>
      <p:sp>
        <p:nvSpPr>
          <p:cNvPr id="6" name="TextBox 5">
            <a:extLst>
              <a:ext uri="{FF2B5EF4-FFF2-40B4-BE49-F238E27FC236}">
                <a16:creationId xmlns:a16="http://schemas.microsoft.com/office/drawing/2014/main" id="{102CCD71-615B-1B85-03F1-7B727389B61E}"/>
              </a:ext>
            </a:extLst>
          </p:cNvPr>
          <p:cNvSpPr txBox="1"/>
          <p:nvPr/>
        </p:nvSpPr>
        <p:spPr>
          <a:xfrm>
            <a:off x="1467926" y="1709938"/>
            <a:ext cx="9256143" cy="477054"/>
          </a:xfrm>
          <a:prstGeom prst="rect">
            <a:avLst/>
          </a:prstGeom>
          <a:noFill/>
        </p:spPr>
        <p:txBody>
          <a:bodyPr wrap="square" rtlCol="0">
            <a:spAutoFit/>
          </a:bodyPr>
          <a:lstStyle/>
          <a:p>
            <a:pPr algn="ctr"/>
            <a:r>
              <a:rPr lang="en-US" sz="2500" b="1" i="1">
                <a:latin typeface="Arial" panose="020B0604020202020204" pitchFamily="34" charset="0"/>
                <a:cs typeface="Arial" panose="020B0604020202020204" pitchFamily="34" charset="0"/>
              </a:rPr>
              <a:t>Em hãy cho biết ý nghĩa của các thẻ ảnh sau đây: </a:t>
            </a:r>
          </a:p>
        </p:txBody>
      </p:sp>
      <p:pic>
        <p:nvPicPr>
          <p:cNvPr id="8" name="Picture 7">
            <a:extLst>
              <a:ext uri="{FF2B5EF4-FFF2-40B4-BE49-F238E27FC236}">
                <a16:creationId xmlns:a16="http://schemas.microsoft.com/office/drawing/2014/main" id="{347CEE10-29A4-B5F7-89A5-4C3A39D67D0F}"/>
              </a:ext>
            </a:extLst>
          </p:cNvPr>
          <p:cNvPicPr>
            <a:picLocks noChangeAspect="1"/>
          </p:cNvPicPr>
          <p:nvPr/>
        </p:nvPicPr>
        <p:blipFill rotWithShape="1">
          <a:blip r:embed="rId4">
            <a:extLst>
              <a:ext uri="{28A0092B-C50C-407E-A947-70E740481C1C}">
                <a14:useLocalDpi xmlns:a14="http://schemas.microsoft.com/office/drawing/2010/main" val="0"/>
              </a:ext>
            </a:extLst>
          </a:blip>
          <a:srcRect r="31993" b="75067"/>
          <a:stretch/>
        </p:blipFill>
        <p:spPr>
          <a:xfrm>
            <a:off x="979815" y="2675546"/>
            <a:ext cx="1383104" cy="1548929"/>
          </a:xfrm>
          <a:prstGeom prst="rect">
            <a:avLst/>
          </a:prstGeom>
        </p:spPr>
      </p:pic>
      <p:pic>
        <p:nvPicPr>
          <p:cNvPr id="9" name="Picture 8">
            <a:extLst>
              <a:ext uri="{FF2B5EF4-FFF2-40B4-BE49-F238E27FC236}">
                <a16:creationId xmlns:a16="http://schemas.microsoft.com/office/drawing/2014/main" id="{F14D90E4-5B2A-657C-6885-941DF0965448}"/>
              </a:ext>
            </a:extLst>
          </p:cNvPr>
          <p:cNvPicPr>
            <a:picLocks noChangeAspect="1"/>
          </p:cNvPicPr>
          <p:nvPr/>
        </p:nvPicPr>
        <p:blipFill rotWithShape="1">
          <a:blip r:embed="rId4">
            <a:extLst>
              <a:ext uri="{28A0092B-C50C-407E-A947-70E740481C1C}">
                <a14:useLocalDpi xmlns:a14="http://schemas.microsoft.com/office/drawing/2010/main" val="0"/>
              </a:ext>
            </a:extLst>
          </a:blip>
          <a:srcRect l="-298" t="29878" r="32291" b="50000"/>
          <a:stretch/>
        </p:blipFill>
        <p:spPr>
          <a:xfrm>
            <a:off x="4100778" y="2713113"/>
            <a:ext cx="1592655" cy="1439416"/>
          </a:xfrm>
          <a:prstGeom prst="rect">
            <a:avLst/>
          </a:prstGeom>
        </p:spPr>
      </p:pic>
      <p:pic>
        <p:nvPicPr>
          <p:cNvPr id="11" name="Picture 10">
            <a:extLst>
              <a:ext uri="{FF2B5EF4-FFF2-40B4-BE49-F238E27FC236}">
                <a16:creationId xmlns:a16="http://schemas.microsoft.com/office/drawing/2014/main" id="{19CE1BCC-261C-38BD-5870-4B1FEF53BDB7}"/>
              </a:ext>
            </a:extLst>
          </p:cNvPr>
          <p:cNvPicPr>
            <a:picLocks noChangeAspect="1"/>
          </p:cNvPicPr>
          <p:nvPr/>
        </p:nvPicPr>
        <p:blipFill rotWithShape="1">
          <a:blip r:embed="rId4">
            <a:extLst>
              <a:ext uri="{28A0092B-C50C-407E-A947-70E740481C1C}">
                <a14:useLocalDpi xmlns:a14="http://schemas.microsoft.com/office/drawing/2010/main" val="0"/>
              </a:ext>
            </a:extLst>
          </a:blip>
          <a:srcRect l="-6532" t="53334" r="38525" b="25230"/>
          <a:stretch/>
        </p:blipFill>
        <p:spPr>
          <a:xfrm>
            <a:off x="7227088" y="2772563"/>
            <a:ext cx="1446005" cy="1392212"/>
          </a:xfrm>
          <a:prstGeom prst="rect">
            <a:avLst/>
          </a:prstGeom>
        </p:spPr>
      </p:pic>
      <p:pic>
        <p:nvPicPr>
          <p:cNvPr id="12" name="Picture 11">
            <a:extLst>
              <a:ext uri="{FF2B5EF4-FFF2-40B4-BE49-F238E27FC236}">
                <a16:creationId xmlns:a16="http://schemas.microsoft.com/office/drawing/2014/main" id="{3BA4E445-14A5-65AB-2AD1-BBEF5AC85BC7}"/>
              </a:ext>
            </a:extLst>
          </p:cNvPr>
          <p:cNvPicPr>
            <a:picLocks noChangeAspect="1"/>
          </p:cNvPicPr>
          <p:nvPr/>
        </p:nvPicPr>
        <p:blipFill rotWithShape="1">
          <a:blip r:embed="rId4">
            <a:extLst>
              <a:ext uri="{28A0092B-C50C-407E-A947-70E740481C1C}">
                <a14:useLocalDpi xmlns:a14="http://schemas.microsoft.com/office/drawing/2010/main" val="0"/>
              </a:ext>
            </a:extLst>
          </a:blip>
          <a:srcRect l="-7276" t="80119" r="50444" b="1"/>
          <a:stretch/>
        </p:blipFill>
        <p:spPr>
          <a:xfrm>
            <a:off x="10089589" y="2772563"/>
            <a:ext cx="1122596" cy="1199478"/>
          </a:xfrm>
          <a:prstGeom prst="rect">
            <a:avLst/>
          </a:prstGeom>
        </p:spPr>
      </p:pic>
      <p:sp>
        <p:nvSpPr>
          <p:cNvPr id="13" name="Rectangle: Rounded Corners 12">
            <a:extLst>
              <a:ext uri="{FF2B5EF4-FFF2-40B4-BE49-F238E27FC236}">
                <a16:creationId xmlns:a16="http://schemas.microsoft.com/office/drawing/2014/main" id="{FCB389A3-1C2E-E17E-6178-C10863A58913}"/>
              </a:ext>
            </a:extLst>
          </p:cNvPr>
          <p:cNvSpPr/>
          <p:nvPr/>
        </p:nvSpPr>
        <p:spPr>
          <a:xfrm>
            <a:off x="217006" y="4382219"/>
            <a:ext cx="2874216" cy="1354347"/>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tx1"/>
                </a:solidFill>
                <a:latin typeface="Arial" panose="020B0604020202020204" pitchFamily="34" charset="0"/>
                <a:cs typeface="Arial" panose="020B0604020202020204" pitchFamily="34" charset="0"/>
              </a:rPr>
              <a:t>dán phần văn bản đã cắt hoặc sao chép</a:t>
            </a:r>
          </a:p>
        </p:txBody>
      </p:sp>
      <p:sp>
        <p:nvSpPr>
          <p:cNvPr id="14" name="Rectangle: Rounded Corners 13">
            <a:extLst>
              <a:ext uri="{FF2B5EF4-FFF2-40B4-BE49-F238E27FC236}">
                <a16:creationId xmlns:a16="http://schemas.microsoft.com/office/drawing/2014/main" id="{D71ED295-6B7B-8A8B-CB87-B15DD07213D2}"/>
              </a:ext>
            </a:extLst>
          </p:cNvPr>
          <p:cNvSpPr/>
          <p:nvPr/>
        </p:nvSpPr>
        <p:spPr>
          <a:xfrm>
            <a:off x="3459997" y="4382218"/>
            <a:ext cx="2874216" cy="1354348"/>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tx1"/>
                </a:solidFill>
                <a:latin typeface="Arial" panose="020B0604020202020204" pitchFamily="34" charset="0"/>
                <a:cs typeface="Arial" panose="020B0604020202020204" pitchFamily="34" charset="0"/>
              </a:rPr>
              <a:t> sao chép phần văn bản được chọn</a:t>
            </a:r>
            <a:endParaRPr lang="en-US" sz="2000">
              <a:solidFill>
                <a:schemeClr val="tx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EA392088-FC6C-2430-00E3-1C75936C14F3}"/>
              </a:ext>
            </a:extLst>
          </p:cNvPr>
          <p:cNvSpPr/>
          <p:nvPr/>
        </p:nvSpPr>
        <p:spPr>
          <a:xfrm>
            <a:off x="6658485" y="4382217"/>
            <a:ext cx="2494207" cy="1354349"/>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tx1"/>
                </a:solidFill>
                <a:latin typeface="Arial" panose="020B0604020202020204" pitchFamily="34" charset="0"/>
                <a:cs typeface="Arial" panose="020B0604020202020204" pitchFamily="34" charset="0"/>
              </a:rPr>
              <a:t> cắt phần văn bản được chọn</a:t>
            </a:r>
            <a:endParaRPr lang="en-US" sz="2000">
              <a:solidFill>
                <a:schemeClr val="tx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0DB2A93B-DC2A-426D-FDE1-C2974BB829A2}"/>
              </a:ext>
            </a:extLst>
          </p:cNvPr>
          <p:cNvSpPr/>
          <p:nvPr/>
        </p:nvSpPr>
        <p:spPr>
          <a:xfrm>
            <a:off x="9403783" y="4382216"/>
            <a:ext cx="2494207" cy="135435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tx1"/>
                </a:solidFill>
                <a:latin typeface="Arial" panose="020B0604020202020204" pitchFamily="34" charset="0"/>
                <a:cs typeface="Arial" panose="020B0604020202020204" pitchFamily="34" charset="0"/>
              </a:rPr>
              <a:t> con trỏ chuột khi bắt đầu thao tác chọn văn bản</a:t>
            </a:r>
            <a:endParaRPr lang="en-US" sz="2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2730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46809" y="6585467"/>
            <a:ext cx="13085618" cy="709022"/>
          </a:xfrm>
          <a:prstGeom prst="rect">
            <a:avLst/>
          </a:prstGeom>
        </p:spPr>
      </p:pic>
      <p:sp>
        <p:nvSpPr>
          <p:cNvPr id="5" name="TextBox 4">
            <a:extLst>
              <a:ext uri="{FF2B5EF4-FFF2-40B4-BE49-F238E27FC236}">
                <a16:creationId xmlns:a16="http://schemas.microsoft.com/office/drawing/2014/main" id="{DB26F552-0226-214D-551D-2C1B97A9B5E9}"/>
              </a:ext>
            </a:extLst>
          </p:cNvPr>
          <p:cNvSpPr txBox="1"/>
          <p:nvPr/>
        </p:nvSpPr>
        <p:spPr>
          <a:xfrm>
            <a:off x="1775244" y="272533"/>
            <a:ext cx="8641512" cy="553998"/>
          </a:xfrm>
          <a:prstGeom prst="rect">
            <a:avLst/>
          </a:prstGeom>
          <a:noFill/>
        </p:spPr>
        <p:txBody>
          <a:bodyPr wrap="square">
            <a:spAutoFit/>
          </a:bodyPr>
          <a:lstStyle/>
          <a:p>
            <a:pPr algn="ctr"/>
            <a:r>
              <a:rPr lang="vi-VN" sz="3000" b="1" i="1"/>
              <a:t>Bài tập 2. Em hãy quan sát ba khổ thơ sau:</a:t>
            </a:r>
            <a:endParaRPr lang="en-US" sz="3000" b="1" i="1"/>
          </a:p>
        </p:txBody>
      </p:sp>
      <p:pic>
        <p:nvPicPr>
          <p:cNvPr id="18" name="Picture 17">
            <a:extLst>
              <a:ext uri="{FF2B5EF4-FFF2-40B4-BE49-F238E27FC236}">
                <a16:creationId xmlns:a16="http://schemas.microsoft.com/office/drawing/2014/main" id="{01297DA5-7982-C557-CFBF-7604A2D161EA}"/>
              </a:ext>
            </a:extLst>
          </p:cNvPr>
          <p:cNvPicPr>
            <a:picLocks noChangeAspect="1"/>
          </p:cNvPicPr>
          <p:nvPr/>
        </p:nvPicPr>
        <p:blipFill>
          <a:blip r:embed="rId4"/>
          <a:stretch>
            <a:fillRect/>
          </a:stretch>
        </p:blipFill>
        <p:spPr>
          <a:xfrm>
            <a:off x="922900" y="826531"/>
            <a:ext cx="2984865" cy="5803186"/>
          </a:xfrm>
          <a:prstGeom prst="rect">
            <a:avLst/>
          </a:prstGeom>
        </p:spPr>
      </p:pic>
      <p:sp>
        <p:nvSpPr>
          <p:cNvPr id="19" name="Rectangle: Rounded Corners 18">
            <a:extLst>
              <a:ext uri="{FF2B5EF4-FFF2-40B4-BE49-F238E27FC236}">
                <a16:creationId xmlns:a16="http://schemas.microsoft.com/office/drawing/2014/main" id="{F2E6E9D8-5C39-E3C8-803A-77D1E44C067A}"/>
              </a:ext>
            </a:extLst>
          </p:cNvPr>
          <p:cNvSpPr/>
          <p:nvPr/>
        </p:nvSpPr>
        <p:spPr>
          <a:xfrm>
            <a:off x="4140679" y="1134925"/>
            <a:ext cx="7530861" cy="123357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500">
                <a:solidFill>
                  <a:schemeClr val="tx1"/>
                </a:solidFill>
                <a:latin typeface="Arial" panose="020B0604020202020204" pitchFamily="34" charset="0"/>
                <a:cs typeface="Arial" panose="020B0604020202020204" pitchFamily="34" charset="0"/>
              </a:rPr>
              <a:t>a) Những từ nào lặp lại nhiều lần? Em dùng cách nào để không phải gõ lại những từ này?</a:t>
            </a:r>
          </a:p>
        </p:txBody>
      </p:sp>
      <p:sp>
        <p:nvSpPr>
          <p:cNvPr id="20" name="Rectangle: Rounded Corners 19">
            <a:extLst>
              <a:ext uri="{FF2B5EF4-FFF2-40B4-BE49-F238E27FC236}">
                <a16:creationId xmlns:a16="http://schemas.microsoft.com/office/drawing/2014/main" id="{DF54C7B8-9F15-3692-7AE3-2E7680398606}"/>
              </a:ext>
            </a:extLst>
          </p:cNvPr>
          <p:cNvSpPr/>
          <p:nvPr/>
        </p:nvSpPr>
        <p:spPr>
          <a:xfrm>
            <a:off x="4140678" y="2598859"/>
            <a:ext cx="7530861" cy="123357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latin typeface="Arial" panose="020B0604020202020204" pitchFamily="34" charset="0"/>
                <a:cs typeface="Arial" panose="020B0604020202020204" pitchFamily="34" charset="0"/>
              </a:rPr>
              <a:t>b) Hãy gõ những khổ thơ trên vào phần mềm soạn thảo văn bản.</a:t>
            </a:r>
            <a:endParaRPr lang="en-US" sz="2500">
              <a:solidFill>
                <a:schemeClr val="tx1"/>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667753FC-5311-1296-8AE1-DECA7DB278CF}"/>
              </a:ext>
            </a:extLst>
          </p:cNvPr>
          <p:cNvSpPr/>
          <p:nvPr/>
        </p:nvSpPr>
        <p:spPr>
          <a:xfrm>
            <a:off x="4140678" y="4059598"/>
            <a:ext cx="7530861" cy="77925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latin typeface="Arial" panose="020B0604020202020204" pitchFamily="34" charset="0"/>
                <a:cs typeface="Arial" panose="020B0604020202020204" pitchFamily="34" charset="0"/>
              </a:rPr>
              <a:t>c) Hãy chèn hình ảnh minh họa cho bài thơ.</a:t>
            </a:r>
            <a:endParaRPr lang="en-US" sz="2500">
              <a:solidFill>
                <a:schemeClr val="tx1"/>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4056D2AF-2E0C-2F15-6BD3-CBE5809A10AF}"/>
              </a:ext>
            </a:extLst>
          </p:cNvPr>
          <p:cNvSpPr/>
          <p:nvPr/>
        </p:nvSpPr>
        <p:spPr>
          <a:xfrm>
            <a:off x="4140678" y="5043495"/>
            <a:ext cx="7530861" cy="123357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latin typeface="Arial" panose="020B0604020202020204" pitchFamily="34" charset="0"/>
                <a:cs typeface="Arial" panose="020B0604020202020204" pitchFamily="34" charset="0"/>
              </a:rPr>
              <a:t>d) Hãy lưu tệp văn bản với tên Bai3 vào thư mục tên của em.</a:t>
            </a:r>
            <a:endParaRPr lang="en-US" sz="25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4179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46809" y="6512943"/>
            <a:ext cx="13085618" cy="781546"/>
          </a:xfrm>
          <a:prstGeom prst="rect">
            <a:avLst/>
          </a:prstGeom>
        </p:spPr>
      </p:pic>
      <p:sp>
        <p:nvSpPr>
          <p:cNvPr id="5" name="TextBox 4">
            <a:extLst>
              <a:ext uri="{FF2B5EF4-FFF2-40B4-BE49-F238E27FC236}">
                <a16:creationId xmlns:a16="http://schemas.microsoft.com/office/drawing/2014/main" id="{DB26F552-0226-214D-551D-2C1B97A9B5E9}"/>
              </a:ext>
            </a:extLst>
          </p:cNvPr>
          <p:cNvSpPr txBox="1"/>
          <p:nvPr/>
        </p:nvSpPr>
        <p:spPr>
          <a:xfrm>
            <a:off x="1775244" y="427809"/>
            <a:ext cx="8641512" cy="553998"/>
          </a:xfrm>
          <a:prstGeom prst="rect">
            <a:avLst/>
          </a:prstGeom>
          <a:noFill/>
        </p:spPr>
        <p:txBody>
          <a:bodyPr wrap="square">
            <a:spAutoFit/>
          </a:bodyPr>
          <a:lstStyle/>
          <a:p>
            <a:pPr algn="ctr"/>
            <a:r>
              <a:rPr lang="en-US" sz="3000" b="1">
                <a:solidFill>
                  <a:schemeClr val="accent5">
                    <a:lumMod val="75000"/>
                  </a:schemeClr>
                </a:solidFill>
                <a:latin typeface="Arial" panose="020B0604020202020204" pitchFamily="34" charset="0"/>
                <a:cs typeface="Arial" panose="020B0604020202020204" pitchFamily="34" charset="0"/>
              </a:rPr>
              <a:t>HƯỚNG DẪN THỰC HIỆN </a:t>
            </a:r>
          </a:p>
        </p:txBody>
      </p:sp>
      <p:sp>
        <p:nvSpPr>
          <p:cNvPr id="2" name="Rectangle: Rounded Corners 1">
            <a:extLst>
              <a:ext uri="{FF2B5EF4-FFF2-40B4-BE49-F238E27FC236}">
                <a16:creationId xmlns:a16="http://schemas.microsoft.com/office/drawing/2014/main" id="{F0469089-61F4-1A1C-B070-06E7EC355683}"/>
              </a:ext>
            </a:extLst>
          </p:cNvPr>
          <p:cNvSpPr/>
          <p:nvPr/>
        </p:nvSpPr>
        <p:spPr>
          <a:xfrm>
            <a:off x="1157377" y="1173192"/>
            <a:ext cx="9877245" cy="709021"/>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500">
                <a:solidFill>
                  <a:schemeClr val="tx1"/>
                </a:solidFill>
                <a:latin typeface="Arial" panose="020B0604020202020204" pitchFamily="34" charset="0"/>
                <a:cs typeface="Arial" panose="020B0604020202020204" pitchFamily="34" charset="0"/>
              </a:rPr>
              <a:t>Các từ "</a:t>
            </a:r>
            <a:r>
              <a:rPr lang="vi-VN" sz="2500">
                <a:solidFill>
                  <a:schemeClr val="accent2">
                    <a:lumMod val="75000"/>
                  </a:schemeClr>
                </a:solidFill>
                <a:latin typeface="Arial" panose="020B0604020202020204" pitchFamily="34" charset="0"/>
                <a:cs typeface="Arial" panose="020B0604020202020204" pitchFamily="34" charset="0"/>
              </a:rPr>
              <a:t>Ai trồng cây</a:t>
            </a:r>
            <a:r>
              <a:rPr lang="vi-VN" sz="2500">
                <a:solidFill>
                  <a:schemeClr val="tx1"/>
                </a:solidFill>
                <a:latin typeface="Arial" panose="020B0604020202020204" pitchFamily="34" charset="0"/>
                <a:cs typeface="Arial" panose="020B0604020202020204" pitchFamily="34" charset="0"/>
              </a:rPr>
              <a:t>" và "</a:t>
            </a:r>
            <a:r>
              <a:rPr lang="vi-VN" sz="2500">
                <a:solidFill>
                  <a:schemeClr val="accent2">
                    <a:lumMod val="75000"/>
                  </a:schemeClr>
                </a:solidFill>
                <a:latin typeface="Arial" panose="020B0604020202020204" pitchFamily="34" charset="0"/>
                <a:cs typeface="Arial" panose="020B0604020202020204" pitchFamily="34" charset="0"/>
              </a:rPr>
              <a:t>Người đó</a:t>
            </a:r>
            <a:r>
              <a:rPr lang="vi-VN" sz="2500">
                <a:solidFill>
                  <a:schemeClr val="tx1"/>
                </a:solidFill>
                <a:latin typeface="Arial" panose="020B0604020202020204" pitchFamily="34" charset="0"/>
                <a:cs typeface="Arial" panose="020B0604020202020204" pitchFamily="34" charset="0"/>
              </a:rPr>
              <a:t>" lặp lại nhiều lần</a:t>
            </a:r>
            <a:endParaRPr lang="en-US" sz="2500">
              <a:solidFill>
                <a:schemeClr val="tx1"/>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5C484E99-810C-3887-5561-088E0E8043D0}"/>
              </a:ext>
            </a:extLst>
          </p:cNvPr>
          <p:cNvGrpSpPr/>
          <p:nvPr/>
        </p:nvGrpSpPr>
        <p:grpSpPr>
          <a:xfrm>
            <a:off x="1157377" y="2371106"/>
            <a:ext cx="7046345" cy="690114"/>
            <a:chOff x="812320" y="2536166"/>
            <a:chExt cx="7046345" cy="690114"/>
          </a:xfrm>
        </p:grpSpPr>
        <p:sp>
          <p:nvSpPr>
            <p:cNvPr id="3" name="Oval 2">
              <a:extLst>
                <a:ext uri="{FF2B5EF4-FFF2-40B4-BE49-F238E27FC236}">
                  <a16:creationId xmlns:a16="http://schemas.microsoft.com/office/drawing/2014/main" id="{FCF4FB93-CC74-58BD-6262-004203DA7E83}"/>
                </a:ext>
              </a:extLst>
            </p:cNvPr>
            <p:cNvSpPr/>
            <p:nvPr/>
          </p:nvSpPr>
          <p:spPr>
            <a:xfrm>
              <a:off x="812320" y="2536166"/>
              <a:ext cx="690114" cy="690114"/>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Arial" panose="020B0604020202020204" pitchFamily="34" charset="0"/>
                  <a:cs typeface="Arial" panose="020B0604020202020204" pitchFamily="34" charset="0"/>
                </a:rPr>
                <a:t>1</a:t>
              </a:r>
            </a:p>
          </p:txBody>
        </p:sp>
        <p:sp>
          <p:nvSpPr>
            <p:cNvPr id="4" name="TextBox 3">
              <a:extLst>
                <a:ext uri="{FF2B5EF4-FFF2-40B4-BE49-F238E27FC236}">
                  <a16:creationId xmlns:a16="http://schemas.microsoft.com/office/drawing/2014/main" id="{9612D3BC-0292-977D-015F-BDF616EC190C}"/>
                </a:ext>
              </a:extLst>
            </p:cNvPr>
            <p:cNvSpPr txBox="1"/>
            <p:nvPr/>
          </p:nvSpPr>
          <p:spPr>
            <a:xfrm>
              <a:off x="1973652" y="2617853"/>
              <a:ext cx="5885013" cy="477054"/>
            </a:xfrm>
            <a:prstGeom prst="rect">
              <a:avLst/>
            </a:prstGeom>
            <a:noFill/>
          </p:spPr>
          <p:txBody>
            <a:bodyPr wrap="square" rtlCol="0">
              <a:spAutoFit/>
            </a:bodyPr>
            <a:lstStyle/>
            <a:p>
              <a:r>
                <a:rPr lang="en-US" sz="2500">
                  <a:latin typeface="Arial" panose="020B0604020202020204" pitchFamily="34" charset="0"/>
                  <a:cs typeface="Arial" panose="020B0604020202020204" pitchFamily="34" charset="0"/>
                </a:rPr>
                <a:t>Khởi động phần mềm soạn thảo </a:t>
              </a:r>
              <a:r>
                <a:rPr lang="en-US" sz="2500" b="1" i="1">
                  <a:latin typeface="Arial" panose="020B0604020202020204" pitchFamily="34" charset="0"/>
                  <a:cs typeface="Arial" panose="020B0604020202020204" pitchFamily="34" charset="0"/>
                </a:rPr>
                <a:t>Word</a:t>
              </a:r>
              <a:r>
                <a:rPr lang="en-US" sz="2500">
                  <a:latin typeface="Arial" panose="020B0604020202020204" pitchFamily="34" charset="0"/>
                  <a:cs typeface="Arial" panose="020B0604020202020204" pitchFamily="34" charset="0"/>
                </a:rPr>
                <a:t> </a:t>
              </a:r>
            </a:p>
          </p:txBody>
        </p:sp>
      </p:grpSp>
      <p:grpSp>
        <p:nvGrpSpPr>
          <p:cNvPr id="7" name="Group 6">
            <a:extLst>
              <a:ext uri="{FF2B5EF4-FFF2-40B4-BE49-F238E27FC236}">
                <a16:creationId xmlns:a16="http://schemas.microsoft.com/office/drawing/2014/main" id="{23F56C58-E0E1-1FE1-8177-C034366D2F7F}"/>
              </a:ext>
            </a:extLst>
          </p:cNvPr>
          <p:cNvGrpSpPr/>
          <p:nvPr/>
        </p:nvGrpSpPr>
        <p:grpSpPr>
          <a:xfrm>
            <a:off x="1157377" y="3350248"/>
            <a:ext cx="10074215" cy="1175258"/>
            <a:chOff x="812320" y="2293594"/>
            <a:chExt cx="10074215" cy="1175258"/>
          </a:xfrm>
        </p:grpSpPr>
        <p:sp>
          <p:nvSpPr>
            <p:cNvPr id="8" name="Oval 7">
              <a:extLst>
                <a:ext uri="{FF2B5EF4-FFF2-40B4-BE49-F238E27FC236}">
                  <a16:creationId xmlns:a16="http://schemas.microsoft.com/office/drawing/2014/main" id="{8E7B2DCF-53CB-8E70-B1BA-84120D330F84}"/>
                </a:ext>
              </a:extLst>
            </p:cNvPr>
            <p:cNvSpPr/>
            <p:nvPr/>
          </p:nvSpPr>
          <p:spPr>
            <a:xfrm>
              <a:off x="812320" y="2536166"/>
              <a:ext cx="690114" cy="690114"/>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Arial" panose="020B0604020202020204" pitchFamily="34" charset="0"/>
                  <a:cs typeface="Arial" panose="020B0604020202020204" pitchFamily="34" charset="0"/>
                </a:rPr>
                <a:t>2</a:t>
              </a:r>
            </a:p>
          </p:txBody>
        </p:sp>
        <p:sp>
          <p:nvSpPr>
            <p:cNvPr id="9" name="TextBox 8">
              <a:extLst>
                <a:ext uri="{FF2B5EF4-FFF2-40B4-BE49-F238E27FC236}">
                  <a16:creationId xmlns:a16="http://schemas.microsoft.com/office/drawing/2014/main" id="{EEFBD70E-0D7E-74DD-FF8B-96787E4F4224}"/>
                </a:ext>
              </a:extLst>
            </p:cNvPr>
            <p:cNvSpPr txBox="1"/>
            <p:nvPr/>
          </p:nvSpPr>
          <p:spPr>
            <a:xfrm>
              <a:off x="1973652" y="2293594"/>
              <a:ext cx="8912883" cy="1175258"/>
            </a:xfrm>
            <a:prstGeom prst="rect">
              <a:avLst/>
            </a:prstGeom>
            <a:noFill/>
          </p:spPr>
          <p:txBody>
            <a:bodyPr wrap="square" rtlCol="0">
              <a:spAutoFit/>
            </a:bodyPr>
            <a:lstStyle/>
            <a:p>
              <a:pPr algn="just">
                <a:lnSpc>
                  <a:spcPct val="150000"/>
                </a:lnSpc>
              </a:pPr>
              <a:r>
                <a:rPr lang="en-US" sz="2500">
                  <a:latin typeface="Arial" panose="020B0604020202020204" pitchFamily="34" charset="0"/>
                  <a:cs typeface="Arial" panose="020B0604020202020204" pitchFamily="34" charset="0"/>
                </a:rPr>
                <a:t>Thực hiện các thao tác sao chép, chèn hình ảnh minh họa cho bài thơ </a:t>
              </a:r>
            </a:p>
          </p:txBody>
        </p:sp>
      </p:grpSp>
      <p:grpSp>
        <p:nvGrpSpPr>
          <p:cNvPr id="11" name="Group 10">
            <a:extLst>
              <a:ext uri="{FF2B5EF4-FFF2-40B4-BE49-F238E27FC236}">
                <a16:creationId xmlns:a16="http://schemas.microsoft.com/office/drawing/2014/main" id="{5207591E-2746-3B8E-3749-1D4E76CBCEAA}"/>
              </a:ext>
            </a:extLst>
          </p:cNvPr>
          <p:cNvGrpSpPr/>
          <p:nvPr/>
        </p:nvGrpSpPr>
        <p:grpSpPr>
          <a:xfrm>
            <a:off x="1157377" y="4861567"/>
            <a:ext cx="5614359" cy="741626"/>
            <a:chOff x="812320" y="2484654"/>
            <a:chExt cx="5614359" cy="741626"/>
          </a:xfrm>
        </p:grpSpPr>
        <p:sp>
          <p:nvSpPr>
            <p:cNvPr id="12" name="Oval 11">
              <a:extLst>
                <a:ext uri="{FF2B5EF4-FFF2-40B4-BE49-F238E27FC236}">
                  <a16:creationId xmlns:a16="http://schemas.microsoft.com/office/drawing/2014/main" id="{D97A295A-5808-87B4-FADE-F0C2FC4FE851}"/>
                </a:ext>
              </a:extLst>
            </p:cNvPr>
            <p:cNvSpPr/>
            <p:nvPr/>
          </p:nvSpPr>
          <p:spPr>
            <a:xfrm>
              <a:off x="812320" y="2536166"/>
              <a:ext cx="690114" cy="690114"/>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Arial" panose="020B0604020202020204" pitchFamily="34" charset="0"/>
                  <a:cs typeface="Arial" panose="020B0604020202020204" pitchFamily="34" charset="0"/>
                </a:rPr>
                <a:t>3</a:t>
              </a:r>
            </a:p>
          </p:txBody>
        </p:sp>
        <p:sp>
          <p:nvSpPr>
            <p:cNvPr id="13" name="TextBox 12">
              <a:extLst>
                <a:ext uri="{FF2B5EF4-FFF2-40B4-BE49-F238E27FC236}">
                  <a16:creationId xmlns:a16="http://schemas.microsoft.com/office/drawing/2014/main" id="{5A8BC9F4-1FF8-4285-892E-A799AF45068D}"/>
                </a:ext>
              </a:extLst>
            </p:cNvPr>
            <p:cNvSpPr txBox="1"/>
            <p:nvPr/>
          </p:nvSpPr>
          <p:spPr>
            <a:xfrm>
              <a:off x="1973652" y="2484654"/>
              <a:ext cx="4453027" cy="598177"/>
            </a:xfrm>
            <a:prstGeom prst="rect">
              <a:avLst/>
            </a:prstGeom>
            <a:noFill/>
          </p:spPr>
          <p:txBody>
            <a:bodyPr wrap="square" rtlCol="0">
              <a:spAutoFit/>
            </a:bodyPr>
            <a:lstStyle/>
            <a:p>
              <a:pPr algn="just">
                <a:lnSpc>
                  <a:spcPct val="150000"/>
                </a:lnSpc>
              </a:pPr>
              <a:r>
                <a:rPr lang="en-US" sz="2500">
                  <a:latin typeface="Arial" panose="020B0604020202020204" pitchFamily="34" charset="0"/>
                  <a:cs typeface="Arial" panose="020B0604020202020204" pitchFamily="34" charset="0"/>
                </a:rPr>
                <a:t>Thực hiện lưu bài soạn thảo </a:t>
              </a:r>
            </a:p>
          </p:txBody>
        </p:sp>
      </p:grpSp>
      <p:pic>
        <p:nvPicPr>
          <p:cNvPr id="14" name="Picture 5">
            <a:extLst>
              <a:ext uri="{FF2B5EF4-FFF2-40B4-BE49-F238E27FC236}">
                <a16:creationId xmlns:a16="http://schemas.microsoft.com/office/drawing/2014/main" id="{F702417F-A199-57D6-204A-44EC41EE8D3F}"/>
              </a:ext>
            </a:extLst>
          </p:cNvPr>
          <p:cNvPicPr>
            <a:picLocks noChangeAspect="1"/>
          </p:cNvPicPr>
          <p:nvPr/>
        </p:nvPicPr>
        <p:blipFill>
          <a:blip r:embed="rId4"/>
          <a:srcRect/>
          <a:stretch>
            <a:fillRect/>
          </a:stretch>
        </p:blipFill>
        <p:spPr>
          <a:xfrm>
            <a:off x="8203722" y="4019193"/>
            <a:ext cx="3651294" cy="2884523"/>
          </a:xfrm>
          <a:prstGeom prst="rect">
            <a:avLst/>
          </a:prstGeom>
        </p:spPr>
      </p:pic>
    </p:spTree>
    <p:extLst>
      <p:ext uri="{BB962C8B-B14F-4D97-AF65-F5344CB8AC3E}">
        <p14:creationId xmlns:p14="http://schemas.microsoft.com/office/powerpoint/2010/main" val="31912147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46809" y="6005648"/>
            <a:ext cx="13085618" cy="1288841"/>
          </a:xfrm>
          <a:prstGeom prst="rect">
            <a:avLst/>
          </a:prstGeom>
        </p:spPr>
      </p:pic>
      <p:sp>
        <p:nvSpPr>
          <p:cNvPr id="13" name="TextBox 12">
            <a:extLst>
              <a:ext uri="{FF2B5EF4-FFF2-40B4-BE49-F238E27FC236}">
                <a16:creationId xmlns:a16="http://schemas.microsoft.com/office/drawing/2014/main" id="{059F9435-FBC1-9E35-AE15-A5082AD56A5D}"/>
              </a:ext>
            </a:extLst>
          </p:cNvPr>
          <p:cNvSpPr txBox="1"/>
          <p:nvPr/>
        </p:nvSpPr>
        <p:spPr>
          <a:xfrm>
            <a:off x="3546894" y="326652"/>
            <a:ext cx="5098211" cy="707886"/>
          </a:xfrm>
          <a:prstGeom prst="rect">
            <a:avLst/>
          </a:prstGeom>
          <a:noFill/>
        </p:spPr>
        <p:txBody>
          <a:bodyPr wrap="square" rtlCol="0">
            <a:spAutoFit/>
          </a:bodyPr>
          <a:lstStyle/>
          <a:p>
            <a:pPr algn="ctr"/>
            <a:r>
              <a:rPr lang="en-US" sz="4000" b="1">
                <a:solidFill>
                  <a:schemeClr val="accent5">
                    <a:lumMod val="75000"/>
                  </a:schemeClr>
                </a:solidFill>
                <a:latin typeface="Arial" panose="020B0604020202020204" pitchFamily="34" charset="0"/>
                <a:cs typeface="Arial" panose="020B0604020202020204" pitchFamily="34" charset="0"/>
              </a:rPr>
              <a:t>KHỞI ĐỘNG  </a:t>
            </a:r>
          </a:p>
        </p:txBody>
      </p:sp>
      <p:grpSp>
        <p:nvGrpSpPr>
          <p:cNvPr id="21" name="Group 20">
            <a:extLst>
              <a:ext uri="{FF2B5EF4-FFF2-40B4-BE49-F238E27FC236}">
                <a16:creationId xmlns:a16="http://schemas.microsoft.com/office/drawing/2014/main" id="{AD97F6CD-4B2C-8184-CF16-250C3B32031B}"/>
              </a:ext>
            </a:extLst>
          </p:cNvPr>
          <p:cNvGrpSpPr/>
          <p:nvPr/>
        </p:nvGrpSpPr>
        <p:grpSpPr>
          <a:xfrm>
            <a:off x="7710562" y="937765"/>
            <a:ext cx="4118905" cy="4867502"/>
            <a:chOff x="7486275" y="995249"/>
            <a:chExt cx="4118905" cy="4867502"/>
          </a:xfrm>
        </p:grpSpPr>
        <p:pic>
          <p:nvPicPr>
            <p:cNvPr id="20" name="Picture 19">
              <a:extLst>
                <a:ext uri="{FF2B5EF4-FFF2-40B4-BE49-F238E27FC236}">
                  <a16:creationId xmlns:a16="http://schemas.microsoft.com/office/drawing/2014/main" id="{4A89A73C-E1DA-BAE9-7EF6-4E81A12A57F6}"/>
                </a:ext>
              </a:extLst>
            </p:cNvPr>
            <p:cNvPicPr>
              <a:picLocks noChangeAspect="1"/>
            </p:cNvPicPr>
            <p:nvPr/>
          </p:nvPicPr>
          <p:blipFill>
            <a:blip r:embed="rId4"/>
            <a:stretch>
              <a:fillRect/>
            </a:stretch>
          </p:blipFill>
          <p:spPr>
            <a:xfrm>
              <a:off x="7486275" y="1430521"/>
              <a:ext cx="2865423" cy="4432230"/>
            </a:xfrm>
            <a:prstGeom prst="rect">
              <a:avLst/>
            </a:prstGeom>
          </p:spPr>
        </p:pic>
        <p:pic>
          <p:nvPicPr>
            <p:cNvPr id="15" name="Picture 14">
              <a:extLst>
                <a:ext uri="{FF2B5EF4-FFF2-40B4-BE49-F238E27FC236}">
                  <a16:creationId xmlns:a16="http://schemas.microsoft.com/office/drawing/2014/main" id="{3A49D4BB-CE90-1386-C7D4-2AE3CC158D21}"/>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10000" b="90000" l="10000" r="90000">
                          <a14:foregroundMark x1="20125" y1="59500" x2="20125" y2="59500"/>
                          <a14:foregroundMark x1="13125" y1="61125" x2="13125" y2="61125"/>
                          <a14:foregroundMark x1="62125" y1="66500" x2="62125" y2="66500"/>
                          <a14:foregroundMark x1="81000" y1="59500" x2="81000" y2="59500"/>
                          <a14:foregroundMark x1="16875" y1="81625" x2="16875" y2="81625"/>
                          <a14:foregroundMark x1="23375" y1="78375" x2="23375" y2="78375"/>
                          <a14:foregroundMark x1="25000" y1="73500" x2="25000" y2="73500"/>
                          <a14:foregroundMark x1="21750" y1="74000" x2="44875" y2="84250"/>
                          <a14:foregroundMark x1="18000" y1="76750" x2="40000" y2="85875"/>
                          <a14:foregroundMark x1="43750" y1="80500" x2="84750" y2="82625"/>
                          <a14:foregroundMark x1="77750" y1="61125" x2="77750" y2="61125"/>
                          <a14:foregroundMark x1="81000" y1="59500" x2="81000" y2="59500"/>
                          <a14:foregroundMark x1="76625" y1="60625" x2="76625" y2="60625"/>
                          <a14:foregroundMark x1="79375" y1="60625" x2="79375" y2="60625"/>
                          <a14:foregroundMark x1="79875" y1="60625" x2="79875" y2="60625"/>
                          <a14:foregroundMark x1="14125" y1="61125" x2="26000" y2="58375"/>
                        </a14:backgroundRemoval>
                      </a14:imgEffect>
                    </a14:imgLayer>
                  </a14:imgProps>
                </a:ext>
                <a:ext uri="{28A0092B-C50C-407E-A947-70E740481C1C}">
                  <a14:useLocalDpi xmlns:a14="http://schemas.microsoft.com/office/drawing/2010/main" val="0"/>
                </a:ext>
              </a:extLst>
            </a:blip>
            <a:stretch>
              <a:fillRect/>
            </a:stretch>
          </p:blipFill>
          <p:spPr>
            <a:xfrm>
              <a:off x="10004125" y="995249"/>
              <a:ext cx="1601055" cy="1601055"/>
            </a:xfrm>
            <a:prstGeom prst="rect">
              <a:avLst/>
            </a:prstGeom>
          </p:spPr>
        </p:pic>
      </p:grpSp>
      <p:grpSp>
        <p:nvGrpSpPr>
          <p:cNvPr id="35" name="Group 34">
            <a:extLst>
              <a:ext uri="{FF2B5EF4-FFF2-40B4-BE49-F238E27FC236}">
                <a16:creationId xmlns:a16="http://schemas.microsoft.com/office/drawing/2014/main" id="{3873922B-5B7F-C59F-6CDA-BC92600FC2E7}"/>
              </a:ext>
            </a:extLst>
          </p:cNvPr>
          <p:cNvGrpSpPr/>
          <p:nvPr/>
        </p:nvGrpSpPr>
        <p:grpSpPr>
          <a:xfrm>
            <a:off x="362533" y="1430521"/>
            <a:ext cx="6855844" cy="4174365"/>
            <a:chOff x="564069" y="1341818"/>
            <a:chExt cx="6855844" cy="4174365"/>
          </a:xfrm>
        </p:grpSpPr>
        <p:sp>
          <p:nvSpPr>
            <p:cNvPr id="25" name="Rectangle 24">
              <a:extLst>
                <a:ext uri="{FF2B5EF4-FFF2-40B4-BE49-F238E27FC236}">
                  <a16:creationId xmlns:a16="http://schemas.microsoft.com/office/drawing/2014/main" id="{6F293C86-0DFC-ABF6-8EF3-E6A017700B98}"/>
                </a:ext>
              </a:extLst>
            </p:cNvPr>
            <p:cNvSpPr/>
            <p:nvPr/>
          </p:nvSpPr>
          <p:spPr>
            <a:xfrm>
              <a:off x="564069" y="1420677"/>
              <a:ext cx="2740324" cy="707886"/>
            </a:xfrm>
            <a:prstGeom prst="rect">
              <a:avLst/>
            </a:prstGeom>
            <a:solidFill>
              <a:srgbClr val="EAB67C"/>
            </a:solidFill>
            <a:ln>
              <a:solidFill>
                <a:srgbClr val="EAB6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E8F0B5-F353-FB0D-2616-1E9B84B70737}"/>
                </a:ext>
              </a:extLst>
            </p:cNvPr>
            <p:cNvSpPr txBox="1"/>
            <p:nvPr/>
          </p:nvSpPr>
          <p:spPr>
            <a:xfrm>
              <a:off x="695851" y="1557248"/>
              <a:ext cx="2330110" cy="477054"/>
            </a:xfrm>
            <a:prstGeom prst="rect">
              <a:avLst/>
            </a:prstGeom>
            <a:noFill/>
          </p:spPr>
          <p:txBody>
            <a:bodyPr wrap="square" rtlCol="0">
              <a:spAutoFit/>
            </a:bodyPr>
            <a:lstStyle/>
            <a:p>
              <a:r>
                <a:rPr lang="en-US" sz="2500" b="1">
                  <a:solidFill>
                    <a:schemeClr val="bg1"/>
                  </a:solidFill>
                  <a:latin typeface="Arial" panose="020B0604020202020204" pitchFamily="34" charset="0"/>
                  <a:cs typeface="Arial" panose="020B0604020202020204" pitchFamily="34" charset="0"/>
                </a:rPr>
                <a:t>HOẠT ĐỘNG </a:t>
              </a:r>
            </a:p>
          </p:txBody>
        </p:sp>
        <p:sp>
          <p:nvSpPr>
            <p:cNvPr id="28" name="TextBox 27">
              <a:extLst>
                <a:ext uri="{FF2B5EF4-FFF2-40B4-BE49-F238E27FC236}">
                  <a16:creationId xmlns:a16="http://schemas.microsoft.com/office/drawing/2014/main" id="{E272D97C-75EB-06E8-E850-59441372ACAA}"/>
                </a:ext>
              </a:extLst>
            </p:cNvPr>
            <p:cNvSpPr txBox="1"/>
            <p:nvPr/>
          </p:nvSpPr>
          <p:spPr>
            <a:xfrm>
              <a:off x="3764292" y="1557248"/>
              <a:ext cx="3439147" cy="477054"/>
            </a:xfrm>
            <a:prstGeom prst="rect">
              <a:avLst/>
            </a:prstGeom>
            <a:noFill/>
          </p:spPr>
          <p:txBody>
            <a:bodyPr wrap="square" rtlCol="0">
              <a:spAutoFit/>
            </a:bodyPr>
            <a:lstStyle/>
            <a:p>
              <a:r>
                <a:rPr lang="en-US" sz="2500" b="1">
                  <a:solidFill>
                    <a:schemeClr val="accent2">
                      <a:lumMod val="75000"/>
                    </a:schemeClr>
                  </a:solidFill>
                  <a:latin typeface="Arial" panose="020B0604020202020204" pitchFamily="34" charset="0"/>
                  <a:cs typeface="Arial" panose="020B0604020202020204" pitchFamily="34" charset="0"/>
                </a:rPr>
                <a:t>So sánh hai khổ thơ </a:t>
              </a:r>
            </a:p>
          </p:txBody>
        </p:sp>
        <p:sp>
          <p:nvSpPr>
            <p:cNvPr id="31" name="TextBox 30">
              <a:extLst>
                <a:ext uri="{FF2B5EF4-FFF2-40B4-BE49-F238E27FC236}">
                  <a16:creationId xmlns:a16="http://schemas.microsoft.com/office/drawing/2014/main" id="{4BE941A7-1290-4E5C-C5EA-EF599ED0F812}"/>
                </a:ext>
              </a:extLst>
            </p:cNvPr>
            <p:cNvSpPr txBox="1"/>
            <p:nvPr/>
          </p:nvSpPr>
          <p:spPr>
            <a:xfrm>
              <a:off x="564069" y="2374465"/>
              <a:ext cx="6855844" cy="2915606"/>
            </a:xfrm>
            <a:prstGeom prst="rect">
              <a:avLst/>
            </a:prstGeom>
            <a:noFill/>
          </p:spPr>
          <p:txBody>
            <a:bodyPr wrap="square">
              <a:spAutoFit/>
            </a:bodyPr>
            <a:lstStyle/>
            <a:p>
              <a:pPr algn="just">
                <a:lnSpc>
                  <a:spcPct val="150000"/>
                </a:lnSpc>
              </a:pPr>
              <a:r>
                <a:rPr lang="vi-VN" sz="2500"/>
                <a:t>Em hãy đọc và quan sát hai khổ thơ trong Hình 43. Câu thơ nào được lặp lại nhiều lần? Theo em, trong phần mềm soạn thảo văn bản, có cách nào để soạn thảo các phần văn bản giống nhau mà không phải gõ nhiều lần?</a:t>
              </a:r>
              <a:endParaRPr lang="en-US" sz="2500"/>
            </a:p>
          </p:txBody>
        </p:sp>
        <p:sp>
          <p:nvSpPr>
            <p:cNvPr id="32" name="Rectangle 31">
              <a:extLst>
                <a:ext uri="{FF2B5EF4-FFF2-40B4-BE49-F238E27FC236}">
                  <a16:creationId xmlns:a16="http://schemas.microsoft.com/office/drawing/2014/main" id="{DDC712F7-DFE8-FB9C-B14A-E40240F6F25C}"/>
                </a:ext>
              </a:extLst>
            </p:cNvPr>
            <p:cNvSpPr/>
            <p:nvPr/>
          </p:nvSpPr>
          <p:spPr>
            <a:xfrm>
              <a:off x="564069" y="1420677"/>
              <a:ext cx="6855844" cy="4095506"/>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a:extLst>
                <a:ext uri="{FF2B5EF4-FFF2-40B4-BE49-F238E27FC236}">
                  <a16:creationId xmlns:a16="http://schemas.microsoft.com/office/drawing/2014/main" id="{87A4E2BC-DAE0-CC4F-7692-1BB071FCD17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826085" y="1341818"/>
              <a:ext cx="956614" cy="907915"/>
            </a:xfrm>
            <a:prstGeom prst="rect">
              <a:avLst/>
            </a:prstGeom>
          </p:spPr>
        </p:pic>
      </p:grpSp>
    </p:spTree>
    <p:extLst>
      <p:ext uri="{BB962C8B-B14F-4D97-AF65-F5344CB8AC3E}">
        <p14:creationId xmlns:p14="http://schemas.microsoft.com/office/powerpoint/2010/main" val="33884257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46809" y="6512943"/>
            <a:ext cx="13085618" cy="781546"/>
          </a:xfrm>
          <a:prstGeom prst="rect">
            <a:avLst/>
          </a:prstGeom>
        </p:spPr>
      </p:pic>
      <p:sp>
        <p:nvSpPr>
          <p:cNvPr id="16" name="TextBox 15">
            <a:extLst>
              <a:ext uri="{FF2B5EF4-FFF2-40B4-BE49-F238E27FC236}">
                <a16:creationId xmlns:a16="http://schemas.microsoft.com/office/drawing/2014/main" id="{5FB33AE8-6B51-4533-6970-EA3DFF04D2F9}"/>
              </a:ext>
            </a:extLst>
          </p:cNvPr>
          <p:cNvSpPr txBox="1"/>
          <p:nvPr/>
        </p:nvSpPr>
        <p:spPr>
          <a:xfrm>
            <a:off x="609600" y="519803"/>
            <a:ext cx="10972800" cy="1402756"/>
          </a:xfrm>
          <a:prstGeom prst="rect">
            <a:avLst/>
          </a:prstGeom>
          <a:noFill/>
        </p:spPr>
        <p:txBody>
          <a:bodyPr wrap="square">
            <a:spAutoFit/>
          </a:bodyPr>
          <a:lstStyle/>
          <a:p>
            <a:pPr algn="just">
              <a:lnSpc>
                <a:spcPct val="150000"/>
              </a:lnSpc>
            </a:pPr>
            <a:r>
              <a:rPr lang="vi-VN" sz="3000" b="1" i="1"/>
              <a:t>Bài tập 3. Em hãy nêu sự khác nhau của hai thao tác sao chép và di chuyển đối với phần văn bản được chọn</a:t>
            </a:r>
            <a:endParaRPr lang="en-US" sz="3000" b="1" i="1"/>
          </a:p>
        </p:txBody>
      </p:sp>
      <p:sp>
        <p:nvSpPr>
          <p:cNvPr id="17" name="Rectangle: Rounded Corners 16">
            <a:extLst>
              <a:ext uri="{FF2B5EF4-FFF2-40B4-BE49-F238E27FC236}">
                <a16:creationId xmlns:a16="http://schemas.microsoft.com/office/drawing/2014/main" id="{19C89202-2780-C252-791A-D7D99112A146}"/>
              </a:ext>
            </a:extLst>
          </p:cNvPr>
          <p:cNvSpPr/>
          <p:nvPr/>
        </p:nvSpPr>
        <p:spPr>
          <a:xfrm>
            <a:off x="1420483" y="2570414"/>
            <a:ext cx="3252159" cy="923026"/>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latin typeface="Arial" panose="020B0604020202020204" pitchFamily="34" charset="0"/>
                <a:cs typeface="Arial" panose="020B0604020202020204" pitchFamily="34" charset="0"/>
              </a:rPr>
              <a:t>Di chuyển </a:t>
            </a:r>
          </a:p>
        </p:txBody>
      </p:sp>
      <p:sp>
        <p:nvSpPr>
          <p:cNvPr id="18" name="Rectangle: Rounded Corners 17">
            <a:extLst>
              <a:ext uri="{FF2B5EF4-FFF2-40B4-BE49-F238E27FC236}">
                <a16:creationId xmlns:a16="http://schemas.microsoft.com/office/drawing/2014/main" id="{36D65BCA-9B0D-46BB-9423-45F49554D02C}"/>
              </a:ext>
            </a:extLst>
          </p:cNvPr>
          <p:cNvSpPr/>
          <p:nvPr/>
        </p:nvSpPr>
        <p:spPr>
          <a:xfrm>
            <a:off x="7346828" y="2570414"/>
            <a:ext cx="3252159" cy="923026"/>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latin typeface="Arial" panose="020B0604020202020204" pitchFamily="34" charset="0"/>
                <a:cs typeface="Arial" panose="020B0604020202020204" pitchFamily="34" charset="0"/>
              </a:rPr>
              <a:t>Sao chép </a:t>
            </a:r>
          </a:p>
        </p:txBody>
      </p:sp>
      <p:sp>
        <p:nvSpPr>
          <p:cNvPr id="19" name="Not Equal 18">
            <a:extLst>
              <a:ext uri="{FF2B5EF4-FFF2-40B4-BE49-F238E27FC236}">
                <a16:creationId xmlns:a16="http://schemas.microsoft.com/office/drawing/2014/main" id="{51EAEE76-0990-45D9-E3BB-6BCB6A44F03C}"/>
              </a:ext>
            </a:extLst>
          </p:cNvPr>
          <p:cNvSpPr/>
          <p:nvPr/>
        </p:nvSpPr>
        <p:spPr>
          <a:xfrm>
            <a:off x="5331125" y="2671346"/>
            <a:ext cx="1122347" cy="721161"/>
          </a:xfrm>
          <a:prstGeom prst="mathNot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1D2AA449-4634-AC57-CD02-DC2BD3E1851B}"/>
              </a:ext>
            </a:extLst>
          </p:cNvPr>
          <p:cNvSpPr txBox="1"/>
          <p:nvPr/>
        </p:nvSpPr>
        <p:spPr>
          <a:xfrm>
            <a:off x="7253015" y="4059272"/>
            <a:ext cx="3439783" cy="1752339"/>
          </a:xfrm>
          <a:prstGeom prst="rect">
            <a:avLst/>
          </a:prstGeom>
          <a:noFill/>
        </p:spPr>
        <p:txBody>
          <a:bodyPr wrap="square">
            <a:spAutoFit/>
          </a:bodyPr>
          <a:lstStyle/>
          <a:p>
            <a:pPr algn="just">
              <a:lnSpc>
                <a:spcPct val="150000"/>
              </a:lnSpc>
            </a:pPr>
            <a:r>
              <a:rPr lang="en-US" sz="2500">
                <a:effectLst/>
                <a:latin typeface="Arial" panose="020B0604020202020204" pitchFamily="34" charset="0"/>
                <a:ea typeface="Calibri" panose="020F0502020204030204" pitchFamily="34" charset="0"/>
                <a:cs typeface="Arial" panose="020B0604020202020204" pitchFamily="34" charset="0"/>
              </a:rPr>
              <a:t>Phần văn bản được chọn còn nguyên ở vị trí ban đầu</a:t>
            </a:r>
            <a:endParaRPr lang="en-US" sz="250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8E09729-B4ED-C93B-209B-71A3490FBA30}"/>
              </a:ext>
            </a:extLst>
          </p:cNvPr>
          <p:cNvSpPr txBox="1"/>
          <p:nvPr/>
        </p:nvSpPr>
        <p:spPr>
          <a:xfrm>
            <a:off x="1326670" y="4059272"/>
            <a:ext cx="3439783" cy="1752339"/>
          </a:xfrm>
          <a:prstGeom prst="rect">
            <a:avLst/>
          </a:prstGeom>
          <a:noFill/>
        </p:spPr>
        <p:txBody>
          <a:bodyPr wrap="square">
            <a:spAutoFit/>
          </a:bodyPr>
          <a:lstStyle/>
          <a:p>
            <a:pPr algn="just">
              <a:lnSpc>
                <a:spcPct val="150000"/>
              </a:lnSpc>
            </a:pPr>
            <a:r>
              <a:rPr lang="vi-VN" sz="2500">
                <a:effectLst/>
                <a:latin typeface="Arial" panose="020B0604020202020204" pitchFamily="34" charset="0"/>
                <a:ea typeface="Calibri" panose="020F0502020204030204" pitchFamily="34" charset="0"/>
                <a:cs typeface="Arial" panose="020B0604020202020204" pitchFamily="34" charset="0"/>
              </a:rPr>
              <a:t>Phần văn bản được chọn không còn ở vị trí ban đầu</a:t>
            </a:r>
            <a:endParaRPr lang="en-US" sz="2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94635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80">
                                          <p:stCondLst>
                                            <p:cond delay="0"/>
                                          </p:stCondLst>
                                        </p:cTn>
                                        <p:tgtEl>
                                          <p:spTgt spid="22"/>
                                        </p:tgtEl>
                                      </p:cBhvr>
                                    </p:animEffect>
                                    <p:anim calcmode="lin" valueType="num">
                                      <p:cBhvr>
                                        <p:cTn id="2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9" dur="26">
                                          <p:stCondLst>
                                            <p:cond delay="650"/>
                                          </p:stCondLst>
                                        </p:cTn>
                                        <p:tgtEl>
                                          <p:spTgt spid="22"/>
                                        </p:tgtEl>
                                      </p:cBhvr>
                                      <p:to x="100000" y="60000"/>
                                    </p:animScale>
                                    <p:animScale>
                                      <p:cBhvr>
                                        <p:cTn id="30" dur="166" decel="50000">
                                          <p:stCondLst>
                                            <p:cond delay="676"/>
                                          </p:stCondLst>
                                        </p:cTn>
                                        <p:tgtEl>
                                          <p:spTgt spid="22"/>
                                        </p:tgtEl>
                                      </p:cBhvr>
                                      <p:to x="100000" y="100000"/>
                                    </p:animScale>
                                    <p:animScale>
                                      <p:cBhvr>
                                        <p:cTn id="31" dur="26">
                                          <p:stCondLst>
                                            <p:cond delay="1312"/>
                                          </p:stCondLst>
                                        </p:cTn>
                                        <p:tgtEl>
                                          <p:spTgt spid="22"/>
                                        </p:tgtEl>
                                      </p:cBhvr>
                                      <p:to x="100000" y="80000"/>
                                    </p:animScale>
                                    <p:animScale>
                                      <p:cBhvr>
                                        <p:cTn id="32" dur="166" decel="50000">
                                          <p:stCondLst>
                                            <p:cond delay="1338"/>
                                          </p:stCondLst>
                                        </p:cTn>
                                        <p:tgtEl>
                                          <p:spTgt spid="22"/>
                                        </p:tgtEl>
                                      </p:cBhvr>
                                      <p:to x="100000" y="100000"/>
                                    </p:animScale>
                                    <p:animScale>
                                      <p:cBhvr>
                                        <p:cTn id="33" dur="26">
                                          <p:stCondLst>
                                            <p:cond delay="1642"/>
                                          </p:stCondLst>
                                        </p:cTn>
                                        <p:tgtEl>
                                          <p:spTgt spid="22"/>
                                        </p:tgtEl>
                                      </p:cBhvr>
                                      <p:to x="100000" y="90000"/>
                                    </p:animScale>
                                    <p:animScale>
                                      <p:cBhvr>
                                        <p:cTn id="34" dur="166" decel="50000">
                                          <p:stCondLst>
                                            <p:cond delay="1668"/>
                                          </p:stCondLst>
                                        </p:cTn>
                                        <p:tgtEl>
                                          <p:spTgt spid="22"/>
                                        </p:tgtEl>
                                      </p:cBhvr>
                                      <p:to x="100000" y="100000"/>
                                    </p:animScale>
                                    <p:animScale>
                                      <p:cBhvr>
                                        <p:cTn id="35" dur="26">
                                          <p:stCondLst>
                                            <p:cond delay="1808"/>
                                          </p:stCondLst>
                                        </p:cTn>
                                        <p:tgtEl>
                                          <p:spTgt spid="22"/>
                                        </p:tgtEl>
                                      </p:cBhvr>
                                      <p:to x="100000" y="95000"/>
                                    </p:animScale>
                                    <p:animScale>
                                      <p:cBhvr>
                                        <p:cTn id="36" dur="166" decel="50000">
                                          <p:stCondLst>
                                            <p:cond delay="1834"/>
                                          </p:stCondLst>
                                        </p:cTn>
                                        <p:tgtEl>
                                          <p:spTgt spid="2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80">
                                          <p:stCondLst>
                                            <p:cond delay="0"/>
                                          </p:stCondLst>
                                        </p:cTn>
                                        <p:tgtEl>
                                          <p:spTgt spid="21"/>
                                        </p:tgtEl>
                                      </p:cBhvr>
                                    </p:animEffect>
                                    <p:anim calcmode="lin" valueType="num">
                                      <p:cBhvr>
                                        <p:cTn id="4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7" dur="26">
                                          <p:stCondLst>
                                            <p:cond delay="650"/>
                                          </p:stCondLst>
                                        </p:cTn>
                                        <p:tgtEl>
                                          <p:spTgt spid="21"/>
                                        </p:tgtEl>
                                      </p:cBhvr>
                                      <p:to x="100000" y="60000"/>
                                    </p:animScale>
                                    <p:animScale>
                                      <p:cBhvr>
                                        <p:cTn id="48" dur="166" decel="50000">
                                          <p:stCondLst>
                                            <p:cond delay="676"/>
                                          </p:stCondLst>
                                        </p:cTn>
                                        <p:tgtEl>
                                          <p:spTgt spid="21"/>
                                        </p:tgtEl>
                                      </p:cBhvr>
                                      <p:to x="100000" y="100000"/>
                                    </p:animScale>
                                    <p:animScale>
                                      <p:cBhvr>
                                        <p:cTn id="49" dur="26">
                                          <p:stCondLst>
                                            <p:cond delay="1312"/>
                                          </p:stCondLst>
                                        </p:cTn>
                                        <p:tgtEl>
                                          <p:spTgt spid="21"/>
                                        </p:tgtEl>
                                      </p:cBhvr>
                                      <p:to x="100000" y="80000"/>
                                    </p:animScale>
                                    <p:animScale>
                                      <p:cBhvr>
                                        <p:cTn id="50" dur="166" decel="50000">
                                          <p:stCondLst>
                                            <p:cond delay="1338"/>
                                          </p:stCondLst>
                                        </p:cTn>
                                        <p:tgtEl>
                                          <p:spTgt spid="21"/>
                                        </p:tgtEl>
                                      </p:cBhvr>
                                      <p:to x="100000" y="100000"/>
                                    </p:animScale>
                                    <p:animScale>
                                      <p:cBhvr>
                                        <p:cTn id="51" dur="26">
                                          <p:stCondLst>
                                            <p:cond delay="1642"/>
                                          </p:stCondLst>
                                        </p:cTn>
                                        <p:tgtEl>
                                          <p:spTgt spid="21"/>
                                        </p:tgtEl>
                                      </p:cBhvr>
                                      <p:to x="100000" y="90000"/>
                                    </p:animScale>
                                    <p:animScale>
                                      <p:cBhvr>
                                        <p:cTn id="52" dur="166" decel="50000">
                                          <p:stCondLst>
                                            <p:cond delay="1668"/>
                                          </p:stCondLst>
                                        </p:cTn>
                                        <p:tgtEl>
                                          <p:spTgt spid="21"/>
                                        </p:tgtEl>
                                      </p:cBhvr>
                                      <p:to x="100000" y="100000"/>
                                    </p:animScale>
                                    <p:animScale>
                                      <p:cBhvr>
                                        <p:cTn id="53" dur="26">
                                          <p:stCondLst>
                                            <p:cond delay="1808"/>
                                          </p:stCondLst>
                                        </p:cTn>
                                        <p:tgtEl>
                                          <p:spTgt spid="21"/>
                                        </p:tgtEl>
                                      </p:cBhvr>
                                      <p:to x="100000" y="95000"/>
                                    </p:animScale>
                                    <p:animScale>
                                      <p:cBhvr>
                                        <p:cTn id="5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animBg="1"/>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46809" y="6512943"/>
            <a:ext cx="13085618" cy="781546"/>
          </a:xfrm>
          <a:prstGeom prst="rect">
            <a:avLst/>
          </a:prstGeom>
        </p:spPr>
      </p:pic>
      <p:sp>
        <p:nvSpPr>
          <p:cNvPr id="2" name="TextBox 1">
            <a:extLst>
              <a:ext uri="{FF2B5EF4-FFF2-40B4-BE49-F238E27FC236}">
                <a16:creationId xmlns:a16="http://schemas.microsoft.com/office/drawing/2014/main" id="{568CB2B6-E661-FA45-F9D1-FD79AAE4F1C8}"/>
              </a:ext>
            </a:extLst>
          </p:cNvPr>
          <p:cNvSpPr txBox="1"/>
          <p:nvPr/>
        </p:nvSpPr>
        <p:spPr>
          <a:xfrm>
            <a:off x="3577087" y="632239"/>
            <a:ext cx="5037826" cy="707886"/>
          </a:xfrm>
          <a:prstGeom prst="rect">
            <a:avLst/>
          </a:prstGeom>
          <a:noFill/>
        </p:spPr>
        <p:txBody>
          <a:bodyPr wrap="square" rtlCol="0">
            <a:spAutoFit/>
          </a:bodyPr>
          <a:lstStyle/>
          <a:p>
            <a:pPr algn="ctr"/>
            <a:r>
              <a:rPr lang="en-US" sz="4000" b="1">
                <a:solidFill>
                  <a:schemeClr val="accent5">
                    <a:lumMod val="75000"/>
                  </a:schemeClr>
                </a:solidFill>
                <a:latin typeface="Arial" panose="020B0604020202020204" pitchFamily="34" charset="0"/>
                <a:cs typeface="Arial" panose="020B0604020202020204" pitchFamily="34" charset="0"/>
              </a:rPr>
              <a:t>VẬN DỤNG </a:t>
            </a:r>
          </a:p>
        </p:txBody>
      </p:sp>
      <p:pic>
        <p:nvPicPr>
          <p:cNvPr id="5" name="Picture 5">
            <a:extLst>
              <a:ext uri="{FF2B5EF4-FFF2-40B4-BE49-F238E27FC236}">
                <a16:creationId xmlns:a16="http://schemas.microsoft.com/office/drawing/2014/main" id="{D6036F97-7F36-D8B2-8ED1-077846C7E166}"/>
              </a:ext>
            </a:extLst>
          </p:cNvPr>
          <p:cNvPicPr>
            <a:picLocks noChangeAspect="1"/>
          </p:cNvPicPr>
          <p:nvPr/>
        </p:nvPicPr>
        <p:blipFill>
          <a:blip r:embed="rId4"/>
          <a:srcRect/>
          <a:stretch>
            <a:fillRect/>
          </a:stretch>
        </p:blipFill>
        <p:spPr>
          <a:xfrm>
            <a:off x="6916286" y="2952018"/>
            <a:ext cx="4944281" cy="3905982"/>
          </a:xfrm>
          <a:prstGeom prst="rect">
            <a:avLst/>
          </a:prstGeom>
        </p:spPr>
      </p:pic>
      <p:grpSp>
        <p:nvGrpSpPr>
          <p:cNvPr id="6" name="Group 5">
            <a:extLst>
              <a:ext uri="{FF2B5EF4-FFF2-40B4-BE49-F238E27FC236}">
                <a16:creationId xmlns:a16="http://schemas.microsoft.com/office/drawing/2014/main" id="{559F3BD3-6955-36D3-C289-9A11F9E8A583}"/>
              </a:ext>
            </a:extLst>
          </p:cNvPr>
          <p:cNvGrpSpPr/>
          <p:nvPr/>
        </p:nvGrpSpPr>
        <p:grpSpPr>
          <a:xfrm>
            <a:off x="571918" y="1887058"/>
            <a:ext cx="6010337" cy="3689498"/>
            <a:chOff x="571918" y="2011345"/>
            <a:chExt cx="6010337" cy="3689498"/>
          </a:xfrm>
        </p:grpSpPr>
        <p:sp>
          <p:nvSpPr>
            <p:cNvPr id="3" name="Rectangle: Rounded Corners 2">
              <a:extLst>
                <a:ext uri="{FF2B5EF4-FFF2-40B4-BE49-F238E27FC236}">
                  <a16:creationId xmlns:a16="http://schemas.microsoft.com/office/drawing/2014/main" id="{B7EDDD6E-39CD-F8DE-7A59-B5185F4170AE}"/>
                </a:ext>
              </a:extLst>
            </p:cNvPr>
            <p:cNvSpPr/>
            <p:nvPr/>
          </p:nvSpPr>
          <p:spPr>
            <a:xfrm>
              <a:off x="571918" y="2365288"/>
              <a:ext cx="6010337" cy="333555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rPr>
                <a:t>Em hãy mở lại tệp đã lưu ở phần Vận dụng </a:t>
              </a:r>
              <a:r>
                <a:rPr lang="vi-VN" sz="2500" b="1" i="1">
                  <a:solidFill>
                    <a:schemeClr val="tx1"/>
                  </a:solidFill>
                </a:rPr>
                <a:t>Bài 10 </a:t>
              </a:r>
              <a:r>
                <a:rPr lang="vi-VN" sz="2500">
                  <a:solidFill>
                    <a:schemeClr val="tx1"/>
                  </a:solidFill>
                </a:rPr>
                <a:t>và chèn thêm hình ảnh phù hợp vào văn bản. Lưu lại tệp văn bản với tên mới.</a:t>
              </a:r>
              <a:endParaRPr lang="en-US" sz="2500">
                <a:solidFill>
                  <a:schemeClr val="tx1"/>
                </a:solidFill>
              </a:endParaRPr>
            </a:p>
          </p:txBody>
        </p:sp>
        <p:pic>
          <p:nvPicPr>
            <p:cNvPr id="4098" name="Picture 2" descr="Pin ">
              <a:extLst>
                <a:ext uri="{FF2B5EF4-FFF2-40B4-BE49-F238E27FC236}">
                  <a16:creationId xmlns:a16="http://schemas.microsoft.com/office/drawing/2014/main" id="{41E53A9F-C4E2-555F-380C-39F251E1EE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3144" y="2011345"/>
              <a:ext cx="707886" cy="7078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38231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8CB2B6-E661-FA45-F9D1-FD79AAE4F1C8}"/>
              </a:ext>
            </a:extLst>
          </p:cNvPr>
          <p:cNvSpPr txBox="1"/>
          <p:nvPr/>
        </p:nvSpPr>
        <p:spPr>
          <a:xfrm>
            <a:off x="2779883" y="528973"/>
            <a:ext cx="6632233" cy="707886"/>
          </a:xfrm>
          <a:prstGeom prst="rect">
            <a:avLst/>
          </a:prstGeom>
          <a:noFill/>
        </p:spPr>
        <p:txBody>
          <a:bodyPr wrap="square" rtlCol="0">
            <a:spAutoFit/>
          </a:bodyPr>
          <a:lstStyle/>
          <a:p>
            <a:pPr algn="ctr"/>
            <a:r>
              <a:rPr lang="en-US" sz="4000" b="1">
                <a:solidFill>
                  <a:schemeClr val="accent5">
                    <a:lumMod val="75000"/>
                  </a:schemeClr>
                </a:solidFill>
                <a:latin typeface="Arial" panose="020B0604020202020204" pitchFamily="34" charset="0"/>
                <a:cs typeface="Arial" panose="020B0604020202020204" pitchFamily="34" charset="0"/>
              </a:rPr>
              <a:t>HƯỚNG DẪN VỀ NHÀ </a:t>
            </a:r>
          </a:p>
        </p:txBody>
      </p:sp>
      <p:grpSp>
        <p:nvGrpSpPr>
          <p:cNvPr id="9" name="Group 8">
            <a:extLst>
              <a:ext uri="{FF2B5EF4-FFF2-40B4-BE49-F238E27FC236}">
                <a16:creationId xmlns:a16="http://schemas.microsoft.com/office/drawing/2014/main" id="{FFD81E79-FB79-A17F-25CA-2E4C18772786}"/>
              </a:ext>
            </a:extLst>
          </p:cNvPr>
          <p:cNvGrpSpPr/>
          <p:nvPr/>
        </p:nvGrpSpPr>
        <p:grpSpPr>
          <a:xfrm>
            <a:off x="833888" y="1580554"/>
            <a:ext cx="5006197" cy="3278039"/>
            <a:chOff x="842514" y="2070337"/>
            <a:chExt cx="5006197" cy="3278039"/>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cstate="hqprint">
              <a:alphaModFix amt="8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42514" y="2070337"/>
              <a:ext cx="5006197" cy="3278039"/>
            </a:xfrm>
            <a:prstGeom prst="rect">
              <a:avLst/>
            </a:prstGeom>
          </p:spPr>
        </p:pic>
        <p:sp>
          <p:nvSpPr>
            <p:cNvPr id="8" name="TextBox 7">
              <a:extLst>
                <a:ext uri="{FF2B5EF4-FFF2-40B4-BE49-F238E27FC236}">
                  <a16:creationId xmlns:a16="http://schemas.microsoft.com/office/drawing/2014/main" id="{D468B5A7-F0A8-076D-3219-729EAF718D21}"/>
                </a:ext>
              </a:extLst>
            </p:cNvPr>
            <p:cNvSpPr txBox="1"/>
            <p:nvPr/>
          </p:nvSpPr>
          <p:spPr>
            <a:xfrm>
              <a:off x="1164566" y="2544645"/>
              <a:ext cx="4362091" cy="2329420"/>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sz="2500">
                  <a:latin typeface="Arial" panose="020B0604020202020204" pitchFamily="34" charset="0"/>
                  <a:cs typeface="Arial" panose="020B0604020202020204" pitchFamily="34" charset="0"/>
                </a:rPr>
                <a:t>Ôn tập lại nội dung chính của bài học ngày hôm nay</a:t>
              </a:r>
            </a:p>
            <a:p>
              <a:pPr marL="342900" indent="-342900">
                <a:lnSpc>
                  <a:spcPct val="150000"/>
                </a:lnSpc>
                <a:buFont typeface="Wingdings" panose="05000000000000000000" pitchFamily="2" charset="2"/>
                <a:buChar char="§"/>
              </a:pPr>
              <a:r>
                <a:rPr lang="en-US" sz="2500">
                  <a:latin typeface="Arial" panose="020B0604020202020204" pitchFamily="34" charset="0"/>
                  <a:cs typeface="Arial" panose="020B0604020202020204" pitchFamily="34" charset="0"/>
                </a:rPr>
                <a:t>Hoàn thành các bài tập được giao về nhà </a:t>
              </a:r>
            </a:p>
          </p:txBody>
        </p:sp>
      </p:grpSp>
      <p:grpSp>
        <p:nvGrpSpPr>
          <p:cNvPr id="11" name="Group 10">
            <a:extLst>
              <a:ext uri="{FF2B5EF4-FFF2-40B4-BE49-F238E27FC236}">
                <a16:creationId xmlns:a16="http://schemas.microsoft.com/office/drawing/2014/main" id="{5832B7B6-8FE2-662A-5D52-072F532ABF66}"/>
              </a:ext>
            </a:extLst>
          </p:cNvPr>
          <p:cNvGrpSpPr/>
          <p:nvPr/>
        </p:nvGrpSpPr>
        <p:grpSpPr>
          <a:xfrm>
            <a:off x="6334665" y="1580552"/>
            <a:ext cx="5006197" cy="3278039"/>
            <a:chOff x="842514" y="2070337"/>
            <a:chExt cx="5006197" cy="3278039"/>
          </a:xfrm>
        </p:grpSpPr>
        <p:pic>
          <p:nvPicPr>
            <p:cNvPr id="12" name="Picture 3">
              <a:extLst>
                <a:ext uri="{FF2B5EF4-FFF2-40B4-BE49-F238E27FC236}">
                  <a16:creationId xmlns:a16="http://schemas.microsoft.com/office/drawing/2014/main" id="{FA285E72-839C-D310-AE52-5E7F76BAF739}"/>
                </a:ext>
              </a:extLst>
            </p:cNvPr>
            <p:cNvPicPr>
              <a:picLocks noChangeAspect="1"/>
            </p:cNvPicPr>
            <p:nvPr/>
          </p:nvPicPr>
          <p:blipFill>
            <a:blip r:embed="rId2" cstate="hqprint">
              <a:alphaModFix amt="8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42514" y="2070337"/>
              <a:ext cx="5006197" cy="3278039"/>
            </a:xfrm>
            <a:prstGeom prst="rect">
              <a:avLst/>
            </a:prstGeom>
          </p:spPr>
        </p:pic>
        <p:sp>
          <p:nvSpPr>
            <p:cNvPr id="13" name="TextBox 12">
              <a:extLst>
                <a:ext uri="{FF2B5EF4-FFF2-40B4-BE49-F238E27FC236}">
                  <a16:creationId xmlns:a16="http://schemas.microsoft.com/office/drawing/2014/main" id="{E22BF186-3D54-4378-D763-F26EDD09BF87}"/>
                </a:ext>
              </a:extLst>
            </p:cNvPr>
            <p:cNvSpPr txBox="1"/>
            <p:nvPr/>
          </p:nvSpPr>
          <p:spPr>
            <a:xfrm>
              <a:off x="1164567" y="2833186"/>
              <a:ext cx="4247072" cy="1752339"/>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vi-VN" sz="2500">
                  <a:latin typeface="Arial" panose="020B0604020202020204" pitchFamily="34" charset="0"/>
                  <a:cs typeface="Arial" panose="020B0604020202020204" pitchFamily="34" charset="0"/>
                </a:rPr>
                <a:t>Đọc và chuẩn bị trước </a:t>
              </a:r>
              <a:endParaRPr lang="en-US" sz="2500">
                <a:latin typeface="Arial" panose="020B0604020202020204" pitchFamily="34" charset="0"/>
                <a:cs typeface="Arial" panose="020B0604020202020204" pitchFamily="34" charset="0"/>
              </a:endParaRPr>
            </a:p>
            <a:p>
              <a:pPr algn="just">
                <a:lnSpc>
                  <a:spcPct val="150000"/>
                </a:lnSpc>
              </a:pPr>
              <a:r>
                <a:rPr lang="vi-VN" sz="2500" b="1" i="1">
                  <a:latin typeface="Arial" panose="020B0604020202020204" pitchFamily="34" charset="0"/>
                  <a:cs typeface="Arial" panose="020B0604020202020204" pitchFamily="34" charset="0"/>
                </a:rPr>
                <a:t>Bài 12A: Thực hành đa</a:t>
              </a:r>
              <a:r>
                <a:rPr lang="en-US" sz="2500" b="1" i="1">
                  <a:latin typeface="Arial" panose="020B0604020202020204" pitchFamily="34" charset="0"/>
                  <a:cs typeface="Arial" panose="020B0604020202020204" pitchFamily="34" charset="0"/>
                </a:rPr>
                <a:t> </a:t>
              </a:r>
              <a:r>
                <a:rPr lang="vi-VN" sz="2500" b="1" i="1">
                  <a:latin typeface="Arial" panose="020B0604020202020204" pitchFamily="34" charset="0"/>
                  <a:cs typeface="Arial" panose="020B0604020202020204" pitchFamily="34" charset="0"/>
                </a:rPr>
                <a:t>phương tiện</a:t>
              </a:r>
              <a:endParaRPr lang="en-US" sz="2500" b="1" i="1">
                <a:latin typeface="Arial" panose="020B0604020202020204" pitchFamily="34" charset="0"/>
                <a:cs typeface="Arial" panose="020B0604020202020204" pitchFamily="34" charset="0"/>
              </a:endParaRPr>
            </a:p>
          </p:txBody>
        </p:sp>
      </p:grpSp>
      <p:pic>
        <p:nvPicPr>
          <p:cNvPr id="14" name="Picture 3">
            <a:extLst>
              <a:ext uri="{FF2B5EF4-FFF2-40B4-BE49-F238E27FC236}">
                <a16:creationId xmlns:a16="http://schemas.microsoft.com/office/drawing/2014/main" id="{C805BC05-9A0E-2E1F-3048-2BDBF2921645}"/>
              </a:ext>
            </a:extLst>
          </p:cNvPr>
          <p:cNvPicPr>
            <a:picLocks noChangeAspect="1"/>
          </p:cNvPicPr>
          <p:nvPr/>
        </p:nvPicPr>
        <p:blipFill>
          <a:blip r:embed="rId4">
            <a:alphaModFix amt="8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46810" y="6254151"/>
            <a:ext cx="13085618" cy="781546"/>
          </a:xfrm>
          <a:prstGeom prst="rect">
            <a:avLst/>
          </a:prstGeom>
        </p:spPr>
      </p:pic>
      <p:pic>
        <p:nvPicPr>
          <p:cNvPr id="15" name="Picture 6">
            <a:extLst>
              <a:ext uri="{FF2B5EF4-FFF2-40B4-BE49-F238E27FC236}">
                <a16:creationId xmlns:a16="http://schemas.microsoft.com/office/drawing/2014/main" id="{00F58C95-46F3-7E15-3E1F-7D94B9C89DC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902" y="4680896"/>
            <a:ext cx="2319152" cy="2177104"/>
          </a:xfrm>
          <a:prstGeom prst="rect">
            <a:avLst/>
          </a:prstGeom>
        </p:spPr>
      </p:pic>
      <p:pic>
        <p:nvPicPr>
          <p:cNvPr id="16" name="Picture 2">
            <a:extLst>
              <a:ext uri="{FF2B5EF4-FFF2-40B4-BE49-F238E27FC236}">
                <a16:creationId xmlns:a16="http://schemas.microsoft.com/office/drawing/2014/main" id="{D64B6D35-E9C8-C634-C1AE-A789ABEB388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96563">
            <a:off x="9908883" y="4555574"/>
            <a:ext cx="1524388" cy="2039935"/>
          </a:xfrm>
          <a:prstGeom prst="rect">
            <a:avLst/>
          </a:prstGeom>
        </p:spPr>
      </p:pic>
    </p:spTree>
    <p:extLst>
      <p:ext uri="{BB962C8B-B14F-4D97-AF65-F5344CB8AC3E}">
        <p14:creationId xmlns:p14="http://schemas.microsoft.com/office/powerpoint/2010/main" val="12344999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5874FD-D6E0-5834-A406-033EB9C11DB1}"/>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46809" y="6005648"/>
            <a:ext cx="13085618" cy="1288841"/>
          </a:xfrm>
          <a:prstGeom prst="rect">
            <a:avLst/>
          </a:prstGeom>
        </p:spPr>
      </p:pic>
      <p:pic>
        <p:nvPicPr>
          <p:cNvPr id="6" name="Picture 15">
            <a:extLst>
              <a:ext uri="{FF2B5EF4-FFF2-40B4-BE49-F238E27FC236}">
                <a16:creationId xmlns:a16="http://schemas.microsoft.com/office/drawing/2014/main" id="{06EB6814-0652-EA21-2FDD-12CA6BEF9AED}"/>
              </a:ext>
            </a:extLst>
          </p:cNvPr>
          <p:cNvPicPr>
            <a:picLocks noChangeAspect="1"/>
          </p:cNvPicPr>
          <p:nvPr/>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48305" r="50222"/>
          <a:stretch/>
        </p:blipFill>
        <p:spPr>
          <a:xfrm rot="20272841">
            <a:off x="2138352" y="174567"/>
            <a:ext cx="892035" cy="1027248"/>
          </a:xfrm>
          <a:prstGeom prst="rect">
            <a:avLst/>
          </a:prstGeom>
        </p:spPr>
      </p:pic>
      <p:pic>
        <p:nvPicPr>
          <p:cNvPr id="7" name="Picture 15">
            <a:extLst>
              <a:ext uri="{FF2B5EF4-FFF2-40B4-BE49-F238E27FC236}">
                <a16:creationId xmlns:a16="http://schemas.microsoft.com/office/drawing/2014/main" id="{60F64E59-B4D3-080D-DD81-647C1F8A017A}"/>
              </a:ext>
            </a:extLst>
          </p:cNvPr>
          <p:cNvPicPr>
            <a:picLocks noChangeAspect="1"/>
          </p:cNvPicPr>
          <p:nvPr/>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5295" t="-1184" r="55517" b="49489"/>
          <a:stretch/>
        </p:blipFill>
        <p:spPr>
          <a:xfrm rot="567906">
            <a:off x="8637203" y="419220"/>
            <a:ext cx="892035" cy="1027248"/>
          </a:xfrm>
          <a:prstGeom prst="rect">
            <a:avLst/>
          </a:prstGeom>
        </p:spPr>
      </p:pic>
      <p:pic>
        <p:nvPicPr>
          <p:cNvPr id="11" name="Picture 15">
            <a:extLst>
              <a:ext uri="{FF2B5EF4-FFF2-40B4-BE49-F238E27FC236}">
                <a16:creationId xmlns:a16="http://schemas.microsoft.com/office/drawing/2014/main" id="{A0A1460F-1A12-852E-CA1F-1208F7B3FA29}"/>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55001" t="50123" r="-4779" b="-1818"/>
          <a:stretch/>
        </p:blipFill>
        <p:spPr>
          <a:xfrm rot="1124429">
            <a:off x="201757" y="1799921"/>
            <a:ext cx="892035" cy="1027248"/>
          </a:xfrm>
          <a:prstGeom prst="rect">
            <a:avLst/>
          </a:prstGeom>
        </p:spPr>
      </p:pic>
      <p:pic>
        <p:nvPicPr>
          <p:cNvPr id="12" name="Picture 15">
            <a:extLst>
              <a:ext uri="{FF2B5EF4-FFF2-40B4-BE49-F238E27FC236}">
                <a16:creationId xmlns:a16="http://schemas.microsoft.com/office/drawing/2014/main" id="{27093C0A-12FC-0A5A-08C0-B44F6F1463F7}"/>
              </a:ext>
            </a:extLst>
          </p:cNvPr>
          <p:cNvPicPr>
            <a:picLocks noChangeAspect="1"/>
          </p:cNvPicPr>
          <p:nvPr/>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50221" t="-4903" r="1" b="53208"/>
          <a:stretch/>
        </p:blipFill>
        <p:spPr>
          <a:xfrm rot="20611064">
            <a:off x="11024053" y="1799920"/>
            <a:ext cx="892035" cy="1027248"/>
          </a:xfrm>
          <a:prstGeom prst="rect">
            <a:avLst/>
          </a:prstGeom>
        </p:spPr>
      </p:pic>
      <p:pic>
        <p:nvPicPr>
          <p:cNvPr id="13" name="Picture 7">
            <a:extLst>
              <a:ext uri="{FF2B5EF4-FFF2-40B4-BE49-F238E27FC236}">
                <a16:creationId xmlns:a16="http://schemas.microsoft.com/office/drawing/2014/main" id="{548E4E7D-27D9-6F63-D9BE-77EEA6F2DA9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60376" y="4376956"/>
            <a:ext cx="1723993" cy="1926250"/>
          </a:xfrm>
          <a:prstGeom prst="rect">
            <a:avLst/>
          </a:prstGeom>
        </p:spPr>
      </p:pic>
      <p:pic>
        <p:nvPicPr>
          <p:cNvPr id="14" name="Picture 9">
            <a:extLst>
              <a:ext uri="{FF2B5EF4-FFF2-40B4-BE49-F238E27FC236}">
                <a16:creationId xmlns:a16="http://schemas.microsoft.com/office/drawing/2014/main" id="{C94DFA56-44AA-A6BB-CD84-5756321A79B3}"/>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142417" y="4486667"/>
            <a:ext cx="2516616" cy="1816539"/>
          </a:xfrm>
          <a:prstGeom prst="rect">
            <a:avLst/>
          </a:prstGeom>
        </p:spPr>
      </p:pic>
      <p:pic>
        <p:nvPicPr>
          <p:cNvPr id="15" name="Picture 8">
            <a:extLst>
              <a:ext uri="{FF2B5EF4-FFF2-40B4-BE49-F238E27FC236}">
                <a16:creationId xmlns:a16="http://schemas.microsoft.com/office/drawing/2014/main" id="{CF12705F-6B62-24B8-C85F-1FCC283FD457}"/>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223012" y="4867737"/>
            <a:ext cx="3373964" cy="1435469"/>
          </a:xfrm>
          <a:prstGeom prst="rect">
            <a:avLst/>
          </a:prstGeom>
        </p:spPr>
      </p:pic>
      <p:sp>
        <p:nvSpPr>
          <p:cNvPr id="16" name="TextBox 15">
            <a:extLst>
              <a:ext uri="{FF2B5EF4-FFF2-40B4-BE49-F238E27FC236}">
                <a16:creationId xmlns:a16="http://schemas.microsoft.com/office/drawing/2014/main" id="{AD91E832-642C-5E84-D82E-96842418C8E6}"/>
              </a:ext>
            </a:extLst>
          </p:cNvPr>
          <p:cNvSpPr txBox="1"/>
          <p:nvPr/>
        </p:nvSpPr>
        <p:spPr>
          <a:xfrm>
            <a:off x="1109338" y="1636029"/>
            <a:ext cx="9973324" cy="2258054"/>
          </a:xfrm>
          <a:prstGeom prst="rect">
            <a:avLst/>
          </a:prstGeom>
          <a:noFill/>
        </p:spPr>
        <p:txBody>
          <a:bodyPr wrap="square" rtlCol="0">
            <a:spAutoFit/>
          </a:bodyPr>
          <a:lstStyle/>
          <a:p>
            <a:pPr algn="ctr">
              <a:lnSpc>
                <a:spcPct val="150000"/>
              </a:lnSpc>
            </a:pPr>
            <a:r>
              <a:rPr lang="en-US" sz="5000" b="1">
                <a:latin typeface="Arial" panose="020B0604020202020204" pitchFamily="34" charset="0"/>
                <a:cs typeface="Arial" panose="020B0604020202020204" pitchFamily="34" charset="0"/>
              </a:rPr>
              <a:t>CẢM ƠN CÁC EM ĐÃ CHÚ Ý LẮNG NGHE BÀI GIẢNG!</a:t>
            </a:r>
          </a:p>
        </p:txBody>
      </p:sp>
    </p:spTree>
    <p:extLst>
      <p:ext uri="{BB962C8B-B14F-4D97-AF65-F5344CB8AC3E}">
        <p14:creationId xmlns:p14="http://schemas.microsoft.com/office/powerpoint/2010/main" val="42505963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4AE9C480-E63B-471B-7465-D75C4A2F82F4}"/>
              </a:ext>
            </a:extLst>
          </p:cNvPr>
          <p:cNvSpPr/>
          <p:nvPr/>
        </p:nvSpPr>
        <p:spPr>
          <a:xfrm>
            <a:off x="-428445" y="4948142"/>
            <a:ext cx="13048890" cy="4278702"/>
          </a:xfrm>
          <a:prstGeom prst="ellipse">
            <a:avLst/>
          </a:prstGeom>
          <a:solidFill>
            <a:srgbClr val="C4DCF8"/>
          </a:solidFill>
          <a:ln>
            <a:solidFill>
              <a:srgbClr val="C4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4">
            <a:extLst>
              <a:ext uri="{FF2B5EF4-FFF2-40B4-BE49-F238E27FC236}">
                <a16:creationId xmlns:a16="http://schemas.microsoft.com/office/drawing/2014/main" id="{A017B772-4CC4-B2AD-AF45-4035E95968A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0731149">
            <a:off x="511705" y="3696481"/>
            <a:ext cx="2420344" cy="2211589"/>
          </a:xfrm>
          <a:prstGeom prst="rect">
            <a:avLst/>
          </a:prstGeom>
        </p:spPr>
      </p:pic>
      <p:pic>
        <p:nvPicPr>
          <p:cNvPr id="16" name="Picture 14">
            <a:extLst>
              <a:ext uri="{FF2B5EF4-FFF2-40B4-BE49-F238E27FC236}">
                <a16:creationId xmlns:a16="http://schemas.microsoft.com/office/drawing/2014/main" id="{A5D0F0FA-8904-0AC6-8CA4-EC29E17A4DF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50494">
            <a:off x="9074865" y="3741844"/>
            <a:ext cx="2420344" cy="2211589"/>
          </a:xfrm>
          <a:prstGeom prst="rect">
            <a:avLst/>
          </a:prstGeom>
        </p:spPr>
      </p:pic>
      <p:pic>
        <p:nvPicPr>
          <p:cNvPr id="17" name="Picture 16">
            <a:extLst>
              <a:ext uri="{FF2B5EF4-FFF2-40B4-BE49-F238E27FC236}">
                <a16:creationId xmlns:a16="http://schemas.microsoft.com/office/drawing/2014/main" id="{DFF81E71-E9AE-A194-F5F6-3DAF9823B302}"/>
              </a:ext>
            </a:extLst>
          </p:cNvPr>
          <p:cNvPicPr>
            <a:picLocks noChangeAspect="1"/>
          </p:cNvPicPr>
          <p:nvPr/>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48267"/>
          <a:stretch/>
        </p:blipFill>
        <p:spPr>
          <a:xfrm>
            <a:off x="672527" y="6266278"/>
            <a:ext cx="770577" cy="949586"/>
          </a:xfrm>
          <a:prstGeom prst="rect">
            <a:avLst/>
          </a:prstGeom>
        </p:spPr>
      </p:pic>
      <p:pic>
        <p:nvPicPr>
          <p:cNvPr id="18" name="Picture 16">
            <a:extLst>
              <a:ext uri="{FF2B5EF4-FFF2-40B4-BE49-F238E27FC236}">
                <a16:creationId xmlns:a16="http://schemas.microsoft.com/office/drawing/2014/main" id="{54807C13-D46E-16D3-79D1-DD32440C82F1}"/>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48267"/>
          <a:stretch/>
        </p:blipFill>
        <p:spPr>
          <a:xfrm rot="1973098">
            <a:off x="3582377" y="5809613"/>
            <a:ext cx="741154" cy="913328"/>
          </a:xfrm>
          <a:prstGeom prst="rect">
            <a:avLst/>
          </a:prstGeom>
        </p:spPr>
      </p:pic>
      <p:pic>
        <p:nvPicPr>
          <p:cNvPr id="19" name="Picture 16">
            <a:extLst>
              <a:ext uri="{FF2B5EF4-FFF2-40B4-BE49-F238E27FC236}">
                <a16:creationId xmlns:a16="http://schemas.microsoft.com/office/drawing/2014/main" id="{B693B7FC-A57E-A862-695B-52B34C33F2AF}"/>
              </a:ext>
            </a:extLst>
          </p:cNvPr>
          <p:cNvPicPr>
            <a:picLocks noChangeAspect="1"/>
          </p:cNvPicPr>
          <p:nvPr/>
        </p:nvPicPr>
        <p:blipFill rotWithShape="1">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48267"/>
          <a:stretch/>
        </p:blipFill>
        <p:spPr>
          <a:xfrm>
            <a:off x="5870560" y="5195899"/>
            <a:ext cx="592244" cy="729825"/>
          </a:xfrm>
          <a:prstGeom prst="rect">
            <a:avLst/>
          </a:prstGeom>
        </p:spPr>
      </p:pic>
      <p:pic>
        <p:nvPicPr>
          <p:cNvPr id="20" name="Picture 16">
            <a:extLst>
              <a:ext uri="{FF2B5EF4-FFF2-40B4-BE49-F238E27FC236}">
                <a16:creationId xmlns:a16="http://schemas.microsoft.com/office/drawing/2014/main" id="{9FE70DCC-1140-0CD8-C941-01F14E22530E}"/>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48267"/>
          <a:stretch/>
        </p:blipFill>
        <p:spPr>
          <a:xfrm rot="1122745">
            <a:off x="7511828" y="6257280"/>
            <a:ext cx="639310" cy="787825"/>
          </a:xfrm>
          <a:prstGeom prst="rect">
            <a:avLst/>
          </a:prstGeom>
        </p:spPr>
      </p:pic>
      <p:pic>
        <p:nvPicPr>
          <p:cNvPr id="21" name="Picture 16">
            <a:extLst>
              <a:ext uri="{FF2B5EF4-FFF2-40B4-BE49-F238E27FC236}">
                <a16:creationId xmlns:a16="http://schemas.microsoft.com/office/drawing/2014/main" id="{BA95640F-6878-CD47-B12E-7DD9529AB2CA}"/>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48267"/>
          <a:stretch/>
        </p:blipFill>
        <p:spPr>
          <a:xfrm>
            <a:off x="10471346" y="6224781"/>
            <a:ext cx="668196" cy="823421"/>
          </a:xfrm>
          <a:prstGeom prst="rect">
            <a:avLst/>
          </a:prstGeom>
        </p:spPr>
      </p:pic>
      <p:pic>
        <p:nvPicPr>
          <p:cNvPr id="23" name="Picture 22">
            <a:extLst>
              <a:ext uri="{FF2B5EF4-FFF2-40B4-BE49-F238E27FC236}">
                <a16:creationId xmlns:a16="http://schemas.microsoft.com/office/drawing/2014/main" id="{74BA41CF-41C9-FE7C-12FD-75870B38C6B6}"/>
              </a:ext>
            </a:extLst>
          </p:cNvPr>
          <p:cNvPicPr>
            <a:picLocks noChangeAspect="1"/>
          </p:cNvPicPr>
          <p:nvPr/>
        </p:nvPicPr>
        <p:blipFill>
          <a:blip r:embed="rId10">
            <a:alphaModFix amt="35000"/>
          </a:blip>
          <a:stretch>
            <a:fillRect/>
          </a:stretch>
        </p:blipFill>
        <p:spPr>
          <a:xfrm>
            <a:off x="672527" y="263280"/>
            <a:ext cx="963251" cy="957155"/>
          </a:xfrm>
          <a:prstGeom prst="rect">
            <a:avLst/>
          </a:prstGeom>
        </p:spPr>
      </p:pic>
      <p:pic>
        <p:nvPicPr>
          <p:cNvPr id="24" name="Picture 23">
            <a:extLst>
              <a:ext uri="{FF2B5EF4-FFF2-40B4-BE49-F238E27FC236}">
                <a16:creationId xmlns:a16="http://schemas.microsoft.com/office/drawing/2014/main" id="{E49D86A0-9AB1-311C-8F59-A1282CEE2438}"/>
              </a:ext>
            </a:extLst>
          </p:cNvPr>
          <p:cNvPicPr>
            <a:picLocks noChangeAspect="1"/>
          </p:cNvPicPr>
          <p:nvPr/>
        </p:nvPicPr>
        <p:blipFill>
          <a:blip r:embed="rId10">
            <a:alphaModFix amt="35000"/>
          </a:blip>
          <a:stretch>
            <a:fillRect/>
          </a:stretch>
        </p:blipFill>
        <p:spPr>
          <a:xfrm>
            <a:off x="10795675" y="2874090"/>
            <a:ext cx="963251" cy="957155"/>
          </a:xfrm>
          <a:prstGeom prst="rect">
            <a:avLst/>
          </a:prstGeom>
        </p:spPr>
      </p:pic>
      <p:pic>
        <p:nvPicPr>
          <p:cNvPr id="25" name="Picture 24">
            <a:extLst>
              <a:ext uri="{FF2B5EF4-FFF2-40B4-BE49-F238E27FC236}">
                <a16:creationId xmlns:a16="http://schemas.microsoft.com/office/drawing/2014/main" id="{AF635754-5110-7CFA-7554-B14879D83270}"/>
              </a:ext>
            </a:extLst>
          </p:cNvPr>
          <p:cNvPicPr>
            <a:picLocks noChangeAspect="1"/>
          </p:cNvPicPr>
          <p:nvPr/>
        </p:nvPicPr>
        <p:blipFill>
          <a:blip r:embed="rId10">
            <a:alphaModFix amt="35000"/>
          </a:blip>
          <a:stretch>
            <a:fillRect/>
          </a:stretch>
        </p:blipFill>
        <p:spPr>
          <a:xfrm>
            <a:off x="9842193" y="-274708"/>
            <a:ext cx="963251" cy="957155"/>
          </a:xfrm>
          <a:prstGeom prst="rect">
            <a:avLst/>
          </a:prstGeom>
        </p:spPr>
      </p:pic>
      <p:pic>
        <p:nvPicPr>
          <p:cNvPr id="26" name="Picture 25">
            <a:extLst>
              <a:ext uri="{FF2B5EF4-FFF2-40B4-BE49-F238E27FC236}">
                <a16:creationId xmlns:a16="http://schemas.microsoft.com/office/drawing/2014/main" id="{6474E552-6AF5-629F-9CC6-8FB5DF123FB0}"/>
              </a:ext>
            </a:extLst>
          </p:cNvPr>
          <p:cNvPicPr>
            <a:picLocks noChangeAspect="1"/>
          </p:cNvPicPr>
          <p:nvPr/>
        </p:nvPicPr>
        <p:blipFill>
          <a:blip r:embed="rId10">
            <a:alphaModFix amt="35000"/>
          </a:blip>
          <a:stretch>
            <a:fillRect/>
          </a:stretch>
        </p:blipFill>
        <p:spPr>
          <a:xfrm>
            <a:off x="49945" y="2941358"/>
            <a:ext cx="963251" cy="957155"/>
          </a:xfrm>
          <a:prstGeom prst="rect">
            <a:avLst/>
          </a:prstGeom>
        </p:spPr>
      </p:pic>
      <p:sp>
        <p:nvSpPr>
          <p:cNvPr id="28" name="TextBox 27">
            <a:extLst>
              <a:ext uri="{FF2B5EF4-FFF2-40B4-BE49-F238E27FC236}">
                <a16:creationId xmlns:a16="http://schemas.microsoft.com/office/drawing/2014/main" id="{81957B89-3470-59CC-5A37-3F318E8CA552}"/>
              </a:ext>
            </a:extLst>
          </p:cNvPr>
          <p:cNvSpPr txBox="1"/>
          <p:nvPr/>
        </p:nvSpPr>
        <p:spPr>
          <a:xfrm>
            <a:off x="334198" y="762716"/>
            <a:ext cx="11523603" cy="2691250"/>
          </a:xfrm>
          <a:prstGeom prst="rect">
            <a:avLst/>
          </a:prstGeom>
          <a:noFill/>
        </p:spPr>
        <p:txBody>
          <a:bodyPr wrap="square">
            <a:spAutoFit/>
          </a:bodyPr>
          <a:lstStyle/>
          <a:p>
            <a:pPr algn="ctr">
              <a:lnSpc>
                <a:spcPct val="150000"/>
              </a:lnSpc>
            </a:pPr>
            <a:r>
              <a:rPr lang="en-US" sz="6000" b="1">
                <a:solidFill>
                  <a:srgbClr val="F0746E"/>
                </a:solidFill>
                <a:latin typeface="Arial" panose="020B0604020202020204" pitchFamily="34" charset="0"/>
                <a:cs typeface="Arial" panose="020B0604020202020204" pitchFamily="34" charset="0"/>
              </a:rPr>
              <a:t>BÀI 11. </a:t>
            </a:r>
          </a:p>
          <a:p>
            <a:pPr algn="ctr">
              <a:lnSpc>
                <a:spcPct val="150000"/>
              </a:lnSpc>
            </a:pPr>
            <a:r>
              <a:rPr lang="en-US" sz="6000" b="1">
                <a:solidFill>
                  <a:srgbClr val="F0746E"/>
                </a:solidFill>
                <a:latin typeface="Arial" panose="020B0604020202020204" pitchFamily="34" charset="0"/>
                <a:cs typeface="Arial" panose="020B0604020202020204" pitchFamily="34" charset="0"/>
              </a:rPr>
              <a:t>CHỈNH SỬA VĂN BẢN</a:t>
            </a:r>
          </a:p>
        </p:txBody>
      </p:sp>
    </p:spTree>
    <p:extLst>
      <p:ext uri="{BB962C8B-B14F-4D97-AF65-F5344CB8AC3E}">
        <p14:creationId xmlns:p14="http://schemas.microsoft.com/office/powerpoint/2010/main" val="5780544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46809" y="6005648"/>
            <a:ext cx="13085618" cy="1288841"/>
          </a:xfrm>
          <a:prstGeom prst="rect">
            <a:avLst/>
          </a:prstGeom>
        </p:spPr>
      </p:pic>
      <p:sp>
        <p:nvSpPr>
          <p:cNvPr id="13" name="TextBox 12">
            <a:extLst>
              <a:ext uri="{FF2B5EF4-FFF2-40B4-BE49-F238E27FC236}">
                <a16:creationId xmlns:a16="http://schemas.microsoft.com/office/drawing/2014/main" id="{059F9435-FBC1-9E35-AE15-A5082AD56A5D}"/>
              </a:ext>
            </a:extLst>
          </p:cNvPr>
          <p:cNvSpPr txBox="1"/>
          <p:nvPr/>
        </p:nvSpPr>
        <p:spPr>
          <a:xfrm>
            <a:off x="3546894" y="326652"/>
            <a:ext cx="5098211" cy="707886"/>
          </a:xfrm>
          <a:prstGeom prst="rect">
            <a:avLst/>
          </a:prstGeom>
          <a:noFill/>
        </p:spPr>
        <p:txBody>
          <a:bodyPr wrap="square" rtlCol="0">
            <a:spAutoFit/>
          </a:bodyPr>
          <a:lstStyle/>
          <a:p>
            <a:pPr algn="ctr"/>
            <a:r>
              <a:rPr lang="en-US" sz="4000" b="1">
                <a:solidFill>
                  <a:schemeClr val="accent5">
                    <a:lumMod val="75000"/>
                  </a:schemeClr>
                </a:solidFill>
                <a:latin typeface="Arial" panose="020B0604020202020204" pitchFamily="34" charset="0"/>
                <a:cs typeface="Arial" panose="020B0604020202020204" pitchFamily="34" charset="0"/>
              </a:rPr>
              <a:t>KHỞI ĐỘNG  </a:t>
            </a:r>
          </a:p>
        </p:txBody>
      </p:sp>
      <p:grpSp>
        <p:nvGrpSpPr>
          <p:cNvPr id="21" name="Group 20">
            <a:extLst>
              <a:ext uri="{FF2B5EF4-FFF2-40B4-BE49-F238E27FC236}">
                <a16:creationId xmlns:a16="http://schemas.microsoft.com/office/drawing/2014/main" id="{AD97F6CD-4B2C-8184-CF16-250C3B32031B}"/>
              </a:ext>
            </a:extLst>
          </p:cNvPr>
          <p:cNvGrpSpPr/>
          <p:nvPr/>
        </p:nvGrpSpPr>
        <p:grpSpPr>
          <a:xfrm>
            <a:off x="796505" y="1034538"/>
            <a:ext cx="4118905" cy="4867502"/>
            <a:chOff x="7486275" y="995249"/>
            <a:chExt cx="4118905" cy="4867502"/>
          </a:xfrm>
        </p:grpSpPr>
        <p:pic>
          <p:nvPicPr>
            <p:cNvPr id="20" name="Picture 19">
              <a:extLst>
                <a:ext uri="{FF2B5EF4-FFF2-40B4-BE49-F238E27FC236}">
                  <a16:creationId xmlns:a16="http://schemas.microsoft.com/office/drawing/2014/main" id="{4A89A73C-E1DA-BAE9-7EF6-4E81A12A57F6}"/>
                </a:ext>
              </a:extLst>
            </p:cNvPr>
            <p:cNvPicPr>
              <a:picLocks noChangeAspect="1"/>
            </p:cNvPicPr>
            <p:nvPr/>
          </p:nvPicPr>
          <p:blipFill>
            <a:blip r:embed="rId4"/>
            <a:stretch>
              <a:fillRect/>
            </a:stretch>
          </p:blipFill>
          <p:spPr>
            <a:xfrm>
              <a:off x="7486275" y="1430521"/>
              <a:ext cx="2865423" cy="4432230"/>
            </a:xfrm>
            <a:prstGeom prst="rect">
              <a:avLst/>
            </a:prstGeom>
          </p:spPr>
        </p:pic>
        <p:pic>
          <p:nvPicPr>
            <p:cNvPr id="15" name="Picture 14">
              <a:extLst>
                <a:ext uri="{FF2B5EF4-FFF2-40B4-BE49-F238E27FC236}">
                  <a16:creationId xmlns:a16="http://schemas.microsoft.com/office/drawing/2014/main" id="{3A49D4BB-CE90-1386-C7D4-2AE3CC158D21}"/>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10000" b="90000" l="10000" r="90000">
                          <a14:foregroundMark x1="20125" y1="59500" x2="20125" y2="59500"/>
                          <a14:foregroundMark x1="13125" y1="61125" x2="13125" y2="61125"/>
                          <a14:foregroundMark x1="62125" y1="66500" x2="62125" y2="66500"/>
                          <a14:foregroundMark x1="81000" y1="59500" x2="81000" y2="59500"/>
                          <a14:foregroundMark x1="16875" y1="81625" x2="16875" y2="81625"/>
                          <a14:foregroundMark x1="23375" y1="78375" x2="23375" y2="78375"/>
                          <a14:foregroundMark x1="25000" y1="73500" x2="25000" y2="73500"/>
                          <a14:foregroundMark x1="21750" y1="74000" x2="44875" y2="84250"/>
                          <a14:foregroundMark x1="18000" y1="76750" x2="40000" y2="85875"/>
                          <a14:foregroundMark x1="43750" y1="80500" x2="84750" y2="82625"/>
                          <a14:foregroundMark x1="77750" y1="61125" x2="77750" y2="61125"/>
                          <a14:foregroundMark x1="81000" y1="59500" x2="81000" y2="59500"/>
                          <a14:foregroundMark x1="76625" y1="60625" x2="76625" y2="60625"/>
                          <a14:foregroundMark x1="79375" y1="60625" x2="79375" y2="60625"/>
                          <a14:foregroundMark x1="79875" y1="60625" x2="79875" y2="60625"/>
                          <a14:foregroundMark x1="14125" y1="61125" x2="26000" y2="58375"/>
                        </a14:backgroundRemoval>
                      </a14:imgEffect>
                    </a14:imgLayer>
                  </a14:imgProps>
                </a:ext>
                <a:ext uri="{28A0092B-C50C-407E-A947-70E740481C1C}">
                  <a14:useLocalDpi xmlns:a14="http://schemas.microsoft.com/office/drawing/2010/main" val="0"/>
                </a:ext>
              </a:extLst>
            </a:blip>
            <a:stretch>
              <a:fillRect/>
            </a:stretch>
          </p:blipFill>
          <p:spPr>
            <a:xfrm>
              <a:off x="10004125" y="995249"/>
              <a:ext cx="1601055" cy="1601055"/>
            </a:xfrm>
            <a:prstGeom prst="rect">
              <a:avLst/>
            </a:prstGeom>
          </p:spPr>
        </p:pic>
      </p:grpSp>
      <p:sp>
        <p:nvSpPr>
          <p:cNvPr id="2" name="Speech Bubble: Rectangle with Corners Rounded 1">
            <a:extLst>
              <a:ext uri="{FF2B5EF4-FFF2-40B4-BE49-F238E27FC236}">
                <a16:creationId xmlns:a16="http://schemas.microsoft.com/office/drawing/2014/main" id="{980ED2C6-408B-65E2-BBE8-34B7E9731935}"/>
              </a:ext>
            </a:extLst>
          </p:cNvPr>
          <p:cNvSpPr/>
          <p:nvPr/>
        </p:nvSpPr>
        <p:spPr>
          <a:xfrm>
            <a:off x="5443269" y="1815451"/>
            <a:ext cx="5952226" cy="1388853"/>
          </a:xfrm>
          <a:prstGeom prst="wedgeRoundRectCallout">
            <a:avLst>
              <a:gd name="adj1" fmla="val -56920"/>
              <a:gd name="adj2" fmla="val 45730"/>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500">
                <a:solidFill>
                  <a:schemeClr val="tx1"/>
                </a:solidFill>
                <a:latin typeface="Arial" panose="020B0604020202020204" pitchFamily="34" charset="0"/>
                <a:cs typeface="Arial" panose="020B0604020202020204" pitchFamily="34" charset="0"/>
              </a:rPr>
              <a:t>Câu thơ “Trăng ơi… từ đâu đến?” được lặp lại nhiều lần</a:t>
            </a:r>
          </a:p>
        </p:txBody>
      </p:sp>
      <p:sp>
        <p:nvSpPr>
          <p:cNvPr id="4" name="Speech Bubble: Rectangle with Corners Rounded 3">
            <a:extLst>
              <a:ext uri="{FF2B5EF4-FFF2-40B4-BE49-F238E27FC236}">
                <a16:creationId xmlns:a16="http://schemas.microsoft.com/office/drawing/2014/main" id="{5C89B3E7-12DF-E2CE-694D-7B4939236B36}"/>
              </a:ext>
            </a:extLst>
          </p:cNvPr>
          <p:cNvSpPr/>
          <p:nvPr/>
        </p:nvSpPr>
        <p:spPr>
          <a:xfrm>
            <a:off x="5443269" y="3710166"/>
            <a:ext cx="5952226" cy="1388853"/>
          </a:xfrm>
          <a:prstGeom prst="wedgeRoundRectCallout">
            <a:avLst>
              <a:gd name="adj1" fmla="val -55616"/>
              <a:gd name="adj2" fmla="val -48680"/>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500">
                <a:solidFill>
                  <a:schemeClr val="tx1"/>
                </a:solidFill>
                <a:latin typeface="Arial" panose="020B0604020202020204" pitchFamily="34" charset="0"/>
                <a:cs typeface="Arial" panose="020B0604020202020204" pitchFamily="34" charset="0"/>
              </a:rPr>
              <a:t>Có thể sao chép các phần văn bản giống nhau </a:t>
            </a:r>
          </a:p>
        </p:txBody>
      </p:sp>
    </p:spTree>
    <p:extLst>
      <p:ext uri="{BB962C8B-B14F-4D97-AF65-F5344CB8AC3E}">
        <p14:creationId xmlns:p14="http://schemas.microsoft.com/office/powerpoint/2010/main" val="11166816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4042D2-F0B1-CBD4-965A-1DBBF88C049B}"/>
              </a:ext>
            </a:extLst>
          </p:cNvPr>
          <p:cNvSpPr/>
          <p:nvPr/>
        </p:nvSpPr>
        <p:spPr>
          <a:xfrm rot="21068986">
            <a:off x="-887522" y="5588268"/>
            <a:ext cx="10862317" cy="253616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B4C9DD4-C5ED-A9AF-F285-66E0EAD07E2C}"/>
              </a:ext>
            </a:extLst>
          </p:cNvPr>
          <p:cNvSpPr/>
          <p:nvPr/>
        </p:nvSpPr>
        <p:spPr>
          <a:xfrm rot="522805">
            <a:off x="7790099" y="-675141"/>
            <a:ext cx="5633049" cy="924675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9">
            <a:extLst>
              <a:ext uri="{FF2B5EF4-FFF2-40B4-BE49-F238E27FC236}">
                <a16:creationId xmlns:a16="http://schemas.microsoft.com/office/drawing/2014/main" id="{D5D83DD5-3C82-5867-F371-BAF0A204844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618866" y="2383194"/>
            <a:ext cx="4691937" cy="4537494"/>
          </a:xfrm>
          <a:prstGeom prst="rect">
            <a:avLst/>
          </a:prstGeom>
        </p:spPr>
      </p:pic>
      <p:sp>
        <p:nvSpPr>
          <p:cNvPr id="11" name="TextBox 10">
            <a:extLst>
              <a:ext uri="{FF2B5EF4-FFF2-40B4-BE49-F238E27FC236}">
                <a16:creationId xmlns:a16="http://schemas.microsoft.com/office/drawing/2014/main" id="{FAFB9743-E07E-9882-5667-3C86D04213B1}"/>
              </a:ext>
            </a:extLst>
          </p:cNvPr>
          <p:cNvSpPr txBox="1"/>
          <p:nvPr/>
        </p:nvSpPr>
        <p:spPr>
          <a:xfrm>
            <a:off x="719092" y="483020"/>
            <a:ext cx="6063449" cy="707886"/>
          </a:xfrm>
          <a:prstGeom prst="rect">
            <a:avLst/>
          </a:prstGeom>
          <a:noFill/>
        </p:spPr>
        <p:txBody>
          <a:bodyPr wrap="square" rtlCol="0">
            <a:spAutoFit/>
          </a:bodyPr>
          <a:lstStyle/>
          <a:p>
            <a:pPr algn="ctr"/>
            <a:r>
              <a:rPr lang="en-US" sz="4000" b="1">
                <a:solidFill>
                  <a:srgbClr val="FF5555"/>
                </a:solidFill>
                <a:latin typeface="Arial" panose="020B0604020202020204" pitchFamily="34" charset="0"/>
                <a:cs typeface="Arial" panose="020B0604020202020204" pitchFamily="34" charset="0"/>
              </a:rPr>
              <a:t>NỘI DUNG BÀI HỌC </a:t>
            </a:r>
          </a:p>
        </p:txBody>
      </p:sp>
      <p:grpSp>
        <p:nvGrpSpPr>
          <p:cNvPr id="15" name="Group 14">
            <a:extLst>
              <a:ext uri="{FF2B5EF4-FFF2-40B4-BE49-F238E27FC236}">
                <a16:creationId xmlns:a16="http://schemas.microsoft.com/office/drawing/2014/main" id="{199AF021-CA64-7CCC-20E1-92FF663E8FF9}"/>
              </a:ext>
            </a:extLst>
          </p:cNvPr>
          <p:cNvGrpSpPr/>
          <p:nvPr/>
        </p:nvGrpSpPr>
        <p:grpSpPr>
          <a:xfrm>
            <a:off x="488863" y="1573113"/>
            <a:ext cx="7003506" cy="1391728"/>
            <a:chOff x="488863" y="1394366"/>
            <a:chExt cx="7003506" cy="1391728"/>
          </a:xfrm>
        </p:grpSpPr>
        <p:sp>
          <p:nvSpPr>
            <p:cNvPr id="13" name="Oval 12">
              <a:extLst>
                <a:ext uri="{FF2B5EF4-FFF2-40B4-BE49-F238E27FC236}">
                  <a16:creationId xmlns:a16="http://schemas.microsoft.com/office/drawing/2014/main" id="{0CAB4A89-28CD-0735-0B8E-8C451DF82903}"/>
                </a:ext>
              </a:extLst>
            </p:cNvPr>
            <p:cNvSpPr/>
            <p:nvPr/>
          </p:nvSpPr>
          <p:spPr>
            <a:xfrm>
              <a:off x="488863" y="1806750"/>
              <a:ext cx="736847" cy="736847"/>
            </a:xfrm>
            <a:prstGeom prst="ellipse">
              <a:avLst/>
            </a:prstGeom>
            <a:solidFill>
              <a:srgbClr val="7E9DC3"/>
            </a:solidFill>
            <a:ln>
              <a:solidFill>
                <a:srgbClr val="7E9D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bg1"/>
                  </a:solidFill>
                  <a:latin typeface="Arial" panose="020B06040202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21E0D94F-CF6F-378F-018B-CCC3A1043813}"/>
                </a:ext>
              </a:extLst>
            </p:cNvPr>
            <p:cNvSpPr txBox="1"/>
            <p:nvPr/>
          </p:nvSpPr>
          <p:spPr>
            <a:xfrm>
              <a:off x="1594903" y="1394366"/>
              <a:ext cx="5897466" cy="1391728"/>
            </a:xfrm>
            <a:prstGeom prst="rect">
              <a:avLst/>
            </a:prstGeom>
            <a:noFill/>
          </p:spPr>
          <p:txBody>
            <a:bodyPr wrap="square" rtlCol="0">
              <a:spAutoFit/>
            </a:bodyPr>
            <a:lstStyle/>
            <a:p>
              <a:pPr>
                <a:lnSpc>
                  <a:spcPct val="150000"/>
                </a:lnSpc>
              </a:pPr>
              <a:r>
                <a:rPr lang="en-US" sz="3000" b="1">
                  <a:latin typeface="Arial" panose="020B0604020202020204" pitchFamily="34" charset="0"/>
                  <a:cs typeface="Arial" panose="020B0604020202020204" pitchFamily="34" charset="0"/>
                </a:rPr>
                <a:t>Sao chép, di chuyển một phần văn bản </a:t>
              </a:r>
            </a:p>
          </p:txBody>
        </p:sp>
      </p:grpSp>
      <p:grpSp>
        <p:nvGrpSpPr>
          <p:cNvPr id="16" name="Group 15">
            <a:extLst>
              <a:ext uri="{FF2B5EF4-FFF2-40B4-BE49-F238E27FC236}">
                <a16:creationId xmlns:a16="http://schemas.microsoft.com/office/drawing/2014/main" id="{A0DF7834-FC95-E5F9-2C54-45A6803F3C9D}"/>
              </a:ext>
            </a:extLst>
          </p:cNvPr>
          <p:cNvGrpSpPr/>
          <p:nvPr/>
        </p:nvGrpSpPr>
        <p:grpSpPr>
          <a:xfrm>
            <a:off x="488863" y="3739125"/>
            <a:ext cx="7003506" cy="771949"/>
            <a:chOff x="488863" y="1771648"/>
            <a:chExt cx="7003506" cy="771949"/>
          </a:xfrm>
        </p:grpSpPr>
        <p:sp>
          <p:nvSpPr>
            <p:cNvPr id="17" name="Oval 16">
              <a:extLst>
                <a:ext uri="{FF2B5EF4-FFF2-40B4-BE49-F238E27FC236}">
                  <a16:creationId xmlns:a16="http://schemas.microsoft.com/office/drawing/2014/main" id="{8532E062-42DA-6C14-1479-0E3AC1B5C011}"/>
                </a:ext>
              </a:extLst>
            </p:cNvPr>
            <p:cNvSpPr/>
            <p:nvPr/>
          </p:nvSpPr>
          <p:spPr>
            <a:xfrm>
              <a:off x="488863" y="1806750"/>
              <a:ext cx="736847" cy="736847"/>
            </a:xfrm>
            <a:prstGeom prst="ellipse">
              <a:avLst/>
            </a:prstGeom>
            <a:solidFill>
              <a:srgbClr val="7E9DC3"/>
            </a:solidFill>
            <a:ln>
              <a:solidFill>
                <a:srgbClr val="7E9D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bg1"/>
                  </a:solidFill>
                  <a:latin typeface="Arial" panose="020B0604020202020204" pitchFamily="34" charset="0"/>
                  <a:cs typeface="Arial" panose="020B0604020202020204" pitchFamily="34" charset="0"/>
                </a:rPr>
                <a:t>2</a:t>
              </a:r>
            </a:p>
          </p:txBody>
        </p:sp>
        <p:sp>
          <p:nvSpPr>
            <p:cNvPr id="18" name="TextBox 17">
              <a:extLst>
                <a:ext uri="{FF2B5EF4-FFF2-40B4-BE49-F238E27FC236}">
                  <a16:creationId xmlns:a16="http://schemas.microsoft.com/office/drawing/2014/main" id="{9266BE18-A361-C01C-84AA-DCB7C6250335}"/>
                </a:ext>
              </a:extLst>
            </p:cNvPr>
            <p:cNvSpPr txBox="1"/>
            <p:nvPr/>
          </p:nvSpPr>
          <p:spPr>
            <a:xfrm>
              <a:off x="1594903" y="1771648"/>
              <a:ext cx="5897466" cy="699230"/>
            </a:xfrm>
            <a:prstGeom prst="rect">
              <a:avLst/>
            </a:prstGeom>
            <a:noFill/>
          </p:spPr>
          <p:txBody>
            <a:bodyPr wrap="square" rtlCol="0">
              <a:spAutoFit/>
            </a:bodyPr>
            <a:lstStyle/>
            <a:p>
              <a:pPr>
                <a:lnSpc>
                  <a:spcPct val="150000"/>
                </a:lnSpc>
              </a:pPr>
              <a:r>
                <a:rPr lang="en-US" sz="3000" b="1">
                  <a:latin typeface="Arial" panose="020B0604020202020204" pitchFamily="34" charset="0"/>
                  <a:cs typeface="Arial" panose="020B0604020202020204" pitchFamily="34" charset="0"/>
                </a:rPr>
                <a:t>Thực hành </a:t>
              </a:r>
            </a:p>
          </p:txBody>
        </p:sp>
      </p:grpSp>
    </p:spTree>
    <p:extLst>
      <p:ext uri="{BB962C8B-B14F-4D97-AF65-F5344CB8AC3E}">
        <p14:creationId xmlns:p14="http://schemas.microsoft.com/office/powerpoint/2010/main" val="17663650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A42EE7-7C90-C2E0-81B0-D9739ACEF7D8}"/>
              </a:ext>
            </a:extLst>
          </p:cNvPr>
          <p:cNvSpPr/>
          <p:nvPr/>
        </p:nvSpPr>
        <p:spPr>
          <a:xfrm rot="20505247">
            <a:off x="3046633" y="4971264"/>
            <a:ext cx="9842739" cy="5106838"/>
          </a:xfrm>
          <a:prstGeom prst="rect">
            <a:avLst/>
          </a:prstGeom>
          <a:solidFill>
            <a:srgbClr val="FEDDDF"/>
          </a:solidFill>
          <a:ln>
            <a:solidFill>
              <a:srgbClr val="FEDD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533CD66-D953-1814-90B1-B1C4CB25923C}"/>
              </a:ext>
            </a:extLst>
          </p:cNvPr>
          <p:cNvSpPr/>
          <p:nvPr/>
        </p:nvSpPr>
        <p:spPr>
          <a:xfrm rot="2063529">
            <a:off x="9590954" y="1125472"/>
            <a:ext cx="9842739" cy="5106838"/>
          </a:xfrm>
          <a:prstGeom prst="rect">
            <a:avLst/>
          </a:prstGeom>
          <a:solidFill>
            <a:srgbClr val="C4DCF8"/>
          </a:solidFill>
          <a:ln>
            <a:solidFill>
              <a:srgbClr val="C4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5">
            <a:extLst>
              <a:ext uri="{FF2B5EF4-FFF2-40B4-BE49-F238E27FC236}">
                <a16:creationId xmlns:a16="http://schemas.microsoft.com/office/drawing/2014/main" id="{E2304D26-4F4C-BFB6-2C43-8957EE8B5E2B}"/>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295" t="-1184" r="55517" b="49489"/>
          <a:stretch/>
        </p:blipFill>
        <p:spPr>
          <a:xfrm rot="567906">
            <a:off x="9251374" y="2915376"/>
            <a:ext cx="892035" cy="1027248"/>
          </a:xfrm>
          <a:prstGeom prst="rect">
            <a:avLst/>
          </a:prstGeom>
        </p:spPr>
      </p:pic>
      <p:pic>
        <p:nvPicPr>
          <p:cNvPr id="11" name="Picture 15">
            <a:extLst>
              <a:ext uri="{FF2B5EF4-FFF2-40B4-BE49-F238E27FC236}">
                <a16:creationId xmlns:a16="http://schemas.microsoft.com/office/drawing/2014/main" id="{500D3858-CD6E-71E8-D173-D490A70051DB}"/>
              </a:ext>
            </a:extLst>
          </p:cNvPr>
          <p:cNvPicPr>
            <a:picLocks noChangeAspect="1"/>
          </p:cNvPicPr>
          <p:nvPr/>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5001" t="50123" r="-4779" b="-1818"/>
          <a:stretch/>
        </p:blipFill>
        <p:spPr>
          <a:xfrm rot="1124429">
            <a:off x="2294617" y="5714685"/>
            <a:ext cx="892035" cy="1027248"/>
          </a:xfrm>
          <a:prstGeom prst="rect">
            <a:avLst/>
          </a:prstGeom>
        </p:spPr>
      </p:pic>
      <p:pic>
        <p:nvPicPr>
          <p:cNvPr id="12" name="Picture 15">
            <a:extLst>
              <a:ext uri="{FF2B5EF4-FFF2-40B4-BE49-F238E27FC236}">
                <a16:creationId xmlns:a16="http://schemas.microsoft.com/office/drawing/2014/main" id="{05408EB2-5F20-955A-20F3-3ADE577977AA}"/>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0221" t="-4903" r="1" b="53208"/>
          <a:stretch/>
        </p:blipFill>
        <p:spPr>
          <a:xfrm rot="20611064">
            <a:off x="6585218" y="4747306"/>
            <a:ext cx="892035" cy="1027248"/>
          </a:xfrm>
          <a:prstGeom prst="rect">
            <a:avLst/>
          </a:prstGeom>
        </p:spPr>
      </p:pic>
      <p:pic>
        <p:nvPicPr>
          <p:cNvPr id="13" name="Picture 15">
            <a:extLst>
              <a:ext uri="{FF2B5EF4-FFF2-40B4-BE49-F238E27FC236}">
                <a16:creationId xmlns:a16="http://schemas.microsoft.com/office/drawing/2014/main" id="{B43FB133-1162-51A2-116E-67E339635F68}"/>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295" t="-1184" r="55517" b="49489"/>
          <a:stretch/>
        </p:blipFill>
        <p:spPr>
          <a:xfrm rot="567906">
            <a:off x="551981" y="454729"/>
            <a:ext cx="892035" cy="1027248"/>
          </a:xfrm>
          <a:prstGeom prst="rect">
            <a:avLst/>
          </a:prstGeom>
        </p:spPr>
      </p:pic>
      <p:pic>
        <p:nvPicPr>
          <p:cNvPr id="14" name="Picture 15">
            <a:extLst>
              <a:ext uri="{FF2B5EF4-FFF2-40B4-BE49-F238E27FC236}">
                <a16:creationId xmlns:a16="http://schemas.microsoft.com/office/drawing/2014/main" id="{3F08284C-FBF7-48F4-F0A0-A93A90054C61}"/>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48305" r="50222"/>
          <a:stretch/>
        </p:blipFill>
        <p:spPr>
          <a:xfrm rot="20272841">
            <a:off x="9766467" y="454730"/>
            <a:ext cx="892035" cy="1027248"/>
          </a:xfrm>
          <a:prstGeom prst="rect">
            <a:avLst/>
          </a:prstGeom>
        </p:spPr>
      </p:pic>
      <p:sp>
        <p:nvSpPr>
          <p:cNvPr id="15" name="TextBox 14">
            <a:extLst>
              <a:ext uri="{FF2B5EF4-FFF2-40B4-BE49-F238E27FC236}">
                <a16:creationId xmlns:a16="http://schemas.microsoft.com/office/drawing/2014/main" id="{433A555B-A038-8D00-1C92-11FFE6C3BF75}"/>
              </a:ext>
            </a:extLst>
          </p:cNvPr>
          <p:cNvSpPr txBox="1"/>
          <p:nvPr/>
        </p:nvSpPr>
        <p:spPr>
          <a:xfrm>
            <a:off x="357146" y="1893247"/>
            <a:ext cx="8651799" cy="1911549"/>
          </a:xfrm>
          <a:prstGeom prst="rect">
            <a:avLst/>
          </a:prstGeom>
          <a:noFill/>
        </p:spPr>
        <p:txBody>
          <a:bodyPr wrap="square" rtlCol="0">
            <a:spAutoFit/>
          </a:bodyPr>
          <a:lstStyle/>
          <a:p>
            <a:pPr algn="ctr">
              <a:lnSpc>
                <a:spcPct val="150000"/>
              </a:lnSpc>
            </a:pPr>
            <a:r>
              <a:rPr lang="en-US" sz="4200" b="1">
                <a:solidFill>
                  <a:schemeClr val="accent5">
                    <a:lumMod val="75000"/>
                  </a:schemeClr>
                </a:solidFill>
                <a:latin typeface="Arial" panose="020B0604020202020204" pitchFamily="34" charset="0"/>
                <a:cs typeface="Arial" panose="020B0604020202020204" pitchFamily="34" charset="0"/>
              </a:rPr>
              <a:t>PHẦN 1. SAO CHÉP, DI CHUYỂN MỘT PHẦN VĂN BẢN </a:t>
            </a:r>
          </a:p>
        </p:txBody>
      </p:sp>
    </p:spTree>
    <p:extLst>
      <p:ext uri="{BB962C8B-B14F-4D97-AF65-F5344CB8AC3E}">
        <p14:creationId xmlns:p14="http://schemas.microsoft.com/office/powerpoint/2010/main" val="315698573"/>
      </p:ext>
    </p:extLst>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46809" y="6005648"/>
            <a:ext cx="13085618" cy="1288841"/>
          </a:xfrm>
          <a:prstGeom prst="rect">
            <a:avLst/>
          </a:prstGeom>
        </p:spPr>
      </p:pic>
      <p:grpSp>
        <p:nvGrpSpPr>
          <p:cNvPr id="7" name="Group 6">
            <a:extLst>
              <a:ext uri="{FF2B5EF4-FFF2-40B4-BE49-F238E27FC236}">
                <a16:creationId xmlns:a16="http://schemas.microsoft.com/office/drawing/2014/main" id="{AEC53589-B4FE-D48D-088D-5A6901F8A97A}"/>
              </a:ext>
            </a:extLst>
          </p:cNvPr>
          <p:cNvGrpSpPr/>
          <p:nvPr/>
        </p:nvGrpSpPr>
        <p:grpSpPr>
          <a:xfrm>
            <a:off x="279900" y="0"/>
            <a:ext cx="11055210" cy="2620205"/>
            <a:chOff x="490168" y="388432"/>
            <a:chExt cx="11055210" cy="2620205"/>
          </a:xfrm>
        </p:grpSpPr>
        <p:sp>
          <p:nvSpPr>
            <p:cNvPr id="5" name="Rectangle: Rounded Corners 4">
              <a:extLst>
                <a:ext uri="{FF2B5EF4-FFF2-40B4-BE49-F238E27FC236}">
                  <a16:creationId xmlns:a16="http://schemas.microsoft.com/office/drawing/2014/main" id="{B0069E47-04D5-F978-CB46-C2BD2A240D40}"/>
                </a:ext>
              </a:extLst>
            </p:cNvPr>
            <p:cNvSpPr/>
            <p:nvPr/>
          </p:nvSpPr>
          <p:spPr>
            <a:xfrm>
              <a:off x="914401" y="792784"/>
              <a:ext cx="10630977" cy="221585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500">
                  <a:solidFill>
                    <a:schemeClr val="tx1"/>
                  </a:solidFill>
                  <a:latin typeface="Arial" panose="020B0604020202020204" pitchFamily="34" charset="0"/>
                  <a:cs typeface="Arial" panose="020B0604020202020204" pitchFamily="34" charset="0"/>
                </a:rPr>
                <a:t>Khi soạn thảo văn bản trên máy tính có những phần văn bản lặp lại, em chỉ cần gõ một lần rồi sao chép để có những phần giống nhau mà không cần gõ lại.</a:t>
              </a:r>
            </a:p>
          </p:txBody>
        </p:sp>
        <p:pic>
          <p:nvPicPr>
            <p:cNvPr id="6" name="Picture 2">
              <a:extLst>
                <a:ext uri="{FF2B5EF4-FFF2-40B4-BE49-F238E27FC236}">
                  <a16:creationId xmlns:a16="http://schemas.microsoft.com/office/drawing/2014/main" id="{6774091F-D7D8-99A2-E8E0-8C5B7C08F72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75285">
              <a:off x="490168" y="388432"/>
              <a:ext cx="721398" cy="965374"/>
            </a:xfrm>
            <a:prstGeom prst="rect">
              <a:avLst/>
            </a:prstGeom>
          </p:spPr>
        </p:pic>
      </p:grpSp>
      <p:pic>
        <p:nvPicPr>
          <p:cNvPr id="9" name="Picture 8">
            <a:extLst>
              <a:ext uri="{FF2B5EF4-FFF2-40B4-BE49-F238E27FC236}">
                <a16:creationId xmlns:a16="http://schemas.microsoft.com/office/drawing/2014/main" id="{CFD8706F-DAA4-1512-A5F0-231D3F22E0E2}"/>
              </a:ext>
            </a:extLst>
          </p:cNvPr>
          <p:cNvPicPr>
            <a:picLocks noChangeAspect="1"/>
          </p:cNvPicPr>
          <p:nvPr/>
        </p:nvPicPr>
        <p:blipFill rotWithShape="1">
          <a:blip r:embed="rId6">
            <a:extLst>
              <a:ext uri="{28A0092B-C50C-407E-A947-70E740481C1C}">
                <a14:useLocalDpi xmlns:a14="http://schemas.microsoft.com/office/drawing/2010/main" val="0"/>
              </a:ext>
            </a:extLst>
          </a:blip>
          <a:srcRect r="3998" b="5453"/>
          <a:stretch/>
        </p:blipFill>
        <p:spPr>
          <a:xfrm>
            <a:off x="1305923" y="3710609"/>
            <a:ext cx="9427396" cy="2295039"/>
          </a:xfrm>
          <a:prstGeom prst="rect">
            <a:avLst/>
          </a:prstGeom>
        </p:spPr>
      </p:pic>
      <p:sp>
        <p:nvSpPr>
          <p:cNvPr id="14" name="TextBox 13">
            <a:extLst>
              <a:ext uri="{FF2B5EF4-FFF2-40B4-BE49-F238E27FC236}">
                <a16:creationId xmlns:a16="http://schemas.microsoft.com/office/drawing/2014/main" id="{9A29A55D-BCCA-086C-7E19-0D215C84E375}"/>
              </a:ext>
            </a:extLst>
          </p:cNvPr>
          <p:cNvSpPr txBox="1"/>
          <p:nvPr/>
        </p:nvSpPr>
        <p:spPr>
          <a:xfrm>
            <a:off x="538971" y="2676996"/>
            <a:ext cx="10961299" cy="1175258"/>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500">
                <a:latin typeface="Arial" panose="020B0604020202020204" pitchFamily="34" charset="0"/>
                <a:cs typeface="Arial" panose="020B0604020202020204" pitchFamily="34" charset="0"/>
              </a:rPr>
              <a:t>Sao chép câu thơ bị lặp lại </a:t>
            </a:r>
            <a:r>
              <a:rPr lang="en-US" sz="2500">
                <a:solidFill>
                  <a:srgbClr val="FD950B"/>
                </a:solidFill>
                <a:latin typeface="Arial" panose="020B0604020202020204" pitchFamily="34" charset="0"/>
                <a:cs typeface="Arial" panose="020B0604020202020204" pitchFamily="34" charset="0"/>
              </a:rPr>
              <a:t>“Trăng ơi… từ đâu đến?” </a:t>
            </a:r>
            <a:r>
              <a:rPr lang="en-US" sz="2500">
                <a:latin typeface="Arial" panose="020B0604020202020204" pitchFamily="34" charset="0"/>
                <a:cs typeface="Arial" panose="020B0604020202020204" pitchFamily="34" charset="0"/>
              </a:rPr>
              <a:t>để dán sang các chỗ cần thiết: </a:t>
            </a:r>
          </a:p>
        </p:txBody>
      </p:sp>
    </p:spTree>
    <p:extLst>
      <p:ext uri="{BB962C8B-B14F-4D97-AF65-F5344CB8AC3E}">
        <p14:creationId xmlns:p14="http://schemas.microsoft.com/office/powerpoint/2010/main" val="9698115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46809" y="6005648"/>
            <a:ext cx="13085618" cy="1288841"/>
          </a:xfrm>
          <a:prstGeom prst="rect">
            <a:avLst/>
          </a:prstGeom>
        </p:spPr>
      </p:pic>
      <p:pic>
        <p:nvPicPr>
          <p:cNvPr id="4" name="Picture 3">
            <a:extLst>
              <a:ext uri="{FF2B5EF4-FFF2-40B4-BE49-F238E27FC236}">
                <a16:creationId xmlns:a16="http://schemas.microsoft.com/office/drawing/2014/main" id="{8BB5CA8B-EEB9-9DFE-CC66-8180D949EC61}"/>
              </a:ext>
            </a:extLst>
          </p:cNvPr>
          <p:cNvPicPr>
            <a:picLocks noChangeAspect="1"/>
          </p:cNvPicPr>
          <p:nvPr/>
        </p:nvPicPr>
        <p:blipFill rotWithShape="1">
          <a:blip r:embed="rId4">
            <a:extLst>
              <a:ext uri="{28A0092B-C50C-407E-A947-70E740481C1C}">
                <a14:useLocalDpi xmlns:a14="http://schemas.microsoft.com/office/drawing/2010/main" val="0"/>
              </a:ext>
            </a:extLst>
          </a:blip>
          <a:srcRect r="65114" b="22107"/>
          <a:stretch/>
        </p:blipFill>
        <p:spPr>
          <a:xfrm>
            <a:off x="500982" y="122220"/>
            <a:ext cx="3747931" cy="3431890"/>
          </a:xfrm>
          <a:prstGeom prst="rect">
            <a:avLst/>
          </a:prstGeom>
        </p:spPr>
      </p:pic>
      <p:sp>
        <p:nvSpPr>
          <p:cNvPr id="11" name="TextBox 10">
            <a:extLst>
              <a:ext uri="{FF2B5EF4-FFF2-40B4-BE49-F238E27FC236}">
                <a16:creationId xmlns:a16="http://schemas.microsoft.com/office/drawing/2014/main" id="{8981D2DE-4268-CEB1-E950-43B0417E3C5D}"/>
              </a:ext>
            </a:extLst>
          </p:cNvPr>
          <p:cNvSpPr txBox="1"/>
          <p:nvPr/>
        </p:nvSpPr>
        <p:spPr>
          <a:xfrm>
            <a:off x="4923595" y="465861"/>
            <a:ext cx="6642339" cy="1948832"/>
          </a:xfrm>
          <a:prstGeom prst="roundRect">
            <a:avLst/>
          </a:prstGeom>
          <a:solidFill>
            <a:schemeClr val="accent6">
              <a:lumMod val="20000"/>
              <a:lumOff val="80000"/>
            </a:schemeClr>
          </a:solidFill>
        </p:spPr>
        <p:txBody>
          <a:bodyPr wrap="square">
            <a:spAutoFit/>
          </a:bodyPr>
          <a:lstStyle/>
          <a:p>
            <a:pPr algn="just">
              <a:lnSpc>
                <a:spcPct val="150000"/>
              </a:lnSpc>
            </a:pPr>
            <a:r>
              <a:rPr lang="vi-VN" sz="2500"/>
              <a:t>Trong trường hợp phần văn bản để ở vị trí chưa hợp lí, em có thể sử dụng thao tác gì mà không cần phải gõ lại?</a:t>
            </a:r>
            <a:endParaRPr lang="en-US" sz="2500"/>
          </a:p>
        </p:txBody>
      </p:sp>
      <p:sp>
        <p:nvSpPr>
          <p:cNvPr id="12" name="Arrow: Right 11">
            <a:extLst>
              <a:ext uri="{FF2B5EF4-FFF2-40B4-BE49-F238E27FC236}">
                <a16:creationId xmlns:a16="http://schemas.microsoft.com/office/drawing/2014/main" id="{1A038192-1BE0-176B-0A0A-1C0E58555DB8}"/>
              </a:ext>
            </a:extLst>
          </p:cNvPr>
          <p:cNvSpPr/>
          <p:nvPr/>
        </p:nvSpPr>
        <p:spPr>
          <a:xfrm>
            <a:off x="4352227" y="1278989"/>
            <a:ext cx="468053"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5D385D5-09DF-C481-2821-F32FA1DE0FC2}"/>
              </a:ext>
            </a:extLst>
          </p:cNvPr>
          <p:cNvPicPr>
            <a:picLocks noChangeAspect="1"/>
          </p:cNvPicPr>
          <p:nvPr/>
        </p:nvPicPr>
        <p:blipFill rotWithShape="1">
          <a:blip r:embed="rId4">
            <a:extLst>
              <a:ext uri="{28A0092B-C50C-407E-A947-70E740481C1C}">
                <a14:useLocalDpi xmlns:a14="http://schemas.microsoft.com/office/drawing/2010/main" val="0"/>
              </a:ext>
            </a:extLst>
          </a:blip>
          <a:srcRect l="63538" t="5200" r="1576" b="14335"/>
          <a:stretch/>
        </p:blipFill>
        <p:spPr>
          <a:xfrm>
            <a:off x="8160431" y="2670519"/>
            <a:ext cx="3530587" cy="3339602"/>
          </a:xfrm>
          <a:prstGeom prst="rect">
            <a:avLst/>
          </a:prstGeom>
        </p:spPr>
      </p:pic>
      <p:sp>
        <p:nvSpPr>
          <p:cNvPr id="14" name="TextBox 13">
            <a:extLst>
              <a:ext uri="{FF2B5EF4-FFF2-40B4-BE49-F238E27FC236}">
                <a16:creationId xmlns:a16="http://schemas.microsoft.com/office/drawing/2014/main" id="{AFAC6E5C-5B0D-DA17-C03A-4551288A43E6}"/>
              </a:ext>
            </a:extLst>
          </p:cNvPr>
          <p:cNvSpPr txBox="1"/>
          <p:nvPr/>
        </p:nvSpPr>
        <p:spPr>
          <a:xfrm>
            <a:off x="710400" y="3693302"/>
            <a:ext cx="6642339" cy="1951598"/>
          </a:xfrm>
          <a:prstGeom prst="roundRect">
            <a:avLst/>
          </a:prstGeom>
          <a:solidFill>
            <a:schemeClr val="accent4">
              <a:lumMod val="20000"/>
              <a:lumOff val="80000"/>
            </a:schemeClr>
          </a:solidFill>
          <a:ln>
            <a:solidFill>
              <a:schemeClr val="accent4">
                <a:lumMod val="20000"/>
                <a:lumOff val="80000"/>
              </a:schemeClr>
            </a:solidFill>
          </a:ln>
        </p:spPr>
        <p:txBody>
          <a:bodyPr wrap="square">
            <a:spAutoFit/>
          </a:bodyPr>
          <a:lstStyle/>
          <a:p>
            <a:pPr algn="just">
              <a:lnSpc>
                <a:spcPct val="150000"/>
              </a:lnSpc>
            </a:pPr>
            <a:r>
              <a:rPr lang="en-US" sz="2500">
                <a:latin typeface="Arial" panose="020B0604020202020204" pitchFamily="34" charset="0"/>
                <a:cs typeface="Arial" panose="020B0604020202020204" pitchFamily="34" charset="0"/>
              </a:rPr>
              <a:t>Sử dụng thao tác di chuyển để chuyển phần văn bản đến vị trí hợp lí mà không cần phải gõ lại từ đầu. </a:t>
            </a:r>
          </a:p>
        </p:txBody>
      </p:sp>
      <p:sp>
        <p:nvSpPr>
          <p:cNvPr id="15" name="Arrow: Right 14">
            <a:extLst>
              <a:ext uri="{FF2B5EF4-FFF2-40B4-BE49-F238E27FC236}">
                <a16:creationId xmlns:a16="http://schemas.microsoft.com/office/drawing/2014/main" id="{B2C251CF-706E-0E9C-443C-384E8F114E4E}"/>
              </a:ext>
            </a:extLst>
          </p:cNvPr>
          <p:cNvSpPr/>
          <p:nvPr/>
        </p:nvSpPr>
        <p:spPr>
          <a:xfrm rot="10800000">
            <a:off x="7522558" y="4340320"/>
            <a:ext cx="468053"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BA4EFD95-9CFD-A1EA-9313-F914F2970F1F}"/>
              </a:ext>
            </a:extLst>
          </p:cNvPr>
          <p:cNvCxnSpPr>
            <a:cxnSpLocks/>
          </p:cNvCxnSpPr>
          <p:nvPr/>
        </p:nvCxnSpPr>
        <p:spPr>
          <a:xfrm>
            <a:off x="4352227" y="2300825"/>
            <a:ext cx="3808204" cy="1509111"/>
          </a:xfrm>
          <a:prstGeom prst="straightConnector1">
            <a:avLst/>
          </a:prstGeom>
          <a:ln w="38100">
            <a:solidFill>
              <a:srgbClr val="FD950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9314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46809" y="6005648"/>
            <a:ext cx="13085618" cy="1288841"/>
          </a:xfrm>
          <a:prstGeom prst="rect">
            <a:avLst/>
          </a:prstGeom>
        </p:spPr>
      </p:pic>
      <p:pic>
        <p:nvPicPr>
          <p:cNvPr id="2" name="Picture 6">
            <a:extLst>
              <a:ext uri="{FF2B5EF4-FFF2-40B4-BE49-F238E27FC236}">
                <a16:creationId xmlns:a16="http://schemas.microsoft.com/office/drawing/2014/main" id="{3EF9B616-B26B-AEBE-F4E2-E80A563D0D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8704" y="2759562"/>
            <a:ext cx="3610051" cy="3388935"/>
          </a:xfrm>
          <a:prstGeom prst="rect">
            <a:avLst/>
          </a:prstGeom>
        </p:spPr>
      </p:pic>
      <p:sp>
        <p:nvSpPr>
          <p:cNvPr id="3" name="TextBox 2">
            <a:extLst>
              <a:ext uri="{FF2B5EF4-FFF2-40B4-BE49-F238E27FC236}">
                <a16:creationId xmlns:a16="http://schemas.microsoft.com/office/drawing/2014/main" id="{8C90F11D-03FB-D41F-1EC9-BC58A8B8DF2B}"/>
              </a:ext>
            </a:extLst>
          </p:cNvPr>
          <p:cNvSpPr txBox="1"/>
          <p:nvPr/>
        </p:nvSpPr>
        <p:spPr>
          <a:xfrm>
            <a:off x="3141453" y="575353"/>
            <a:ext cx="5909094" cy="553998"/>
          </a:xfrm>
          <a:prstGeom prst="rect">
            <a:avLst/>
          </a:prstGeom>
          <a:noFill/>
        </p:spPr>
        <p:txBody>
          <a:bodyPr wrap="square" rtlCol="0">
            <a:spAutoFit/>
          </a:bodyPr>
          <a:lstStyle/>
          <a:p>
            <a:pPr algn="ctr"/>
            <a:r>
              <a:rPr lang="en-US" sz="3000" b="1">
                <a:solidFill>
                  <a:schemeClr val="accent5">
                    <a:lumMod val="75000"/>
                  </a:schemeClr>
                </a:solidFill>
                <a:latin typeface="Arial" panose="020B0604020202020204" pitchFamily="34" charset="0"/>
                <a:cs typeface="Arial" panose="020B0604020202020204" pitchFamily="34" charset="0"/>
              </a:rPr>
              <a:t>HỘP KIẾN THỨC </a:t>
            </a:r>
          </a:p>
        </p:txBody>
      </p:sp>
      <p:grpSp>
        <p:nvGrpSpPr>
          <p:cNvPr id="8" name="Group 7">
            <a:extLst>
              <a:ext uri="{FF2B5EF4-FFF2-40B4-BE49-F238E27FC236}">
                <a16:creationId xmlns:a16="http://schemas.microsoft.com/office/drawing/2014/main" id="{6D64FE13-4789-AD02-B80F-BD639E7D6A47}"/>
              </a:ext>
            </a:extLst>
          </p:cNvPr>
          <p:cNvGrpSpPr/>
          <p:nvPr/>
        </p:nvGrpSpPr>
        <p:grpSpPr>
          <a:xfrm>
            <a:off x="4018473" y="1437725"/>
            <a:ext cx="7658819" cy="3982550"/>
            <a:chOff x="4018473" y="1529730"/>
            <a:chExt cx="7658819" cy="3982550"/>
          </a:xfrm>
        </p:grpSpPr>
        <p:sp>
          <p:nvSpPr>
            <p:cNvPr id="5" name="Rectangle: Rounded Corners 4">
              <a:extLst>
                <a:ext uri="{FF2B5EF4-FFF2-40B4-BE49-F238E27FC236}">
                  <a16:creationId xmlns:a16="http://schemas.microsoft.com/office/drawing/2014/main" id="{5DA10EA7-1B3E-E631-D42B-C219AAC9CB4E}"/>
                </a:ext>
              </a:extLst>
            </p:cNvPr>
            <p:cNvSpPr/>
            <p:nvPr/>
          </p:nvSpPr>
          <p:spPr>
            <a:xfrm>
              <a:off x="4018473" y="1529730"/>
              <a:ext cx="7479101" cy="3849436"/>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0E65FE6-AE32-08F9-2D45-C6B117BF5150}"/>
                </a:ext>
              </a:extLst>
            </p:cNvPr>
            <p:cNvSpPr/>
            <p:nvPr/>
          </p:nvSpPr>
          <p:spPr>
            <a:xfrm>
              <a:off x="4198191" y="1662844"/>
              <a:ext cx="7479101" cy="3849436"/>
            </a:xfrm>
            <a:prstGeom prst="roundRect">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anose="05000000000000000000" pitchFamily="2" charset="2"/>
                <a:buChar char="§"/>
              </a:pPr>
              <a:r>
                <a:rPr lang="vi-VN" sz="2500">
                  <a:solidFill>
                    <a:schemeClr val="tx1"/>
                  </a:solidFill>
                </a:rPr>
                <a:t>Em có thể sử dụng các thao tác sao chép, di chuyển một phần văn bản để soạn thảo nhanh và hợp lí.</a:t>
              </a:r>
            </a:p>
            <a:p>
              <a:pPr marL="342900" indent="-342900" algn="just">
                <a:lnSpc>
                  <a:spcPct val="150000"/>
                </a:lnSpc>
                <a:buFont typeface="Wingdings" panose="05000000000000000000" pitchFamily="2" charset="2"/>
                <a:buChar char="§"/>
              </a:pPr>
              <a:r>
                <a:rPr lang="vi-VN" sz="2500">
                  <a:solidFill>
                    <a:schemeClr val="tx1"/>
                  </a:solidFill>
                </a:rPr>
                <a:t>Em cũng có thể chèn thêm hình ảnh để văn bản sinh động và hấp dẫn hơn.</a:t>
              </a:r>
            </a:p>
          </p:txBody>
        </p:sp>
      </p:grpSp>
    </p:spTree>
    <p:extLst>
      <p:ext uri="{BB962C8B-B14F-4D97-AF65-F5344CB8AC3E}">
        <p14:creationId xmlns:p14="http://schemas.microsoft.com/office/powerpoint/2010/main" val="37434395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TotalTime>
  <Words>983</Words>
  <Application>Microsoft Office PowerPoint</Application>
  <PresentationFormat>Widescreen</PresentationFormat>
  <Paragraphs>91</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Thảo Đào</dc:creator>
  <cp:lastModifiedBy>admin</cp:lastModifiedBy>
  <cp:revision>7</cp:revision>
  <dcterms:created xsi:type="dcterms:W3CDTF">2023-03-31T03:42:17Z</dcterms:created>
  <dcterms:modified xsi:type="dcterms:W3CDTF">2024-02-20T09:22:55Z</dcterms:modified>
</cp:coreProperties>
</file>