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97" r:id="rId3"/>
    <p:sldId id="295" r:id="rId4"/>
    <p:sldId id="271" r:id="rId5"/>
    <p:sldId id="292" r:id="rId6"/>
    <p:sldId id="270" r:id="rId7"/>
    <p:sldId id="296" r:id="rId8"/>
    <p:sldId id="273" r:id="rId9"/>
    <p:sldId id="293" r:id="rId10"/>
    <p:sldId id="269" r:id="rId11"/>
    <p:sldId id="257" r:id="rId12"/>
    <p:sldId id="301" r:id="rId13"/>
    <p:sldId id="261" r:id="rId14"/>
    <p:sldId id="282" r:id="rId15"/>
    <p:sldId id="289" r:id="rId16"/>
    <p:sldId id="287" r:id="rId17"/>
    <p:sldId id="278" r:id="rId18"/>
    <p:sldId id="276" r:id="rId19"/>
    <p:sldId id="298" r:id="rId20"/>
    <p:sldId id="300" r:id="rId21"/>
    <p:sldId id="267" r:id="rId22"/>
    <p:sldId id="258" r:id="rId23"/>
    <p:sldId id="266" r:id="rId24"/>
    <p:sldId id="259" r:id="rId25"/>
    <p:sldId id="283" r:id="rId26"/>
    <p:sldId id="277" r:id="rId27"/>
    <p:sldId id="265" r:id="rId28"/>
    <p:sldId id="279" r:id="rId29"/>
    <p:sldId id="281" r:id="rId30"/>
  </p:sldIdLst>
  <p:sldSz cx="18288000" cy="10287000"/>
  <p:notesSz cx="6858000" cy="9144000"/>
  <p:embeddedFontLst>
    <p:embeddedFont>
      <p:font typeface="Calibri" panose="020F0502020204030204" pitchFamily="34" charset="0"/>
      <p:regular r:id="rId31"/>
      <p:bold r:id="rId32"/>
      <p:italic r:id="rId33"/>
      <p:boldItalic r:id="rId34"/>
    </p:embeddedFont>
    <p:embeddedFont>
      <p:font typeface="KG Primary Penmanship"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22" autoAdjust="0"/>
  </p:normalViewPr>
  <p:slideViewPr>
    <p:cSldViewPr>
      <p:cViewPr varScale="1">
        <p:scale>
          <a:sx n="43" d="100"/>
          <a:sy n="43" d="100"/>
        </p:scale>
        <p:origin x="66"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5D16FF54-E92B-C15C-204E-1A087620F7A4}"/>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8.svg"/><Relationship Id="rId3" Type="http://schemas.openxmlformats.org/officeDocument/2006/relationships/image" Target="../media/image21.svg"/><Relationship Id="rId7" Type="http://schemas.openxmlformats.org/officeDocument/2006/relationships/image" Target="../media/image2.svg"/><Relationship Id="rId12"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36.svg"/><Relationship Id="rId5" Type="http://schemas.openxmlformats.org/officeDocument/2006/relationships/image" Target="../media/image34.svg"/><Relationship Id="rId15" Type="http://schemas.openxmlformats.org/officeDocument/2006/relationships/image" Target="../media/image40.svg"/><Relationship Id="rId10" Type="http://schemas.openxmlformats.org/officeDocument/2006/relationships/image" Target="../media/image22.png"/><Relationship Id="rId4" Type="http://schemas.openxmlformats.org/officeDocument/2006/relationships/image" Target="../media/image20.png"/><Relationship Id="rId9" Type="http://schemas.openxmlformats.org/officeDocument/2006/relationships/image" Target="../media/image6.sv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7.svg"/><Relationship Id="rId7" Type="http://schemas.openxmlformats.org/officeDocument/2006/relationships/image" Target="../media/image44.svg"/><Relationship Id="rId12"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40.svg"/><Relationship Id="rId5" Type="http://schemas.openxmlformats.org/officeDocument/2006/relationships/image" Target="../media/image42.svg"/><Relationship Id="rId10" Type="http://schemas.openxmlformats.org/officeDocument/2006/relationships/image" Target="../media/image24.png"/><Relationship Id="rId4" Type="http://schemas.openxmlformats.org/officeDocument/2006/relationships/image" Target="../media/image25.png"/><Relationship Id="rId9" Type="http://schemas.openxmlformats.org/officeDocument/2006/relationships/image" Target="../media/image46.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9.svg"/><Relationship Id="rId7" Type="http://schemas.openxmlformats.org/officeDocument/2006/relationships/image" Target="../media/image25.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38.svg"/><Relationship Id="rId5" Type="http://schemas.openxmlformats.org/officeDocument/2006/relationships/image" Target="../media/image51.svg"/><Relationship Id="rId10"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27.sv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7.svg"/><Relationship Id="rId7" Type="http://schemas.openxmlformats.org/officeDocument/2006/relationships/image" Target="../media/image44.svg"/><Relationship Id="rId12"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40.svg"/><Relationship Id="rId5" Type="http://schemas.openxmlformats.org/officeDocument/2006/relationships/image" Target="../media/image42.svg"/><Relationship Id="rId10" Type="http://schemas.openxmlformats.org/officeDocument/2006/relationships/image" Target="../media/image24.png"/><Relationship Id="rId4" Type="http://schemas.openxmlformats.org/officeDocument/2006/relationships/image" Target="../media/image25.png"/><Relationship Id="rId9" Type="http://schemas.openxmlformats.org/officeDocument/2006/relationships/image" Target="../media/image46.sv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9.svg"/><Relationship Id="rId7"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0.jpg"/><Relationship Id="rId5" Type="http://schemas.openxmlformats.org/officeDocument/2006/relationships/image" Target="../media/image61.sv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70.svg"/><Relationship Id="rId3" Type="http://schemas.openxmlformats.org/officeDocument/2006/relationships/image" Target="../media/image66.svg"/><Relationship Id="rId7" Type="http://schemas.openxmlformats.org/officeDocument/2006/relationships/image" Target="../media/image68.svg"/><Relationship Id="rId12"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46.svg"/><Relationship Id="rId5" Type="http://schemas.openxmlformats.org/officeDocument/2006/relationships/image" Target="../media/image61.svg"/><Relationship Id="rId10" Type="http://schemas.openxmlformats.org/officeDocument/2006/relationships/image" Target="../media/image27.png"/><Relationship Id="rId4" Type="http://schemas.openxmlformats.org/officeDocument/2006/relationships/image" Target="../media/image44.png"/><Relationship Id="rId9" Type="http://schemas.openxmlformats.org/officeDocument/2006/relationships/image" Target="../media/image38.svg"/><Relationship Id="rId14" Type="http://schemas.openxmlformats.org/officeDocument/2006/relationships/image" Target="../media/image48.png"/></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66.svg"/><Relationship Id="rId7" Type="http://schemas.openxmlformats.org/officeDocument/2006/relationships/image" Target="../media/image38.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61.svg"/><Relationship Id="rId10" Type="http://schemas.openxmlformats.org/officeDocument/2006/relationships/image" Target="../media/image52.png"/><Relationship Id="rId4" Type="http://schemas.openxmlformats.org/officeDocument/2006/relationships/image" Target="../media/image49.png"/><Relationship Id="rId9" Type="http://schemas.openxmlformats.org/officeDocument/2006/relationships/image" Target="../media/image46.svg"/></Relationships>
</file>

<file path=ppt/slides/_rels/slide2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41.png"/><Relationship Id="rId3" Type="http://schemas.openxmlformats.org/officeDocument/2006/relationships/image" Target="../media/image59.svg"/><Relationship Id="rId7" Type="http://schemas.openxmlformats.org/officeDocument/2006/relationships/image" Target="../media/image61.svg"/><Relationship Id="rId12" Type="http://schemas.openxmlformats.org/officeDocument/2006/relationships/image" Target="../media/image57.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76.svg"/><Relationship Id="rId5" Type="http://schemas.openxmlformats.org/officeDocument/2006/relationships/image" Target="../media/image74.svg"/><Relationship Id="rId10" Type="http://schemas.openxmlformats.org/officeDocument/2006/relationships/image" Target="../media/image56.png"/><Relationship Id="rId4" Type="http://schemas.openxmlformats.org/officeDocument/2006/relationships/image" Target="../media/image53.png"/><Relationship Id="rId9" Type="http://schemas.openxmlformats.org/officeDocument/2006/relationships/image" Target="../media/image36.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80.svg"/><Relationship Id="rId7" Type="http://schemas.openxmlformats.org/officeDocument/2006/relationships/image" Target="../media/image36.sv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82.svg"/><Relationship Id="rId10"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76.svg"/></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3.svg"/><Relationship Id="rId4" Type="http://schemas.openxmlformats.org/officeDocument/2006/relationships/image" Target="../media/image10.png"/><Relationship Id="rId9" Type="http://schemas.openxmlformats.org/officeDocument/2006/relationships/image" Target="../media/image27.sv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04765">
            <a:off x="13460721" y="-6421866"/>
            <a:ext cx="6641019" cy="826371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66077" flipH="1">
            <a:off x="-2513703" y="1008708"/>
            <a:ext cx="7574623" cy="1049381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39545">
            <a:off x="10996361" y="-430135"/>
            <a:ext cx="3580051" cy="1041469"/>
          </a:xfrm>
          <a:prstGeom prst="rect">
            <a:avLst/>
          </a:prstGeom>
        </p:spPr>
      </p:pic>
      <p:sp>
        <p:nvSpPr>
          <p:cNvPr id="5" name="AutoShape 5"/>
          <p:cNvSpPr/>
          <p:nvPr/>
        </p:nvSpPr>
        <p:spPr>
          <a:xfrm rot="-78937">
            <a:off x="1722867" y="2526740"/>
            <a:ext cx="14842265" cy="5502878"/>
          </a:xfrm>
          <a:prstGeom prst="rect">
            <a:avLst/>
          </a:prstGeom>
          <a:solidFill>
            <a:srgbClr val="468B91"/>
          </a:solidFill>
        </p:spPr>
      </p:sp>
      <p:sp>
        <p:nvSpPr>
          <p:cNvPr id="6" name="AutoShape 6"/>
          <p:cNvSpPr/>
          <p:nvPr/>
        </p:nvSpPr>
        <p:spPr>
          <a:xfrm>
            <a:off x="2073630" y="2721682"/>
            <a:ext cx="14150265" cy="5123206"/>
          </a:xfrm>
          <a:prstGeom prst="rect">
            <a:avLst/>
          </a:prstGeom>
          <a:solidFill>
            <a:srgbClr val="F6F6E9"/>
          </a:solidFill>
        </p:spPr>
      </p:sp>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55419">
            <a:off x="1077966" y="2647292"/>
            <a:ext cx="2620966" cy="743401"/>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239772">
            <a:off x="14482615" y="7299542"/>
            <a:ext cx="2727911" cy="773735"/>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3895279">
            <a:off x="10774707" y="8945693"/>
            <a:ext cx="2038773" cy="1901619"/>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274709" y="6843131"/>
            <a:ext cx="2227480" cy="3723752"/>
          </a:xfrm>
          <a:prstGeom prst="rect">
            <a:avLst/>
          </a:prstGeom>
        </p:spPr>
      </p:pic>
      <p:sp>
        <p:nvSpPr>
          <p:cNvPr id="11" name="TextBox 11"/>
          <p:cNvSpPr txBox="1"/>
          <p:nvPr/>
        </p:nvSpPr>
        <p:spPr>
          <a:xfrm>
            <a:off x="2073630" y="3527755"/>
            <a:ext cx="14181677" cy="3323987"/>
          </a:xfrm>
          <a:prstGeom prst="rect">
            <a:avLst/>
          </a:prstGeom>
        </p:spPr>
        <p:txBody>
          <a:bodyPr wrap="square" lIns="0" tIns="0" rIns="0" bIns="0" rtlCol="0" anchor="t">
            <a:spAutoFit/>
          </a:bodyPr>
          <a:lstStyle/>
          <a:p>
            <a:pPr algn="ctr">
              <a:lnSpc>
                <a:spcPct val="150000"/>
              </a:lnSpc>
              <a:spcBef>
                <a:spcPct val="0"/>
              </a:spcBef>
            </a:pPr>
            <a:r>
              <a:rPr lang="en-US" sz="7200" b="1" dirty="0">
                <a:solidFill>
                  <a:srgbClr val="291B25"/>
                </a:solidFill>
                <a:latin typeface="Arial" panose="020B0604020202020204" pitchFamily="34" charset="0"/>
                <a:cs typeface="Arial" panose="020B0604020202020204" pitchFamily="34" charset="0"/>
              </a:rPr>
              <a:t>CHÀO MỪNG CÁC EM </a:t>
            </a:r>
          </a:p>
          <a:p>
            <a:pPr algn="ctr">
              <a:lnSpc>
                <a:spcPct val="150000"/>
              </a:lnSpc>
              <a:spcBef>
                <a:spcPct val="0"/>
              </a:spcBef>
            </a:pPr>
            <a:r>
              <a:rPr lang="en-US" sz="7200" b="1" dirty="0">
                <a:solidFill>
                  <a:srgbClr val="291B25"/>
                </a:solidFill>
                <a:latin typeface="Arial" panose="020B0604020202020204" pitchFamily="34" charset="0"/>
                <a:cs typeface="Arial" panose="020B0604020202020204" pitchFamily="34" charset="0"/>
              </a:rPr>
              <a:t>ĐẾN VỚI BÀI HỌC HÔM NAY!</a:t>
            </a:r>
          </a:p>
        </p:txBody>
      </p:sp>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517530" y="2902573"/>
            <a:ext cx="1412729" cy="14362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57475">
            <a:off x="-4229600" y="4984833"/>
            <a:ext cx="9144144" cy="116418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54650">
            <a:off x="12871252" y="-6056838"/>
            <a:ext cx="7771975" cy="10350088"/>
          </a:xfrm>
          <a:prstGeom prst="rect">
            <a:avLst/>
          </a:prstGeom>
        </p:spPr>
      </p:pic>
      <p:sp>
        <p:nvSpPr>
          <p:cNvPr id="4" name="AutoShape 4"/>
          <p:cNvSpPr/>
          <p:nvPr/>
        </p:nvSpPr>
        <p:spPr>
          <a:xfrm rot="-78937">
            <a:off x="2369084" y="2526740"/>
            <a:ext cx="13549831" cy="5502878"/>
          </a:xfrm>
          <a:prstGeom prst="rect">
            <a:avLst/>
          </a:prstGeom>
          <a:solidFill>
            <a:srgbClr val="FFCE6D"/>
          </a:solidFill>
        </p:spPr>
      </p:sp>
      <p:sp>
        <p:nvSpPr>
          <p:cNvPr id="5" name="AutoShape 5"/>
          <p:cNvSpPr/>
          <p:nvPr/>
        </p:nvSpPr>
        <p:spPr>
          <a:xfrm>
            <a:off x="2645130" y="2721682"/>
            <a:ext cx="13007265" cy="5123206"/>
          </a:xfrm>
          <a:prstGeom prst="rect">
            <a:avLst/>
          </a:prstGeom>
          <a:solidFill>
            <a:srgbClr val="F6F6E9"/>
          </a:solidFill>
        </p:spPr>
      </p:sp>
      <p:sp>
        <p:nvSpPr>
          <p:cNvPr id="6" name="TextBox 6"/>
          <p:cNvSpPr txBox="1"/>
          <p:nvPr/>
        </p:nvSpPr>
        <p:spPr>
          <a:xfrm>
            <a:off x="4450463" y="2871075"/>
            <a:ext cx="9297075" cy="1194686"/>
          </a:xfrm>
          <a:prstGeom prst="rect">
            <a:avLst/>
          </a:prstGeom>
        </p:spPr>
        <p:txBody>
          <a:bodyPr lIns="0" tIns="0" rIns="0" bIns="0" rtlCol="0" anchor="t">
            <a:spAutoFit/>
          </a:bodyPr>
          <a:lstStyle/>
          <a:p>
            <a:pPr marL="0" lvl="0" indent="0" algn="ctr">
              <a:lnSpc>
                <a:spcPts val="10559"/>
              </a:lnSpc>
              <a:spcBef>
                <a:spcPct val="0"/>
              </a:spcBef>
            </a:pPr>
            <a:r>
              <a:rPr lang="en-US" sz="6000" b="1" u="none" dirty="0">
                <a:solidFill>
                  <a:srgbClr val="291B25"/>
                </a:solidFill>
                <a:latin typeface="Arial" panose="020B0604020202020204" pitchFamily="34" charset="0"/>
                <a:cs typeface="Arial" panose="020B0604020202020204" pitchFamily="34" charset="0"/>
              </a:rPr>
              <a:t>KẾT LUẬN</a:t>
            </a: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07110">
            <a:off x="-1527793" y="-7744881"/>
            <a:ext cx="7211280" cy="8973312"/>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77071">
            <a:off x="13776348" y="9564071"/>
            <a:ext cx="3752093" cy="1091518"/>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50842">
            <a:off x="14642442" y="4676476"/>
            <a:ext cx="1790213" cy="3360468"/>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003523" y="2038857"/>
            <a:ext cx="1491940" cy="1664436"/>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323304">
            <a:off x="1742622" y="6869573"/>
            <a:ext cx="1505652" cy="566672"/>
          </a:xfrm>
          <a:prstGeom prst="rect">
            <a:avLst/>
          </a:prstGeom>
        </p:spPr>
      </p:pic>
      <p:sp>
        <p:nvSpPr>
          <p:cNvPr id="14" name="Rectangle 13"/>
          <p:cNvSpPr/>
          <p:nvPr/>
        </p:nvSpPr>
        <p:spPr>
          <a:xfrm>
            <a:off x="4495463" y="4215154"/>
            <a:ext cx="9667604" cy="3139321"/>
          </a:xfrm>
          <a:prstGeom prst="rect">
            <a:avLst/>
          </a:prstGeom>
        </p:spPr>
        <p:txBody>
          <a:bodyPr wrap="square">
            <a:spAutoFit/>
          </a:bodyPr>
          <a:lstStyle/>
          <a:p>
            <a:pPr algn="just">
              <a:lnSpc>
                <a:spcPct val="150000"/>
              </a:lnSpc>
            </a:pPr>
            <a:r>
              <a:rPr lang="vi-VN" sz="4400" dirty="0"/>
              <a:t>Những điều em biết là thông tin. Từ thông tin thu được, sau khi suy nghĩ, em đã đưa ra quyết định của mình</a:t>
            </a:r>
            <a:r>
              <a:rPr lang="en-US" sz="4400" dirty="0"/>
              <a:t>.</a:t>
            </a: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1081854">
            <a:off x="11756725" y="-1125339"/>
            <a:ext cx="8057164" cy="2781499"/>
          </a:xfrm>
          <a:prstGeom prst="rect">
            <a:avLst/>
          </a:prstGeom>
        </p:spPr>
      </p:pic>
      <p:sp>
        <p:nvSpPr>
          <p:cNvPr id="3" name="AutoShape 3"/>
          <p:cNvSpPr/>
          <p:nvPr/>
        </p:nvSpPr>
        <p:spPr>
          <a:xfrm>
            <a:off x="9144000" y="1901348"/>
            <a:ext cx="7752726" cy="3054047"/>
          </a:xfrm>
          <a:prstGeom prst="rect">
            <a:avLst/>
          </a:prstGeom>
          <a:solidFill>
            <a:srgbClr val="61A6AB"/>
          </a:solidFill>
        </p:spPr>
        <p:txBody>
          <a:bodyPr/>
          <a:lstStyle/>
          <a:p>
            <a:endParaRPr lang="en-US"/>
          </a:p>
        </p:txBody>
      </p:sp>
      <p:sp>
        <p:nvSpPr>
          <p:cNvPr id="4" name="AutoShape 4"/>
          <p:cNvSpPr/>
          <p:nvPr/>
        </p:nvSpPr>
        <p:spPr>
          <a:xfrm>
            <a:off x="9144000" y="5341130"/>
            <a:ext cx="7752726" cy="3054047"/>
          </a:xfrm>
          <a:prstGeom prst="rect">
            <a:avLst/>
          </a:prstGeom>
          <a:solidFill>
            <a:srgbClr val="61A6AB"/>
          </a:solidFill>
        </p:spPr>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395757"/>
            <a:ext cx="7050775" cy="7386526"/>
          </a:xfrm>
          <a:prstGeom prst="rect">
            <a:avLst/>
          </a:prstGeom>
        </p:spPr>
      </p:pic>
      <p:sp>
        <p:nvSpPr>
          <p:cNvPr id="7" name="AutoShape 7"/>
          <p:cNvSpPr/>
          <p:nvPr/>
        </p:nvSpPr>
        <p:spPr>
          <a:xfrm>
            <a:off x="9144000" y="1901348"/>
            <a:ext cx="7752726" cy="2090799"/>
          </a:xfrm>
          <a:prstGeom prst="rect">
            <a:avLst/>
          </a:prstGeom>
          <a:solidFill>
            <a:srgbClr val="FFCE6D"/>
          </a:solidFill>
        </p:spPr>
      </p:sp>
      <p:sp>
        <p:nvSpPr>
          <p:cNvPr id="9" name="AutoShape 9"/>
          <p:cNvSpPr/>
          <p:nvPr/>
        </p:nvSpPr>
        <p:spPr>
          <a:xfrm>
            <a:off x="9144000" y="5341130"/>
            <a:ext cx="7752726" cy="1935970"/>
          </a:xfrm>
          <a:prstGeom prst="rect">
            <a:avLst/>
          </a:prstGeom>
          <a:solidFill>
            <a:srgbClr val="FFCE6D"/>
          </a:solidFill>
        </p:spPr>
      </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10382" flipH="1">
            <a:off x="16339879" y="6937463"/>
            <a:ext cx="1113694" cy="2374154"/>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618066" y="1215314"/>
            <a:ext cx="1229358" cy="124981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9338087">
            <a:off x="1802120" y="8405750"/>
            <a:ext cx="2072195" cy="779899"/>
          </a:xfrm>
          <a:prstGeom prst="rect">
            <a:avLst/>
          </a:prstGeom>
        </p:spPr>
      </p:pic>
      <p:grpSp>
        <p:nvGrpSpPr>
          <p:cNvPr id="14" name="Group 14"/>
          <p:cNvGrpSpPr/>
          <p:nvPr/>
        </p:nvGrpSpPr>
        <p:grpSpPr>
          <a:xfrm>
            <a:off x="-431326" y="10052212"/>
            <a:ext cx="19161184" cy="917796"/>
            <a:chOff x="0" y="0"/>
            <a:chExt cx="6481685" cy="310464"/>
          </a:xfrm>
        </p:grpSpPr>
        <p:sp>
          <p:nvSpPr>
            <p:cNvPr id="15" name="Freeform 15"/>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FFCE6D"/>
            </a:solidFill>
          </p:spPr>
        </p:sp>
      </p:grpSp>
      <p:sp>
        <p:nvSpPr>
          <p:cNvPr id="16" name="Rectangle 15"/>
          <p:cNvSpPr/>
          <p:nvPr/>
        </p:nvSpPr>
        <p:spPr>
          <a:xfrm>
            <a:off x="1303739" y="2439716"/>
            <a:ext cx="6537717" cy="5632311"/>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Minh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An </a:t>
            </a:r>
            <a:r>
              <a:rPr lang="en-US" sz="4000" dirty="0" err="1">
                <a:latin typeface="Arial" panose="020B0604020202020204" pitchFamily="34" charset="0"/>
                <a:cs typeface="Arial" panose="020B0604020202020204" pitchFamily="34" charset="0"/>
              </a:rPr>
              <a:t>vui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vẻ</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hòa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dễ</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chuyện</a:t>
            </a:r>
            <a:r>
              <a:rPr lang="en-US" sz="4000" dirty="0">
                <a:latin typeface="Arial" panose="020B0604020202020204" pitchFamily="34" charset="0"/>
                <a:cs typeface="Arial" panose="020B0604020202020204" pitchFamily="34" charset="0"/>
              </a:rPr>
              <a:t>, Minh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An.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quyết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a:t>
            </a:r>
          </a:p>
        </p:txBody>
      </p:sp>
      <p:sp>
        <p:nvSpPr>
          <p:cNvPr id="17" name="Rounded Rectangle 16"/>
          <p:cNvSpPr/>
          <p:nvPr/>
        </p:nvSpPr>
        <p:spPr>
          <a:xfrm>
            <a:off x="6389059" y="754991"/>
            <a:ext cx="1390674" cy="1447800"/>
          </a:xfrm>
          <a:prstGeom prst="roundRect">
            <a:avLst/>
          </a:prstGeom>
          <a:solidFill>
            <a:schemeClr val="accent3">
              <a:lumMod val="75000"/>
            </a:schemeClr>
          </a:solidFill>
          <a:ln w="76200"/>
        </p:spPr>
        <p:style>
          <a:lnRef idx="3">
            <a:schemeClr val="lt1"/>
          </a:lnRef>
          <a:fillRef idx="1">
            <a:schemeClr val="accent3"/>
          </a:fillRef>
          <a:effectRef idx="1">
            <a:schemeClr val="accent3"/>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?1</a:t>
            </a:r>
          </a:p>
        </p:txBody>
      </p:sp>
      <p:sp>
        <p:nvSpPr>
          <p:cNvPr id="18" name="Rectangle 17"/>
          <p:cNvSpPr/>
          <p:nvPr/>
        </p:nvSpPr>
        <p:spPr>
          <a:xfrm>
            <a:off x="9518124" y="2032513"/>
            <a:ext cx="6788676" cy="1938992"/>
          </a:xfrm>
          <a:prstGeom prst="rect">
            <a:avLst/>
          </a:prstGeom>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A. Minh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An </a:t>
            </a:r>
            <a:r>
              <a:rPr lang="en-US" sz="4000" dirty="0" err="1">
                <a:latin typeface="Arial" panose="020B0604020202020204" pitchFamily="34" charset="0"/>
                <a:cs typeface="Arial" panose="020B0604020202020204" pitchFamily="34" charset="0"/>
              </a:rPr>
              <a:t>vui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vẻ</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hòa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dễ</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chuyện</a:t>
            </a:r>
            <a:r>
              <a:rPr lang="en-US" sz="4000" dirty="0">
                <a:latin typeface="Arial" panose="020B0604020202020204" pitchFamily="34" charset="0"/>
                <a:cs typeface="Arial" panose="020B0604020202020204" pitchFamily="34" charset="0"/>
              </a:rPr>
              <a:t>.</a:t>
            </a:r>
          </a:p>
        </p:txBody>
      </p:sp>
      <p:sp>
        <p:nvSpPr>
          <p:cNvPr id="19" name="Rectangle 18"/>
          <p:cNvSpPr/>
          <p:nvPr/>
        </p:nvSpPr>
        <p:spPr>
          <a:xfrm>
            <a:off x="9565442" y="6039108"/>
            <a:ext cx="6909840" cy="707886"/>
          </a:xfrm>
          <a:prstGeom prst="rect">
            <a:avLst/>
          </a:prstGeom>
        </p:spPr>
        <p:txBody>
          <a:bodyPr wrap="none">
            <a:spAutoFit/>
          </a:bodyPr>
          <a:lstStyle/>
          <a:p>
            <a:r>
              <a:rPr lang="en-US" sz="4000" dirty="0">
                <a:latin typeface="Arial" panose="020B0604020202020204" pitchFamily="34" charset="0"/>
                <a:cs typeface="Arial" panose="020B0604020202020204" pitchFamily="34" charset="0"/>
              </a:rPr>
              <a:t>B. Minh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An.</a:t>
            </a:r>
          </a:p>
        </p:txBody>
      </p:sp>
      <p:sp>
        <p:nvSpPr>
          <p:cNvPr id="20" name="TextBox 19"/>
          <p:cNvSpPr txBox="1"/>
          <p:nvPr/>
        </p:nvSpPr>
        <p:spPr>
          <a:xfrm>
            <a:off x="10696262" y="4074730"/>
            <a:ext cx="4648200" cy="707886"/>
          </a:xfrm>
          <a:prstGeom prst="rect">
            <a:avLst/>
          </a:prstGeom>
          <a:noFill/>
        </p:spPr>
        <p:txBody>
          <a:bodyPr wrap="square" rtlCol="0">
            <a:spAutoFit/>
          </a:bodyPr>
          <a:lstStyle/>
          <a:p>
            <a:pPr algn="ctr"/>
            <a:r>
              <a:rPr lang="en-US" sz="4000" b="1" dirty="0" err="1">
                <a:solidFill>
                  <a:schemeClr val="bg1"/>
                </a:solidFill>
                <a:latin typeface="Arial" panose="020B0604020202020204" pitchFamily="34" charset="0"/>
                <a:cs typeface="Arial" panose="020B0604020202020204" pitchFamily="34" charset="0"/>
              </a:rPr>
              <a:t>Thông</a:t>
            </a:r>
            <a:r>
              <a:rPr lang="en-US" sz="4000" b="1" dirty="0">
                <a:solidFill>
                  <a:schemeClr val="bg1"/>
                </a:solidFill>
                <a:latin typeface="Arial" panose="020B0604020202020204" pitchFamily="34" charset="0"/>
                <a:cs typeface="Arial" panose="020B0604020202020204" pitchFamily="34" charset="0"/>
              </a:rPr>
              <a:t> tin</a:t>
            </a:r>
          </a:p>
        </p:txBody>
      </p:sp>
      <p:sp>
        <p:nvSpPr>
          <p:cNvPr id="21" name="TextBox 20"/>
          <p:cNvSpPr txBox="1"/>
          <p:nvPr/>
        </p:nvSpPr>
        <p:spPr>
          <a:xfrm>
            <a:off x="10696262" y="7444972"/>
            <a:ext cx="4648200" cy="707886"/>
          </a:xfrm>
          <a:prstGeom prst="rect">
            <a:avLst/>
          </a:prstGeom>
          <a:noFill/>
        </p:spPr>
        <p:txBody>
          <a:bodyPr wrap="square" rtlCol="0">
            <a:spAutoFit/>
          </a:bodyPr>
          <a:lstStyle/>
          <a:p>
            <a:pPr algn="ctr"/>
            <a:r>
              <a:rPr lang="en-US" sz="4000" b="1" dirty="0" err="1">
                <a:solidFill>
                  <a:schemeClr val="bg1"/>
                </a:solidFill>
                <a:latin typeface="Arial" panose="020B0604020202020204" pitchFamily="34" charset="0"/>
                <a:cs typeface="Arial" panose="020B0604020202020204" pitchFamily="34" charset="0"/>
              </a:rPr>
              <a:t>Quyết</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định</a:t>
            </a:r>
            <a:endParaRPr lang="en-US" sz="4000" b="1" dirty="0">
              <a:solidFill>
                <a:schemeClr val="bg1"/>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9393597" flipH="1">
            <a:off x="11062170" y="3787978"/>
            <a:ext cx="400684" cy="938443"/>
          </a:xfrm>
          <a:prstGeom prst="rect">
            <a:avLst/>
          </a:prstGeom>
        </p:spPr>
      </p:pic>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9393597" flipH="1">
            <a:off x="10937295" y="7028150"/>
            <a:ext cx="400684" cy="93844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7" presetClass="entr" presetSubtype="1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strVal val="#ppt_h"/>
                                          </p:val>
                                        </p:tav>
                                        <p:tav tm="100000">
                                          <p:val>
                                            <p:strVal val="#ppt_h"/>
                                          </p:val>
                                        </p:tav>
                                      </p:tavLst>
                                    </p:anim>
                                  </p:childTnLst>
                                </p:cTn>
                              </p:par>
                              <p:par>
                                <p:cTn id="26" presetID="17"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strVal val="#ppt_h"/>
                                          </p:val>
                                        </p:tav>
                                        <p:tav tm="100000">
                                          <p:val>
                                            <p:strVal val="#ppt_h"/>
                                          </p:val>
                                        </p:tav>
                                      </p:tavLst>
                                    </p:anim>
                                  </p:childTnLst>
                                </p:cTn>
                              </p:par>
                              <p:par>
                                <p:cTn id="34" presetID="17" presetClass="entr" presetSubtype="1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strVal val="#ppt_h"/>
                                          </p:val>
                                        </p:tav>
                                        <p:tav tm="100000">
                                          <p:val>
                                            <p:strVal val="#ppt_h"/>
                                          </p:val>
                                        </p:tav>
                                      </p:tavLst>
                                    </p:anim>
                                  </p:childTnLst>
                                </p:cTn>
                              </p:par>
                              <p:par>
                                <p:cTn id="38" presetID="17" presetClass="entr" presetSubtype="1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strVal val="#ppt_h"/>
                                          </p:val>
                                        </p:tav>
                                        <p:tav tm="100000">
                                          <p:val>
                                            <p:strVal val="#ppt_h"/>
                                          </p:val>
                                        </p:tav>
                                      </p:tavLst>
                                    </p:anim>
                                  </p:childTnLst>
                                </p:cTn>
                              </p:par>
                              <p:par>
                                <p:cTn id="42" presetID="17" presetClass="entr" presetSubtype="1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strVal val="#ppt_h"/>
                                          </p:val>
                                        </p:tav>
                                        <p:tav tm="100000">
                                          <p:val>
                                            <p:strVal val="#ppt_h"/>
                                          </p:val>
                                        </p:tav>
                                      </p:tavLst>
                                    </p:anim>
                                  </p:childTnLst>
                                </p:cTn>
                              </p:par>
                              <p:par>
                                <p:cTn id="46" presetID="10"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up)">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up)">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451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2" name="AutoShape 2"/>
          <p:cNvSpPr/>
          <p:nvPr/>
        </p:nvSpPr>
        <p:spPr>
          <a:xfrm rot="-5400000">
            <a:off x="3868028" y="1491009"/>
            <a:ext cx="10551944" cy="19131917"/>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21959" y="6258019"/>
            <a:ext cx="19136809" cy="10764455"/>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876800" y="3102565"/>
            <a:ext cx="6078660" cy="5947411"/>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336576" y="3102565"/>
            <a:ext cx="6181620" cy="594741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216771">
            <a:off x="15792628" y="1384856"/>
            <a:ext cx="1920183" cy="893758"/>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72256"/>
          <a:stretch>
            <a:fillRect/>
          </a:stretch>
        </p:blipFill>
        <p:spPr>
          <a:xfrm rot="1081854">
            <a:off x="11470975" y="-1390749"/>
            <a:ext cx="8057164" cy="2781499"/>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362200" y="5186292"/>
            <a:ext cx="2133484" cy="2380155"/>
          </a:xfrm>
          <a:prstGeom prst="rect">
            <a:avLst/>
          </a:prstGeom>
        </p:spPr>
      </p:pic>
      <p:sp>
        <p:nvSpPr>
          <p:cNvPr id="12" name="Rectangle 11"/>
          <p:cNvSpPr/>
          <p:nvPr/>
        </p:nvSpPr>
        <p:spPr>
          <a:xfrm>
            <a:off x="2590800" y="835618"/>
            <a:ext cx="12641396" cy="2862322"/>
          </a:xfrm>
          <a:prstGeom prst="rect">
            <a:avLst/>
          </a:prstGeom>
        </p:spPr>
        <p:txBody>
          <a:bodyPr wrap="square">
            <a:spAutoFit/>
          </a:bodyPr>
          <a:lstStyle/>
          <a:p>
            <a:pPr algn="just">
              <a:lnSpc>
                <a:spcPct val="150000"/>
              </a:lnSpc>
            </a:pPr>
            <a:r>
              <a:rPr lang="vi-VN" sz="4000" dirty="0"/>
              <a:t>Mẹ chuẩn bị đi làm. Thấy trời mưa, Khoa đưa áo mưa cho mẹ. Em hãy chỉ ra thông tin và quyết định trong tình huống trên.</a:t>
            </a:r>
            <a:endParaRPr lang="en-US" sz="4000" dirty="0"/>
          </a:p>
        </p:txBody>
      </p:sp>
      <p:sp>
        <p:nvSpPr>
          <p:cNvPr id="13" name="Rounded Rectangle 12"/>
          <p:cNvSpPr/>
          <p:nvPr/>
        </p:nvSpPr>
        <p:spPr>
          <a:xfrm>
            <a:off x="904521" y="1107835"/>
            <a:ext cx="1390674" cy="1447800"/>
          </a:xfrm>
          <a:prstGeom prst="roundRect">
            <a:avLst/>
          </a:prstGeom>
          <a:solidFill>
            <a:schemeClr val="accent4">
              <a:lumMod val="75000"/>
            </a:schemeClr>
          </a:solidFill>
          <a:ln w="76200"/>
        </p:spPr>
        <p:style>
          <a:lnRef idx="3">
            <a:schemeClr val="lt1"/>
          </a:lnRef>
          <a:fillRef idx="1">
            <a:schemeClr val="accent3"/>
          </a:fillRef>
          <a:effectRef idx="1">
            <a:schemeClr val="accent3"/>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?2</a:t>
            </a:r>
          </a:p>
        </p:txBody>
      </p:sp>
      <p:sp>
        <p:nvSpPr>
          <p:cNvPr id="14" name="Rectangle 13"/>
          <p:cNvSpPr/>
          <p:nvPr/>
        </p:nvSpPr>
        <p:spPr>
          <a:xfrm>
            <a:off x="5498051" y="4716368"/>
            <a:ext cx="4836158" cy="3785652"/>
          </a:xfrm>
          <a:prstGeom prst="rect">
            <a:avLst/>
          </a:prstGeom>
        </p:spPr>
        <p:txBody>
          <a:bodyPr wrap="square">
            <a:spAutoFit/>
          </a:bodyPr>
          <a:lstStyle/>
          <a:p>
            <a:pPr algn="just">
              <a:lnSpc>
                <a:spcPct val="150000"/>
              </a:lnSpc>
            </a:pPr>
            <a:r>
              <a:rPr lang="vi-VN" sz="4000" dirty="0"/>
              <a:t>Điều Khoa biết như “mẹ chuẩn bị đi làm, thấy trời đang mưa” là </a:t>
            </a:r>
            <a:r>
              <a:rPr lang="vi-VN" sz="4000" b="1" dirty="0"/>
              <a:t>thông tin</a:t>
            </a:r>
            <a:r>
              <a:rPr lang="vi-VN" sz="4000" dirty="0"/>
              <a:t>.</a:t>
            </a:r>
            <a:endParaRPr lang="en-US" sz="4000" dirty="0"/>
          </a:p>
        </p:txBody>
      </p:sp>
      <p:sp>
        <p:nvSpPr>
          <p:cNvPr id="15" name="Rectangle 14"/>
          <p:cNvSpPr/>
          <p:nvPr/>
        </p:nvSpPr>
        <p:spPr>
          <a:xfrm>
            <a:off x="11957774" y="4762567"/>
            <a:ext cx="4939224" cy="2862322"/>
          </a:xfrm>
          <a:prstGeom prst="rect">
            <a:avLst/>
          </a:prstGeom>
        </p:spPr>
        <p:txBody>
          <a:bodyPr wrap="square">
            <a:spAutoFit/>
          </a:bodyPr>
          <a:lstStyle/>
          <a:p>
            <a:pPr algn="just">
              <a:lnSpc>
                <a:spcPct val="150000"/>
              </a:lnSpc>
            </a:pPr>
            <a:r>
              <a:rPr lang="vi-VN" sz="4000" dirty="0"/>
              <a:t>Điều Khoa làm “đưa áo mưa cho mẹ” là </a:t>
            </a:r>
            <a:r>
              <a:rPr lang="vi-VN" sz="4000" b="1" dirty="0"/>
              <a:t>quyết định</a:t>
            </a:r>
            <a:r>
              <a:rPr lang="vi-VN" sz="4000" dirty="0"/>
              <a:t>.</a:t>
            </a:r>
            <a:endParaRPr lang="en-US" sz="4000"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strVal val="#ppt_w+.3"/>
                                          </p:val>
                                        </p:tav>
                                        <p:tav tm="100000">
                                          <p:val>
                                            <p:strVal val="#ppt_w"/>
                                          </p:val>
                                        </p:tav>
                                      </p:tavLst>
                                    </p:anim>
                                    <p:anim calcmode="lin" valueType="num">
                                      <p:cBhvr>
                                        <p:cTn id="28" dur="500" fill="hold"/>
                                        <p:tgtEl>
                                          <p:spTgt spid="5"/>
                                        </p:tgtEl>
                                        <p:attrNameLst>
                                          <p:attrName>ppt_h</p:attrName>
                                        </p:attrNameLst>
                                      </p:cBhvr>
                                      <p:tavLst>
                                        <p:tav tm="0">
                                          <p:val>
                                            <p:strVal val="#ppt_h"/>
                                          </p:val>
                                        </p:tav>
                                        <p:tav tm="100000">
                                          <p:val>
                                            <p:strVal val="#ppt_h"/>
                                          </p:val>
                                        </p:tav>
                                      </p:tavLst>
                                    </p:anim>
                                    <p:animEffect transition="in" filter="fade">
                                      <p:cBhvr>
                                        <p:cTn id="29" dur="500"/>
                                        <p:tgtEl>
                                          <p:spTgt spid="5"/>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strVal val="#ppt_w+.3"/>
                                          </p:val>
                                        </p:tav>
                                        <p:tav tm="100000">
                                          <p:val>
                                            <p:strVal val="#ppt_w"/>
                                          </p:val>
                                        </p:tav>
                                      </p:tavLst>
                                    </p:anim>
                                    <p:anim calcmode="lin" valueType="num">
                                      <p:cBhvr>
                                        <p:cTn id="33" dur="500" fill="hold"/>
                                        <p:tgtEl>
                                          <p:spTgt spid="15"/>
                                        </p:tgtEl>
                                        <p:attrNameLst>
                                          <p:attrName>ppt_h</p:attrName>
                                        </p:attrNameLst>
                                      </p:cBhvr>
                                      <p:tavLst>
                                        <p:tav tm="0">
                                          <p:val>
                                            <p:strVal val="#ppt_h"/>
                                          </p:val>
                                        </p:tav>
                                        <p:tav tm="100000">
                                          <p:val>
                                            <p:strVal val="#ppt_h"/>
                                          </p:val>
                                        </p:tav>
                                      </p:tavLst>
                                    </p:anim>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DD3D0"/>
        </a:solidFill>
        <a:effectLst/>
      </p:bgPr>
    </p:bg>
    <p:spTree>
      <p:nvGrpSpPr>
        <p:cNvPr id="1" name=""/>
        <p:cNvGrpSpPr/>
        <p:nvPr/>
      </p:nvGrpSpPr>
      <p:grpSpPr>
        <a:xfrm>
          <a:off x="0" y="0"/>
          <a:ext cx="0" cy="0"/>
          <a:chOff x="0" y="0"/>
          <a:chExt cx="0" cy="0"/>
        </a:xfrm>
      </p:grpSpPr>
      <p:sp>
        <p:nvSpPr>
          <p:cNvPr id="4" name="TextBox 4"/>
          <p:cNvSpPr txBox="1"/>
          <p:nvPr/>
        </p:nvSpPr>
        <p:spPr>
          <a:xfrm>
            <a:off x="838200" y="504172"/>
            <a:ext cx="12535755" cy="1101905"/>
          </a:xfrm>
          <a:prstGeom prst="rect">
            <a:avLst/>
          </a:prstGeom>
        </p:spPr>
        <p:txBody>
          <a:bodyPr lIns="0" tIns="0" rIns="0" bIns="0" rtlCol="0" anchor="t">
            <a:spAutoFit/>
          </a:bodyPr>
          <a:lstStyle/>
          <a:p>
            <a:pPr algn="ctr">
              <a:lnSpc>
                <a:spcPts val="10000"/>
              </a:lnSpc>
            </a:pPr>
            <a:r>
              <a:rPr lang="en-US" sz="4800" b="1" dirty="0">
                <a:solidFill>
                  <a:schemeClr val="bg1"/>
                </a:solidFill>
                <a:latin typeface="Arial" panose="020B0604020202020204" pitchFamily="34" charset="0"/>
                <a:cs typeface="Arial" panose="020B0604020202020204" pitchFamily="34" charset="0"/>
              </a:rPr>
              <a:t>2. </a:t>
            </a:r>
            <a:r>
              <a:rPr lang="en-US" sz="4800" b="1" dirty="0" err="1">
                <a:solidFill>
                  <a:schemeClr val="bg1"/>
                </a:solidFill>
                <a:latin typeface="Arial" panose="020B0604020202020204" pitchFamily="34" charset="0"/>
                <a:cs typeface="Arial" panose="020B0604020202020204" pitchFamily="34" charset="0"/>
              </a:rPr>
              <a:t>Vai</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trò</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của</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thông</a:t>
            </a:r>
            <a:r>
              <a:rPr lang="en-US" sz="4800" b="1" dirty="0">
                <a:solidFill>
                  <a:schemeClr val="bg1"/>
                </a:solidFill>
                <a:latin typeface="Arial" panose="020B0604020202020204" pitchFamily="34" charset="0"/>
                <a:cs typeface="Arial" panose="020B0604020202020204" pitchFamily="34" charset="0"/>
              </a:rPr>
              <a:t> tin </a:t>
            </a:r>
            <a:r>
              <a:rPr lang="en-US" sz="4800" b="1" dirty="0" err="1">
                <a:solidFill>
                  <a:schemeClr val="bg1"/>
                </a:solidFill>
                <a:latin typeface="Arial" panose="020B0604020202020204" pitchFamily="34" charset="0"/>
                <a:cs typeface="Arial" panose="020B0604020202020204" pitchFamily="34" charset="0"/>
              </a:rPr>
              <a:t>trong</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quyết</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định</a:t>
            </a:r>
            <a:endParaRPr lang="en-US" sz="4800" b="1" dirty="0">
              <a:solidFill>
                <a:schemeClr val="bg1"/>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317426" y="3086100"/>
            <a:ext cx="10874574" cy="7075324"/>
          </a:xfrm>
          <a:prstGeom prst="rect">
            <a:avLst/>
          </a:prstGeom>
        </p:spPr>
      </p:pic>
      <p:pic>
        <p:nvPicPr>
          <p:cNvPr id="6" name="Picture 6"/>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317425" y="2825124"/>
            <a:ext cx="10610055" cy="7042776"/>
          </a:xfrm>
          <a:prstGeom prst="rect">
            <a:avLst/>
          </a:prstGeom>
        </p:spPr>
      </p:pic>
      <p:pic>
        <p:nvPicPr>
          <p:cNvPr id="9" name="Picture 9"/>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854089">
            <a:off x="243036" y="8329938"/>
            <a:ext cx="1569915" cy="1170300"/>
          </a:xfrm>
          <a:prstGeom prst="rect">
            <a:avLst/>
          </a:prstGeom>
        </p:spPr>
      </p:pic>
      <p:sp>
        <p:nvSpPr>
          <p:cNvPr id="10" name="Rectangle 9"/>
          <p:cNvSpPr/>
          <p:nvPr/>
        </p:nvSpPr>
        <p:spPr>
          <a:xfrm>
            <a:off x="1317425" y="1917378"/>
            <a:ext cx="14491468" cy="707886"/>
          </a:xfrm>
          <a:prstGeom prst="rect">
            <a:avLst/>
          </a:prstGeom>
        </p:spPr>
        <p:txBody>
          <a:bodyPr wrap="none">
            <a:spAutoFit/>
          </a:bodyPr>
          <a:lstStyle/>
          <a:p>
            <a:r>
              <a:rPr lang="en-US" sz="4000" b="1" i="1" dirty="0">
                <a:latin typeface="Arial" panose="020B0604020202020204" pitchFamily="34" charset="0"/>
                <a:cs typeface="Arial" panose="020B0604020202020204" pitchFamily="34" charset="0"/>
              </a:rPr>
              <a:t>Chia </a:t>
            </a:r>
            <a:r>
              <a:rPr lang="en-US" sz="4000" b="1" i="1" dirty="0" err="1">
                <a:latin typeface="Arial" panose="020B0604020202020204" pitchFamily="34" charset="0"/>
                <a:cs typeface="Arial" panose="020B0604020202020204" pitchFamily="34" charset="0"/>
              </a:rPr>
              <a:t>lớp</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thành</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các</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nhóm</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nhỏ</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thảo</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luận</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và</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trả</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lời</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câu</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hỏi</a:t>
            </a:r>
            <a:r>
              <a:rPr lang="en-US" sz="4000" b="1" i="1" dirty="0">
                <a:latin typeface="Arial" panose="020B0604020202020204" pitchFamily="34" charset="0"/>
                <a:cs typeface="Arial" panose="020B0604020202020204" pitchFamily="34" charset="0"/>
              </a:rPr>
              <a:t>: </a:t>
            </a:r>
          </a:p>
        </p:txBody>
      </p:sp>
      <p:sp>
        <p:nvSpPr>
          <p:cNvPr id="11" name="Rectangle 10"/>
          <p:cNvSpPr/>
          <p:nvPr/>
        </p:nvSpPr>
        <p:spPr>
          <a:xfrm>
            <a:off x="1950996" y="3187799"/>
            <a:ext cx="9408260" cy="6555641"/>
          </a:xfrm>
          <a:prstGeom prst="rect">
            <a:avLst/>
          </a:prstGeom>
          <a:solidFill>
            <a:schemeClr val="bg1"/>
          </a:solidFill>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khóa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hôm</a:t>
            </a:r>
            <a:r>
              <a:rPr lang="en-US" sz="4000" dirty="0">
                <a:latin typeface="Arial" panose="020B0604020202020204" pitchFamily="34" charset="0"/>
                <a:cs typeface="Arial" panose="020B0604020202020204" pitchFamily="34" charset="0"/>
              </a:rPr>
              <a:t> nay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Minh </a:t>
            </a:r>
            <a:r>
              <a:rPr lang="en-US" sz="4000" dirty="0" err="1">
                <a:latin typeface="Arial" panose="020B0604020202020204" pitchFamily="34" charset="0"/>
                <a:cs typeface="Arial" panose="020B0604020202020204" pitchFamily="34" charset="0"/>
              </a:rPr>
              <a:t>mang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ngũ</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Minh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quyết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Dựa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Minh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quyết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a:t>
            </a:r>
          </a:p>
        </p:txBody>
      </p:sp>
      <p:pic>
        <p:nvPicPr>
          <p:cNvPr id="12" name="Picture 8"/>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629400" y="2726963"/>
            <a:ext cx="493728" cy="663937"/>
          </a:xfrm>
          <a:prstGeom prst="rect">
            <a:avLst/>
          </a:prstGeom>
        </p:spPr>
      </p:pic>
      <p:sp>
        <p:nvSpPr>
          <p:cNvPr id="13" name="Rectangle 12"/>
          <p:cNvSpPr/>
          <p:nvPr/>
        </p:nvSpPr>
        <p:spPr>
          <a:xfrm>
            <a:off x="11524525" y="6111676"/>
            <a:ext cx="6203942" cy="707886"/>
          </a:xfrm>
          <a:prstGeom prst="rect">
            <a:avLst/>
          </a:prstGeom>
          <a:solidFill>
            <a:schemeClr val="accent6">
              <a:lumMod val="40000"/>
              <a:lumOff val="60000"/>
            </a:schemeClr>
          </a:solidFill>
        </p:spPr>
        <p:txBody>
          <a:bodyPr wrap="none">
            <a:spAutoFit/>
          </a:bodyPr>
          <a:lstStyle/>
          <a:p>
            <a:r>
              <a:rPr lang="en-US" sz="4000" dirty="0" err="1">
                <a:latin typeface="Arial" panose="020B0604020202020204" pitchFamily="34" charset="0"/>
                <a:cs typeface="Arial" panose="020B0604020202020204" pitchFamily="34" charset="0"/>
              </a:rPr>
              <a:t>mang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985916" flipH="1">
            <a:off x="10100063" y="6286217"/>
            <a:ext cx="1287454" cy="1464712"/>
          </a:xfrm>
          <a:prstGeom prst="rect">
            <a:avLst/>
          </a:prstGeom>
        </p:spPr>
      </p:pic>
      <p:sp>
        <p:nvSpPr>
          <p:cNvPr id="15" name="Rectangle 14"/>
          <p:cNvSpPr/>
          <p:nvPr/>
        </p:nvSpPr>
        <p:spPr>
          <a:xfrm>
            <a:off x="11524525" y="7716511"/>
            <a:ext cx="6624491" cy="1938992"/>
          </a:xfrm>
          <a:prstGeom prst="rect">
            <a:avLst/>
          </a:prstGeom>
          <a:solidFill>
            <a:schemeClr val="accent6">
              <a:lumMod val="40000"/>
              <a:lumOff val="60000"/>
            </a:schemeClr>
          </a:solidFill>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dựa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hôm</a:t>
            </a:r>
            <a:r>
              <a:rPr lang="en-US" sz="4000" dirty="0">
                <a:latin typeface="Arial" panose="020B0604020202020204" pitchFamily="34" charset="0"/>
                <a:cs typeface="Arial" panose="020B0604020202020204" pitchFamily="34" charset="0"/>
              </a:rPr>
              <a:t> nay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chất</a:t>
            </a:r>
            <a:r>
              <a:rPr lang="en-US" sz="4000" dirty="0">
                <a:latin typeface="Arial" panose="020B0604020202020204" pitchFamily="34" charset="0"/>
                <a:cs typeface="Arial" panose="020B0604020202020204" pitchFamily="34" charset="0"/>
              </a:rPr>
              <a:t>” </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686685">
            <a:off x="9965475" y="8279855"/>
            <a:ext cx="1287454" cy="1464712"/>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1210" y="2515833"/>
            <a:ext cx="4257069" cy="3476605"/>
          </a:xfrm>
          <a:prstGeom prst="rect">
            <a:avLst/>
          </a:prstGeom>
        </p:spPr>
      </p:pic>
    </p:spTree>
    <p:extLst>
      <p:ext uri="{BB962C8B-B14F-4D97-AF65-F5344CB8AC3E}">
        <p14:creationId xmlns:p14="http://schemas.microsoft.com/office/powerpoint/2010/main" val="2667682026"/>
      </p:ext>
    </p:extLst>
  </p:cSld>
  <p:clrMapOvr>
    <a:masterClrMapping/>
  </p:clrMapOvr>
  <mc:AlternateContent xmlns:mc="http://schemas.openxmlformats.org/markup-compatibility/2006" xmlns:p14="http://schemas.microsoft.com/office/powerpoint/2010/main">
    <mc:Choice Requires="p14">
      <p:transition spd="slow">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heckerboard(across)">
                                      <p:cBhvr>
                                        <p:cTn id="21" dur="500"/>
                                        <p:tgtEl>
                                          <p:spTgt spid="12"/>
                                        </p:tgtEl>
                                      </p:cBhvr>
                                    </p:animEffect>
                                  </p:childTnLst>
                                </p:cTn>
                              </p:par>
                              <p:par>
                                <p:cTn id="22" presetID="5" presetClass="entr" presetSubtype="1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heckerboard(across)">
                                      <p:cBhvr>
                                        <p:cTn id="24" dur="500"/>
                                        <p:tgtEl>
                                          <p:spTgt spid="6"/>
                                        </p:tgtEl>
                                      </p:cBhvr>
                                    </p:animEffect>
                                  </p:childTnLst>
                                </p:cTn>
                              </p:par>
                              <p:par>
                                <p:cTn id="25" presetID="5" presetClass="entr" presetSubtype="1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heckerboard(across)">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animBg="1"/>
      <p:bldP spid="13"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83333" y="0"/>
            <a:ext cx="18471333" cy="10384716"/>
          </a:xfrm>
          <a:prstGeom prst="rect">
            <a:avLst/>
          </a:prstGeom>
        </p:spPr>
      </p:pic>
      <p:pic>
        <p:nvPicPr>
          <p:cNvPr id="3" name="Picture 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183242" y="738392"/>
            <a:ext cx="5691834" cy="1953587"/>
          </a:xfrm>
          <a:prstGeom prst="rect">
            <a:avLst/>
          </a:prstGeom>
        </p:spPr>
      </p:pic>
      <p:pic>
        <p:nvPicPr>
          <p:cNvPr id="6" name="Picture 6"/>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3045132" y="4677719"/>
            <a:ext cx="12011012" cy="4543482"/>
          </a:xfrm>
          <a:prstGeom prst="rect">
            <a:avLst/>
          </a:prstGeom>
        </p:spPr>
      </p:pic>
      <p:pic>
        <p:nvPicPr>
          <p:cNvPr id="11" name="Picture 11"/>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721410">
            <a:off x="8426288" y="8303762"/>
            <a:ext cx="1252087" cy="2310899"/>
          </a:xfrm>
          <a:prstGeom prst="rect">
            <a:avLst/>
          </a:prstGeom>
        </p:spPr>
      </p:pic>
      <p:pic>
        <p:nvPicPr>
          <p:cNvPr id="12"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4756728" y="762000"/>
            <a:ext cx="2502572" cy="2452520"/>
          </a:xfrm>
          <a:prstGeom prst="rect">
            <a:avLst/>
          </a:prstGeom>
        </p:spPr>
      </p:pic>
      <p:sp>
        <p:nvSpPr>
          <p:cNvPr id="13" name="TextBox 12"/>
          <p:cNvSpPr txBox="1"/>
          <p:nvPr/>
        </p:nvSpPr>
        <p:spPr>
          <a:xfrm>
            <a:off x="6754748" y="1207353"/>
            <a:ext cx="4595166" cy="1015663"/>
          </a:xfrm>
          <a:prstGeom prst="rect">
            <a:avLst/>
          </a:prstGeom>
          <a:noFill/>
        </p:spPr>
        <p:txBody>
          <a:bodyPr wrap="square" rtlCol="0">
            <a:spAutoFit/>
          </a:bodyPr>
          <a:lstStyle/>
          <a:p>
            <a:pPr algn="ctr"/>
            <a:r>
              <a:rPr lang="en-US" sz="6000" b="1" dirty="0">
                <a:solidFill>
                  <a:srgbClr val="C00000"/>
                </a:solidFill>
                <a:latin typeface="Arial" panose="020B0604020202020204" pitchFamily="34" charset="0"/>
                <a:cs typeface="Arial" panose="020B0604020202020204" pitchFamily="34" charset="0"/>
              </a:rPr>
              <a:t>KẾT LUẬN</a:t>
            </a:r>
          </a:p>
        </p:txBody>
      </p:sp>
      <p:sp>
        <p:nvSpPr>
          <p:cNvPr id="14" name="Rectangle 13"/>
          <p:cNvSpPr/>
          <p:nvPr/>
        </p:nvSpPr>
        <p:spPr>
          <a:xfrm>
            <a:off x="3593474" y="3117253"/>
            <a:ext cx="10967767" cy="982513"/>
          </a:xfrm>
          <a:prstGeom prst="rect">
            <a:avLst/>
          </a:prstGeom>
        </p:spPr>
        <p:txBody>
          <a:bodyPr wrap="square">
            <a:spAutoFit/>
          </a:bodyPr>
          <a:lstStyle/>
          <a:p>
            <a:pPr algn="ctr">
              <a:lnSpc>
                <a:spcPct val="150000"/>
              </a:lnSpc>
            </a:pPr>
            <a:r>
              <a:rPr lang="en-US" sz="4400" b="1" dirty="0" err="1">
                <a:solidFill>
                  <a:schemeClr val="tx1">
                    <a:lumMod val="95000"/>
                    <a:lumOff val="5000"/>
                  </a:schemeClr>
                </a:solidFill>
                <a:latin typeface="Arial" panose="020B0604020202020204" pitchFamily="34" charset="0"/>
                <a:cs typeface="Arial" panose="020B0604020202020204" pitchFamily="34" charset="0"/>
              </a:rPr>
              <a:t>Cần</a:t>
            </a:r>
            <a:r>
              <a:rPr lang="en-US" sz="4400" b="1" dirty="0">
                <a:solidFill>
                  <a:schemeClr val="tx1">
                    <a:lumMod val="95000"/>
                    <a:lumOff val="5000"/>
                  </a:schemeClr>
                </a:solidFill>
                <a:latin typeface="Arial" panose="020B0604020202020204" pitchFamily="34" charset="0"/>
                <a:cs typeface="Arial" panose="020B0604020202020204" pitchFamily="34" charset="0"/>
              </a:rPr>
              <a:t> </a:t>
            </a:r>
            <a:r>
              <a:rPr lang="en-US" sz="4400" b="1" dirty="0" err="1">
                <a:solidFill>
                  <a:schemeClr val="tx1">
                    <a:lumMod val="95000"/>
                    <a:lumOff val="5000"/>
                  </a:schemeClr>
                </a:solidFill>
                <a:latin typeface="Arial" panose="020B0604020202020204" pitchFamily="34" charset="0"/>
                <a:cs typeface="Arial" panose="020B0604020202020204" pitchFamily="34" charset="0"/>
              </a:rPr>
              <a:t>phải</a:t>
            </a:r>
            <a:r>
              <a:rPr lang="en-US" sz="4400" b="1" dirty="0">
                <a:solidFill>
                  <a:schemeClr val="tx1">
                    <a:lumMod val="95000"/>
                    <a:lumOff val="5000"/>
                  </a:schemeClr>
                </a:solidFill>
                <a:latin typeface="Arial" panose="020B0604020202020204" pitchFamily="34" charset="0"/>
                <a:cs typeface="Arial" panose="020B0604020202020204" pitchFamily="34" charset="0"/>
              </a:rPr>
              <a:t> </a:t>
            </a:r>
            <a:r>
              <a:rPr lang="en-US" sz="4400" b="1" dirty="0" err="1">
                <a:solidFill>
                  <a:schemeClr val="tx1">
                    <a:lumMod val="95000"/>
                    <a:lumOff val="5000"/>
                  </a:schemeClr>
                </a:solidFill>
                <a:latin typeface="Arial" panose="020B0604020202020204" pitchFamily="34" charset="0"/>
                <a:cs typeface="Arial" panose="020B0604020202020204" pitchFamily="34" charset="0"/>
              </a:rPr>
              <a:t>có</a:t>
            </a:r>
            <a:r>
              <a:rPr lang="en-US" sz="4400" b="1" dirty="0">
                <a:solidFill>
                  <a:schemeClr val="tx1">
                    <a:lumMod val="95000"/>
                    <a:lumOff val="5000"/>
                  </a:schemeClr>
                </a:solidFill>
                <a:latin typeface="Arial" panose="020B0604020202020204" pitchFamily="34" charset="0"/>
                <a:cs typeface="Arial" panose="020B0604020202020204" pitchFamily="34" charset="0"/>
              </a:rPr>
              <a:t> </a:t>
            </a:r>
            <a:r>
              <a:rPr lang="en-US" sz="4400" b="1" dirty="0" err="1">
                <a:solidFill>
                  <a:schemeClr val="tx1">
                    <a:lumMod val="95000"/>
                    <a:lumOff val="5000"/>
                  </a:schemeClr>
                </a:solidFill>
                <a:latin typeface="Arial" panose="020B0604020202020204" pitchFamily="34" charset="0"/>
                <a:cs typeface="Arial" panose="020B0604020202020204" pitchFamily="34" charset="0"/>
              </a:rPr>
              <a:t>thông</a:t>
            </a:r>
            <a:r>
              <a:rPr lang="en-US" sz="4400" b="1" dirty="0">
                <a:solidFill>
                  <a:schemeClr val="tx1">
                    <a:lumMod val="95000"/>
                    <a:lumOff val="5000"/>
                  </a:schemeClr>
                </a:solidFill>
                <a:latin typeface="Arial" panose="020B0604020202020204" pitchFamily="34" charset="0"/>
                <a:cs typeface="Arial" panose="020B0604020202020204" pitchFamily="34" charset="0"/>
              </a:rPr>
              <a:t> tin </a:t>
            </a:r>
            <a:r>
              <a:rPr lang="en-US" sz="4400" b="1" dirty="0" err="1">
                <a:solidFill>
                  <a:schemeClr val="tx1">
                    <a:lumMod val="95000"/>
                    <a:lumOff val="5000"/>
                  </a:schemeClr>
                </a:solidFill>
                <a:latin typeface="Arial" panose="020B0604020202020204" pitchFamily="34" charset="0"/>
                <a:cs typeface="Arial" panose="020B0604020202020204" pitchFamily="34" charset="0"/>
              </a:rPr>
              <a:t>để</a:t>
            </a:r>
            <a:r>
              <a:rPr lang="en-US" sz="4400" b="1" dirty="0">
                <a:solidFill>
                  <a:schemeClr val="tx1">
                    <a:lumMod val="95000"/>
                    <a:lumOff val="5000"/>
                  </a:schemeClr>
                </a:solidFill>
                <a:latin typeface="Arial" panose="020B0604020202020204" pitchFamily="34" charset="0"/>
                <a:cs typeface="Arial" panose="020B0604020202020204" pitchFamily="34" charset="0"/>
              </a:rPr>
              <a:t> </a:t>
            </a:r>
            <a:r>
              <a:rPr lang="en-US" sz="4400" b="1" dirty="0" err="1">
                <a:solidFill>
                  <a:schemeClr val="tx1">
                    <a:lumMod val="95000"/>
                    <a:lumOff val="5000"/>
                  </a:schemeClr>
                </a:solidFill>
                <a:latin typeface="Arial" panose="020B0604020202020204" pitchFamily="34" charset="0"/>
                <a:cs typeface="Arial" panose="020B0604020202020204" pitchFamily="34" charset="0"/>
              </a:rPr>
              <a:t>ra</a:t>
            </a:r>
            <a:r>
              <a:rPr lang="en-US" sz="4400" b="1" dirty="0">
                <a:solidFill>
                  <a:schemeClr val="tx1">
                    <a:lumMod val="95000"/>
                    <a:lumOff val="5000"/>
                  </a:schemeClr>
                </a:solidFill>
                <a:latin typeface="Arial" panose="020B0604020202020204" pitchFamily="34" charset="0"/>
                <a:cs typeface="Arial" panose="020B0604020202020204" pitchFamily="34" charset="0"/>
              </a:rPr>
              <a:t> </a:t>
            </a:r>
            <a:r>
              <a:rPr lang="en-US" sz="4400" b="1" dirty="0" err="1">
                <a:solidFill>
                  <a:schemeClr val="tx1">
                    <a:lumMod val="95000"/>
                    <a:lumOff val="5000"/>
                  </a:schemeClr>
                </a:solidFill>
                <a:latin typeface="Arial" panose="020B0604020202020204" pitchFamily="34" charset="0"/>
                <a:cs typeface="Arial" panose="020B0604020202020204" pitchFamily="34" charset="0"/>
              </a:rPr>
              <a:t>quyết</a:t>
            </a:r>
            <a:r>
              <a:rPr lang="en-US" sz="4400" b="1" dirty="0">
                <a:solidFill>
                  <a:schemeClr val="tx1">
                    <a:lumMod val="95000"/>
                    <a:lumOff val="5000"/>
                  </a:schemeClr>
                </a:solidFill>
                <a:latin typeface="Arial" panose="020B0604020202020204" pitchFamily="34" charset="0"/>
                <a:cs typeface="Arial" panose="020B0604020202020204" pitchFamily="34" charset="0"/>
              </a:rPr>
              <a:t> </a:t>
            </a:r>
            <a:r>
              <a:rPr lang="en-US" sz="4400" b="1" dirty="0" err="1">
                <a:solidFill>
                  <a:schemeClr val="tx1">
                    <a:lumMod val="95000"/>
                    <a:lumOff val="5000"/>
                  </a:schemeClr>
                </a:solidFill>
                <a:latin typeface="Arial" panose="020B0604020202020204" pitchFamily="34" charset="0"/>
                <a:cs typeface="Arial" panose="020B0604020202020204" pitchFamily="34" charset="0"/>
              </a:rPr>
              <a:t>định</a:t>
            </a:r>
            <a:r>
              <a:rPr lang="en-US" sz="4400" b="1" dirty="0">
                <a:solidFill>
                  <a:schemeClr val="tx1">
                    <a:lumMod val="95000"/>
                    <a:lumOff val="5000"/>
                  </a:schemeClr>
                </a:solidFill>
                <a:latin typeface="Arial" panose="020B0604020202020204" pitchFamily="34" charset="0"/>
                <a:cs typeface="Arial" panose="020B0604020202020204" pitchFamily="34" charset="0"/>
              </a:rPr>
              <a:t>.</a:t>
            </a:r>
          </a:p>
        </p:txBody>
      </p:sp>
      <p:sp>
        <p:nvSpPr>
          <p:cNvPr id="15" name="Rounded Rectangle 14"/>
          <p:cNvSpPr/>
          <p:nvPr/>
        </p:nvSpPr>
        <p:spPr>
          <a:xfrm>
            <a:off x="3883966" y="6324873"/>
            <a:ext cx="3581400" cy="11430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Thông</a:t>
            </a:r>
            <a:r>
              <a:rPr lang="en-US" sz="4400" b="1" dirty="0">
                <a:latin typeface="Arial" panose="020B0604020202020204" pitchFamily="34" charset="0"/>
                <a:cs typeface="Arial" panose="020B0604020202020204" pitchFamily="34" charset="0"/>
              </a:rPr>
              <a:t> tin</a:t>
            </a:r>
          </a:p>
        </p:txBody>
      </p:sp>
      <p:sp>
        <p:nvSpPr>
          <p:cNvPr id="16" name="Rounded Rectangle 15"/>
          <p:cNvSpPr/>
          <p:nvPr/>
        </p:nvSpPr>
        <p:spPr>
          <a:xfrm>
            <a:off x="10591800" y="6324873"/>
            <a:ext cx="3581400" cy="1143000"/>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Quyết</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định</a:t>
            </a:r>
            <a:endParaRPr lang="en-US" sz="4400" b="1" dirty="0">
              <a:latin typeface="Arial" panose="020B0604020202020204" pitchFamily="34" charset="0"/>
              <a:cs typeface="Arial" panose="020B0604020202020204" pitchFamily="34" charset="0"/>
            </a:endParaRPr>
          </a:p>
        </p:txBody>
      </p:sp>
      <p:cxnSp>
        <p:nvCxnSpPr>
          <p:cNvPr id="21" name="Straight Arrow Connector 20"/>
          <p:cNvCxnSpPr>
            <a:endCxn id="16" idx="1"/>
          </p:cNvCxnSpPr>
          <p:nvPr/>
        </p:nvCxnSpPr>
        <p:spPr>
          <a:xfrm>
            <a:off x="7465366" y="6896373"/>
            <a:ext cx="3126434"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50" y="2458719"/>
            <a:ext cx="3818936" cy="7396315"/>
          </a:xfrm>
          <a:prstGeom prst="rect">
            <a:avLst/>
          </a:prstGeom>
        </p:spPr>
      </p:pic>
    </p:spTree>
    <p:extLst>
      <p:ext uri="{BB962C8B-B14F-4D97-AF65-F5344CB8AC3E}">
        <p14:creationId xmlns:p14="http://schemas.microsoft.com/office/powerpoint/2010/main" val="530853107"/>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83333" y="0"/>
            <a:ext cx="18471333" cy="10384716"/>
          </a:xfrm>
          <a:prstGeom prst="rect">
            <a:avLst/>
          </a:prstGeom>
        </p:spPr>
      </p:pic>
      <p:grpSp>
        <p:nvGrpSpPr>
          <p:cNvPr id="3" name="Group 3"/>
          <p:cNvGrpSpPr/>
          <p:nvPr/>
        </p:nvGrpSpPr>
        <p:grpSpPr>
          <a:xfrm>
            <a:off x="1142314" y="1485900"/>
            <a:ext cx="15240686" cy="8077200"/>
            <a:chOff x="0" y="0"/>
            <a:chExt cx="3976518" cy="2530741"/>
          </a:xfrm>
        </p:grpSpPr>
        <p:sp>
          <p:nvSpPr>
            <p:cNvPr id="4" name="Freeform 4"/>
            <p:cNvSpPr/>
            <p:nvPr/>
          </p:nvSpPr>
          <p:spPr>
            <a:xfrm>
              <a:off x="-9098" y="-6509"/>
              <a:ext cx="3990849" cy="2562794"/>
            </a:xfrm>
            <a:custGeom>
              <a:avLst/>
              <a:gdLst/>
              <a:ahLst/>
              <a:cxnLst/>
              <a:rect l="l" t="t" r="r" b="b"/>
              <a:pathLst>
                <a:path w="3990849" h="2562794">
                  <a:moveTo>
                    <a:pt x="63030" y="1969241"/>
                  </a:moveTo>
                  <a:cubicBezTo>
                    <a:pt x="63030" y="1969241"/>
                    <a:pt x="0" y="1722677"/>
                    <a:pt x="10218" y="1214762"/>
                  </a:cubicBezTo>
                  <a:cubicBezTo>
                    <a:pt x="18651" y="990971"/>
                    <a:pt x="65033" y="645332"/>
                    <a:pt x="65033" y="645332"/>
                  </a:cubicBezTo>
                  <a:cubicBezTo>
                    <a:pt x="82233" y="502466"/>
                    <a:pt x="56685" y="337866"/>
                    <a:pt x="181385" y="223925"/>
                  </a:cubicBezTo>
                  <a:cubicBezTo>
                    <a:pt x="346794" y="72788"/>
                    <a:pt x="621643" y="0"/>
                    <a:pt x="3097776" y="6965"/>
                  </a:cubicBezTo>
                  <a:lnTo>
                    <a:pt x="3097777" y="6965"/>
                  </a:lnTo>
                  <a:cubicBezTo>
                    <a:pt x="3314524" y="16819"/>
                    <a:pt x="3518839" y="36481"/>
                    <a:pt x="3653028" y="101690"/>
                  </a:cubicBezTo>
                  <a:cubicBezTo>
                    <a:pt x="3909074" y="226120"/>
                    <a:pt x="3990849" y="459160"/>
                    <a:pt x="3985361" y="704684"/>
                  </a:cubicBezTo>
                  <a:cubicBezTo>
                    <a:pt x="3985361" y="704684"/>
                    <a:pt x="3942073" y="1013073"/>
                    <a:pt x="3949506" y="1248607"/>
                  </a:cubicBezTo>
                  <a:cubicBezTo>
                    <a:pt x="3956630" y="1711042"/>
                    <a:pt x="3963786" y="1906645"/>
                    <a:pt x="3963786" y="1906645"/>
                  </a:cubicBezTo>
                  <a:cubicBezTo>
                    <a:pt x="3947105" y="2122378"/>
                    <a:pt x="3832461" y="2332989"/>
                    <a:pt x="3635592" y="2444613"/>
                  </a:cubicBezTo>
                  <a:cubicBezTo>
                    <a:pt x="3485240" y="2529862"/>
                    <a:pt x="3287209" y="2544960"/>
                    <a:pt x="2605883" y="2534218"/>
                  </a:cubicBezTo>
                  <a:lnTo>
                    <a:pt x="2605854" y="2534218"/>
                  </a:lnTo>
                  <a:cubicBezTo>
                    <a:pt x="645952" y="2528941"/>
                    <a:pt x="384604" y="2562794"/>
                    <a:pt x="254278" y="2453637"/>
                  </a:cubicBezTo>
                  <a:cubicBezTo>
                    <a:pt x="145767" y="2362752"/>
                    <a:pt x="81795" y="2169440"/>
                    <a:pt x="63030" y="1969241"/>
                  </a:cubicBezTo>
                  <a:close/>
                </a:path>
              </a:pathLst>
            </a:custGeom>
            <a:solidFill>
              <a:schemeClr val="accent6">
                <a:lumMod val="40000"/>
                <a:lumOff val="60000"/>
              </a:schemeClr>
            </a:solidFill>
          </p:spPr>
        </p:sp>
      </p:grpSp>
      <p:pic>
        <p:nvPicPr>
          <p:cNvPr id="8" name="Picture 8"/>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7486453">
            <a:off x="1527539" y="377542"/>
            <a:ext cx="1427682" cy="1370575"/>
          </a:xfrm>
          <a:prstGeom prst="rect">
            <a:avLst/>
          </a:prstGeom>
        </p:spPr>
      </p:pic>
      <p:pic>
        <p:nvPicPr>
          <p:cNvPr id="9" name="Picture 9"/>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518362">
            <a:off x="20418" y="89577"/>
            <a:ext cx="2290008" cy="2634946"/>
          </a:xfrm>
          <a:prstGeom prst="rect">
            <a:avLst/>
          </a:prstGeom>
        </p:spPr>
      </p:pic>
      <p:pic>
        <p:nvPicPr>
          <p:cNvPr id="10" name="Picture 10"/>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919605">
            <a:off x="15747523" y="5012155"/>
            <a:ext cx="6904376" cy="6364579"/>
          </a:xfrm>
          <a:prstGeom prst="rect">
            <a:avLst/>
          </a:prstGeom>
        </p:spPr>
      </p:pic>
      <p:pic>
        <p:nvPicPr>
          <p:cNvPr id="11"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5320847" y="1293586"/>
            <a:ext cx="1677469" cy="777736"/>
          </a:xfrm>
          <a:prstGeom prst="rect">
            <a:avLst/>
          </a:prstGeom>
        </p:spPr>
      </p:pic>
      <p:pic>
        <p:nvPicPr>
          <p:cNvPr id="12"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2282795">
            <a:off x="857923" y="8474015"/>
            <a:ext cx="2766912" cy="855227"/>
          </a:xfrm>
          <a:prstGeom prst="rect">
            <a:avLst/>
          </a:prstGeom>
        </p:spPr>
      </p:pic>
      <p:sp>
        <p:nvSpPr>
          <p:cNvPr id="13" name="Rectangle 12"/>
          <p:cNvSpPr/>
          <p:nvPr/>
        </p:nvSpPr>
        <p:spPr>
          <a:xfrm>
            <a:off x="2765109" y="1977771"/>
            <a:ext cx="12606419" cy="6878806"/>
          </a:xfrm>
          <a:prstGeom prst="rect">
            <a:avLst/>
          </a:prstGeom>
        </p:spPr>
        <p:txBody>
          <a:bodyPr wrap="square">
            <a:spAutoFit/>
          </a:bodyPr>
          <a:lstStyle/>
          <a:p>
            <a:pPr algn="just">
              <a:lnSpc>
                <a:spcPct val="150000"/>
              </a:lnSpc>
            </a:pPr>
            <a:r>
              <a:rPr lang="en-US" sz="5400" b="1" dirty="0">
                <a:solidFill>
                  <a:srgbClr val="C00000"/>
                </a:solidFill>
                <a:latin typeface="Arial" panose="020B0604020202020204" pitchFamily="34" charset="0"/>
                <a:cs typeface="Arial" panose="020B0604020202020204" pitchFamily="34" charset="0"/>
              </a:rPr>
              <a:t>?</a:t>
            </a:r>
            <a:r>
              <a:rPr lang="vi-VN" sz="5400" b="1" dirty="0">
                <a:solidFill>
                  <a:srgbClr val="C00000"/>
                </a:solidFill>
                <a:latin typeface="Arial" panose="020B0604020202020204" pitchFamily="34" charset="0"/>
                <a:cs typeface="Arial" panose="020B0604020202020204" pitchFamily="34" charset="0"/>
              </a:rPr>
              <a:t>1. </a:t>
            </a:r>
            <a:r>
              <a:rPr lang="vi-VN" sz="4000" dirty="0">
                <a:latin typeface="Arial" panose="020B0604020202020204" pitchFamily="34" charset="0"/>
                <a:cs typeface="Arial" panose="020B0604020202020204" pitchFamily="34" charset="0"/>
              </a:rPr>
              <a:t>Đã 12 giờ trưa. Mình chợt thấy cuốn “Truyện cổ tích Việt Nam” và mở truyện ra đọc. Mẹ nhắc Minh: “Hãy ngủ đi một lát, con sẽ thấy khỏe khoắn cả buổi chiều”. Nghe lời mẹ, Minh nằm và nhắm mắt lại. Minh thiếp đi lúc nào không biết.</a:t>
            </a:r>
          </a:p>
          <a:p>
            <a:pPr algn="just">
              <a:lnSpc>
                <a:spcPct val="150000"/>
              </a:lnSpc>
            </a:pPr>
            <a:r>
              <a:rPr lang="vi-VN" sz="4000" dirty="0">
                <a:latin typeface="Arial" panose="020B0604020202020204" pitchFamily="34" charset="0"/>
                <a:cs typeface="Arial" panose="020B0604020202020204" pitchFamily="34" charset="0"/>
              </a:rPr>
              <a:t>a. Minh đã quyết định điều gì?</a:t>
            </a:r>
          </a:p>
          <a:p>
            <a:pPr algn="just">
              <a:lnSpc>
                <a:spcPct val="150000"/>
              </a:lnSpc>
            </a:pPr>
            <a:r>
              <a:rPr lang="vi-VN" sz="4000" dirty="0">
                <a:latin typeface="Arial" panose="020B0604020202020204" pitchFamily="34" charset="0"/>
                <a:cs typeface="Arial" panose="020B0604020202020204" pitchFamily="34" charset="0"/>
              </a:rPr>
              <a:t>b. Điều gì giúp Minh ra quyết định ấy?</a:t>
            </a:r>
          </a:p>
        </p:txBody>
      </p:sp>
    </p:spTree>
    <p:extLst>
      <p:ext uri="{BB962C8B-B14F-4D97-AF65-F5344CB8AC3E}">
        <p14:creationId xmlns:p14="http://schemas.microsoft.com/office/powerpoint/2010/main" val="3028230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ppt_w+.3"/>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pic>
        <p:nvPicPr>
          <p:cNvPr id="3" name="Picture 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5463402" y="2476500"/>
            <a:ext cx="1541144" cy="1935227"/>
          </a:xfrm>
          <a:prstGeom prst="rect">
            <a:avLst/>
          </a:prstGeom>
        </p:spPr>
      </p:pic>
      <p:pic>
        <p:nvPicPr>
          <p:cNvPr id="4" name="Picture 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13171427" y="6768866"/>
            <a:ext cx="1541144" cy="1935227"/>
          </a:xfrm>
          <a:prstGeom prst="rect">
            <a:avLst/>
          </a:prstGeom>
        </p:spPr>
      </p:pic>
      <p:pic>
        <p:nvPicPr>
          <p:cNvPr id="6" name="Picture 6"/>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192176">
            <a:off x="7380464" y="794981"/>
            <a:ext cx="10372557" cy="4805874"/>
          </a:xfrm>
          <a:prstGeom prst="rect">
            <a:avLst/>
          </a:prstGeom>
        </p:spPr>
      </p:pic>
      <p:pic>
        <p:nvPicPr>
          <p:cNvPr id="10" name="Picture 10"/>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762000" y="4914899"/>
            <a:ext cx="11963399" cy="4870757"/>
          </a:xfrm>
          <a:prstGeom prst="rect">
            <a:avLst/>
          </a:prstGeom>
        </p:spPr>
      </p:pic>
      <p:pic>
        <p:nvPicPr>
          <p:cNvPr id="18" name="Picture 9"/>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869758">
            <a:off x="5029345" y="651980"/>
            <a:ext cx="1962512" cy="1348781"/>
          </a:xfrm>
          <a:prstGeom prst="rect">
            <a:avLst/>
          </a:prstGeom>
        </p:spPr>
      </p:pic>
      <p:sp>
        <p:nvSpPr>
          <p:cNvPr id="19" name="Rectangle 18"/>
          <p:cNvSpPr/>
          <p:nvPr/>
        </p:nvSpPr>
        <p:spPr>
          <a:xfrm rot="236584">
            <a:off x="8162648" y="1305093"/>
            <a:ext cx="8610600" cy="3785652"/>
          </a:xfrm>
          <a:prstGeom prst="rect">
            <a:avLst/>
          </a:prstGeom>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a. Ban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Minh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quyết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mở</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truyện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ra</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đọc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nghe</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mẹ</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nhắc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nhở</a:t>
            </a:r>
            <a:r>
              <a:rPr lang="en-US" sz="4000" dirty="0">
                <a:latin typeface="Arial" panose="020B0604020202020204" pitchFamily="34" charset="0"/>
                <a:cs typeface="Arial" panose="020B0604020202020204" pitchFamily="34" charset="0"/>
              </a:rPr>
              <a:t>, Minh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quyết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a:solidFill>
                  <a:srgbClr val="0070C0"/>
                </a:solidFill>
                <a:latin typeface="Arial" panose="020B0604020202020204" pitchFamily="34" charset="0"/>
                <a:cs typeface="Arial" panose="020B0604020202020204" pitchFamily="34" charset="0"/>
              </a:rPr>
              <a:t>Minh </a:t>
            </a:r>
            <a:r>
              <a:rPr lang="en-US" sz="4000" dirty="0" err="1">
                <a:solidFill>
                  <a:srgbClr val="0070C0"/>
                </a:solidFill>
                <a:latin typeface="Arial" panose="020B0604020202020204" pitchFamily="34" charset="0"/>
                <a:cs typeface="Arial" panose="020B0604020202020204" pitchFamily="34" charset="0"/>
              </a:rPr>
              <a:t>nằm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và</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nhắm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mắt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4044" y="904755"/>
            <a:ext cx="4118909" cy="4118909"/>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16200" y="7170596"/>
            <a:ext cx="1844919" cy="3113864"/>
          </a:xfrm>
          <a:prstGeom prst="rect">
            <a:avLst/>
          </a:prstGeom>
          <a:ln>
            <a:noFill/>
          </a:ln>
          <a:effectLst>
            <a:outerShdw blurRad="190500" algn="tl" rotWithShape="0">
              <a:srgbClr val="000000">
                <a:alpha val="70000"/>
              </a:srgbClr>
            </a:outerShdw>
          </a:effectLst>
        </p:spPr>
      </p:pic>
      <p:sp>
        <p:nvSpPr>
          <p:cNvPr id="22" name="Rectangle 21"/>
          <p:cNvSpPr/>
          <p:nvPr/>
        </p:nvSpPr>
        <p:spPr>
          <a:xfrm>
            <a:off x="1306352" y="4914899"/>
            <a:ext cx="11019398" cy="4708981"/>
          </a:xfrm>
          <a:prstGeom prst="rect">
            <a:avLst/>
          </a:prstGeom>
        </p:spPr>
        <p:txBody>
          <a:bodyPr wrap="square">
            <a:spAutoFit/>
          </a:bodyPr>
          <a:lstStyle/>
          <a:p>
            <a:pPr algn="just">
              <a:lnSpc>
                <a:spcPct val="150000"/>
              </a:lnSpc>
            </a:pPr>
            <a:r>
              <a:rPr lang="vi-VN" sz="4000" dirty="0"/>
              <a:t>b. </a:t>
            </a:r>
            <a:endParaRPr lang="en-US" sz="4000" dirty="0"/>
          </a:p>
          <a:p>
            <a:pPr marL="571500" indent="-571500" algn="just">
              <a:lnSpc>
                <a:spcPct val="150000"/>
              </a:lnSpc>
              <a:buFont typeface="Wingdings" panose="05000000000000000000" pitchFamily="2" charset="2"/>
              <a:buChar char="v"/>
            </a:pPr>
            <a:r>
              <a:rPr lang="vi-VN" sz="4000" dirty="0"/>
              <a:t>Quyết định đầu tiên dựa trên thông tin về sự xuất hiện cuốn truyện mà Minh yêu thích.</a:t>
            </a:r>
          </a:p>
          <a:p>
            <a:pPr marL="571500" indent="-571500" algn="just">
              <a:lnSpc>
                <a:spcPct val="150000"/>
              </a:lnSpc>
              <a:buFont typeface="Wingdings" panose="05000000000000000000" pitchFamily="2" charset="2"/>
              <a:buChar char="v"/>
            </a:pPr>
            <a:r>
              <a:rPr lang="vi-VN" sz="4000" dirty="0"/>
              <a:t>Quyết định thứ hai có được nhờ lời nhắc nhở của mẹ “Hãy ngủ đi một lát...”</a:t>
            </a:r>
          </a:p>
        </p:txBody>
      </p:sp>
    </p:spTree>
    <p:extLst>
      <p:ext uri="{BB962C8B-B14F-4D97-AF65-F5344CB8AC3E}">
        <p14:creationId xmlns:p14="http://schemas.microsoft.com/office/powerpoint/2010/main" val="13528497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750"/>
                                        <p:tgtEl>
                                          <p:spTgt spid="22"/>
                                        </p:tgtEl>
                                      </p:cBhvr>
                                    </p:animEffect>
                                    <p:anim calcmode="lin" valueType="num">
                                      <p:cBhvr>
                                        <p:cTn id="27" dur="750" fill="hold"/>
                                        <p:tgtEl>
                                          <p:spTgt spid="22"/>
                                        </p:tgtEl>
                                        <p:attrNameLst>
                                          <p:attrName>ppt_x</p:attrName>
                                        </p:attrNameLst>
                                      </p:cBhvr>
                                      <p:tavLst>
                                        <p:tav tm="0">
                                          <p:val>
                                            <p:strVal val="#ppt_x"/>
                                          </p:val>
                                        </p:tav>
                                        <p:tav tm="100000">
                                          <p:val>
                                            <p:strVal val="#ppt_x"/>
                                          </p:val>
                                        </p:tav>
                                      </p:tavLst>
                                    </p:anim>
                                    <p:anim calcmode="lin" valueType="num">
                                      <p:cBhvr>
                                        <p:cTn id="28" dur="750" fill="hold"/>
                                        <p:tgtEl>
                                          <p:spTgt spid="2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anim calcmode="lin" valueType="num">
                                      <p:cBhvr>
                                        <p:cTn id="32" dur="750" fill="hold"/>
                                        <p:tgtEl>
                                          <p:spTgt spid="10"/>
                                        </p:tgtEl>
                                        <p:attrNameLst>
                                          <p:attrName>ppt_x</p:attrName>
                                        </p:attrNameLst>
                                      </p:cBhvr>
                                      <p:tavLst>
                                        <p:tav tm="0">
                                          <p:val>
                                            <p:strVal val="#ppt_x"/>
                                          </p:val>
                                        </p:tav>
                                        <p:tav tm="100000">
                                          <p:val>
                                            <p:strVal val="#ppt_x"/>
                                          </p:val>
                                        </p:tav>
                                      </p:tavLst>
                                    </p:anim>
                                    <p:anim calcmode="lin" valueType="num">
                                      <p:cBhvr>
                                        <p:cTn id="33" dur="750" fill="hold"/>
                                        <p:tgtEl>
                                          <p:spTgt spid="10"/>
                                        </p:tgtEl>
                                        <p:attrNameLst>
                                          <p:attrName>ppt_y</p:attrName>
                                        </p:attrNameLst>
                                      </p:cBhvr>
                                      <p:tavLst>
                                        <p:tav tm="0">
                                          <p:val>
                                            <p:strVal val="#ppt_y+.1"/>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par>
                                <p:cTn id="37" presetID="10"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3880243">
            <a:off x="14017363" y="1116369"/>
            <a:ext cx="2187598" cy="2100094"/>
          </a:xfrm>
          <a:prstGeom prst="rect">
            <a:avLst/>
          </a:prstGeom>
        </p:spPr>
      </p:pic>
      <p:pic>
        <p:nvPicPr>
          <p:cNvPr id="4" name="Picture 4"/>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5327263">
            <a:off x="5152826" y="-562067"/>
            <a:ext cx="7982348" cy="11403354"/>
          </a:xfrm>
          <a:prstGeom prst="rect">
            <a:avLst/>
          </a:prstGeom>
        </p:spPr>
      </p:pic>
      <p:pic>
        <p:nvPicPr>
          <p:cNvPr id="6" name="Picture 6"/>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290190" y="8955773"/>
            <a:ext cx="2362200" cy="1095202"/>
          </a:xfrm>
          <a:prstGeom prst="rect">
            <a:avLst/>
          </a:prstGeom>
        </p:spPr>
      </p:pic>
      <p:pic>
        <p:nvPicPr>
          <p:cNvPr id="7" name="Picture 7"/>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5587258" y="5139609"/>
            <a:ext cx="3344085" cy="1550439"/>
          </a:xfrm>
          <a:prstGeom prst="rect">
            <a:avLst/>
          </a:prstGeom>
        </p:spPr>
      </p:pic>
      <p:pic>
        <p:nvPicPr>
          <p:cNvPr id="8" name="Picture 8"/>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332074" y="-821900"/>
            <a:ext cx="3344085" cy="1550439"/>
          </a:xfrm>
          <a:prstGeom prst="rect">
            <a:avLst/>
          </a:prstGeom>
        </p:spPr>
      </p:pic>
      <p:sp>
        <p:nvSpPr>
          <p:cNvPr id="11" name="Rectangle 10"/>
          <p:cNvSpPr/>
          <p:nvPr/>
        </p:nvSpPr>
        <p:spPr>
          <a:xfrm>
            <a:off x="4283345" y="3277887"/>
            <a:ext cx="9400608" cy="3013838"/>
          </a:xfrm>
          <a:prstGeom prst="rect">
            <a:avLst/>
          </a:prstGeom>
        </p:spPr>
        <p:txBody>
          <a:bodyPr wrap="square">
            <a:spAutoFit/>
          </a:bodyPr>
          <a:lstStyle/>
          <a:p>
            <a:pPr algn="ctr">
              <a:lnSpc>
                <a:spcPct val="150000"/>
              </a:lnSpc>
            </a:pPr>
            <a:r>
              <a:rPr lang="en-US" sz="4400" dirty="0" err="1">
                <a:solidFill>
                  <a:schemeClr val="bg1"/>
                </a:solidFill>
                <a:latin typeface="Arial" panose="020B0604020202020204" pitchFamily="34" charset="0"/>
                <a:cs typeface="Arial" panose="020B0604020202020204" pitchFamily="34" charset="0"/>
              </a:rPr>
              <a:t>Em</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hãy</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nêu</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một</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ví</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dụ</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về</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quyết</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định</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của</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mình</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Thông</a:t>
            </a:r>
            <a:r>
              <a:rPr lang="en-US" sz="4400" dirty="0">
                <a:solidFill>
                  <a:schemeClr val="bg1"/>
                </a:solidFill>
                <a:latin typeface="Arial" panose="020B0604020202020204" pitchFamily="34" charset="0"/>
                <a:cs typeface="Arial" panose="020B0604020202020204" pitchFamily="34" charset="0"/>
              </a:rPr>
              <a:t> tin </a:t>
            </a:r>
            <a:r>
              <a:rPr lang="en-US" sz="4400" dirty="0" err="1">
                <a:solidFill>
                  <a:schemeClr val="bg1"/>
                </a:solidFill>
                <a:latin typeface="Arial" panose="020B0604020202020204" pitchFamily="34" charset="0"/>
                <a:cs typeface="Arial" panose="020B0604020202020204" pitchFamily="34" charset="0"/>
              </a:rPr>
              <a:t>nào</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giúp</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em</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có</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quyết</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định</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đó</a:t>
            </a:r>
            <a:r>
              <a:rPr lang="en-US" sz="4400" dirty="0">
                <a:solidFill>
                  <a:schemeClr val="bg1"/>
                </a:solidFill>
                <a:latin typeface="Arial" panose="020B0604020202020204" pitchFamily="34" charset="0"/>
                <a:cs typeface="Arial" panose="020B0604020202020204" pitchFamily="34" charset="0"/>
              </a:rPr>
              <a:t>?</a:t>
            </a:r>
          </a:p>
        </p:txBody>
      </p:sp>
      <p:sp>
        <p:nvSpPr>
          <p:cNvPr id="12" name="TextBox 11"/>
          <p:cNvSpPr txBox="1"/>
          <p:nvPr/>
        </p:nvSpPr>
        <p:spPr>
          <a:xfrm>
            <a:off x="7471290" y="2009370"/>
            <a:ext cx="3024717" cy="1015663"/>
          </a:xfrm>
          <a:prstGeom prst="rect">
            <a:avLst/>
          </a:prstGeom>
          <a:noFill/>
        </p:spPr>
        <p:txBody>
          <a:bodyPr wrap="square" rtlCol="0">
            <a:spAutoFit/>
          </a:bodyPr>
          <a:lstStyle/>
          <a:p>
            <a:pPr algn="ctr"/>
            <a:r>
              <a:rPr lang="en-US" sz="6000" b="1" dirty="0">
                <a:solidFill>
                  <a:srgbClr val="C00000"/>
                </a:solidFill>
                <a:latin typeface="Arial" panose="020B0604020202020204" pitchFamily="34" charset="0"/>
                <a:cs typeface="Arial" panose="020B0604020202020204" pitchFamily="34" charset="0"/>
              </a:rPr>
              <a:t>?2</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789" y="5296853"/>
            <a:ext cx="3534120" cy="4736342"/>
          </a:xfrm>
          <a:prstGeom prst="rect">
            <a:avLst/>
          </a:prstGeom>
        </p:spPr>
      </p:pic>
    </p:spTree>
    <p:extLst>
      <p:ext uri="{BB962C8B-B14F-4D97-AF65-F5344CB8AC3E}">
        <p14:creationId xmlns:p14="http://schemas.microsoft.com/office/powerpoint/2010/main" val="5054053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04765">
            <a:off x="13460721" y="-6421866"/>
            <a:ext cx="6641019" cy="826371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66077" flipH="1">
            <a:off x="-2513703" y="1008708"/>
            <a:ext cx="7574623" cy="1049381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39545">
            <a:off x="10996361" y="-430135"/>
            <a:ext cx="3580051" cy="1041469"/>
          </a:xfrm>
          <a:prstGeom prst="rect">
            <a:avLst/>
          </a:prstGeom>
        </p:spPr>
      </p:pic>
      <p:sp>
        <p:nvSpPr>
          <p:cNvPr id="5" name="AutoShape 5"/>
          <p:cNvSpPr/>
          <p:nvPr/>
        </p:nvSpPr>
        <p:spPr>
          <a:xfrm rot="-78937">
            <a:off x="1722867" y="2526740"/>
            <a:ext cx="14842265" cy="5502878"/>
          </a:xfrm>
          <a:prstGeom prst="rect">
            <a:avLst/>
          </a:prstGeom>
          <a:solidFill>
            <a:srgbClr val="468B91"/>
          </a:solidFill>
        </p:spPr>
      </p:sp>
      <p:sp>
        <p:nvSpPr>
          <p:cNvPr id="6" name="AutoShape 6"/>
          <p:cNvSpPr/>
          <p:nvPr/>
        </p:nvSpPr>
        <p:spPr>
          <a:xfrm>
            <a:off x="2073630" y="2721682"/>
            <a:ext cx="14150265" cy="5123206"/>
          </a:xfrm>
          <a:prstGeom prst="rect">
            <a:avLst/>
          </a:prstGeom>
          <a:solidFill>
            <a:srgbClr val="F6F6E9"/>
          </a:solidFill>
        </p:spPr>
      </p:sp>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55419">
            <a:off x="1077966" y="2647292"/>
            <a:ext cx="2620966" cy="743401"/>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239772">
            <a:off x="14482615" y="7299542"/>
            <a:ext cx="2727911" cy="773735"/>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3895279">
            <a:off x="10774707" y="8945693"/>
            <a:ext cx="2038773" cy="1901619"/>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274709" y="6843131"/>
            <a:ext cx="2227480" cy="3723752"/>
          </a:xfrm>
          <a:prstGeom prst="rect">
            <a:avLst/>
          </a:prstGeom>
        </p:spPr>
      </p:pic>
      <p:sp>
        <p:nvSpPr>
          <p:cNvPr id="11" name="TextBox 11"/>
          <p:cNvSpPr txBox="1"/>
          <p:nvPr/>
        </p:nvSpPr>
        <p:spPr>
          <a:xfrm>
            <a:off x="2117944" y="2805455"/>
            <a:ext cx="14181677" cy="4780668"/>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7200" b="1" i="0" u="none" strike="noStrike" kern="1200" cap="none" spc="0" normalizeH="0" baseline="0" noProof="0">
                <a:ln>
                  <a:noFill/>
                </a:ln>
                <a:solidFill>
                  <a:srgbClr val="291B25"/>
                </a:solidFill>
                <a:effectLst/>
                <a:uLnTx/>
                <a:uFillTx/>
                <a:latin typeface="Arial" panose="020B0604020202020204" pitchFamily="34" charset="0"/>
                <a:ea typeface="+mn-ea"/>
                <a:cs typeface="Arial" panose="020B0604020202020204" pitchFamily="34" charset="0"/>
              </a:rPr>
              <a:t>TIN HỌC</a:t>
            </a: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7200" b="1" i="0" u="none" strike="noStrike" kern="1200" cap="none" spc="0" normalizeH="0" baseline="0" noProof="0">
                <a:ln>
                  <a:noFill/>
                </a:ln>
                <a:solidFill>
                  <a:srgbClr val="291B25"/>
                </a:solidFill>
                <a:effectLst/>
                <a:uLnTx/>
                <a:uFillTx/>
                <a:latin typeface="Arial" panose="020B0604020202020204" pitchFamily="34" charset="0"/>
                <a:ea typeface="+mn-ea"/>
                <a:cs typeface="Arial" panose="020B0604020202020204" pitchFamily="34" charset="0"/>
              </a:rPr>
              <a:t>BÀI 1: THÔNG TIN VÀ QUYẾT ĐỊNH ( TIẾT 2)</a:t>
            </a:r>
            <a:endParaRPr kumimoji="0" lang="en-US" sz="7200" b="1" i="0" u="none" strike="noStrike" kern="1200" cap="none" spc="0" normalizeH="0" baseline="0" noProof="0" dirty="0">
              <a:ln>
                <a:noFill/>
              </a:ln>
              <a:solidFill>
                <a:srgbClr val="291B25"/>
              </a:solidFill>
              <a:effectLst/>
              <a:uLnTx/>
              <a:uFillTx/>
              <a:latin typeface="Arial" panose="020B0604020202020204" pitchFamily="34" charset="0"/>
              <a:ea typeface="+mn-ea"/>
              <a:cs typeface="Arial" panose="020B0604020202020204" pitchFamily="34" charset="0"/>
            </a:endParaRPr>
          </a:p>
        </p:txBody>
      </p:sp>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517530" y="2902573"/>
            <a:ext cx="1412729" cy="1436231"/>
          </a:xfrm>
          <a:prstGeom prst="rect">
            <a:avLst/>
          </a:prstGeom>
        </p:spPr>
      </p:pic>
    </p:spTree>
    <p:extLst>
      <p:ext uri="{BB962C8B-B14F-4D97-AF65-F5344CB8AC3E}">
        <p14:creationId xmlns:p14="http://schemas.microsoft.com/office/powerpoint/2010/main" val="39037957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04765">
            <a:off x="13460721" y="-6421866"/>
            <a:ext cx="6641019" cy="826371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66077" flipH="1">
            <a:off x="-2513703" y="1008708"/>
            <a:ext cx="7574623" cy="1049381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39545">
            <a:off x="10996361" y="-430135"/>
            <a:ext cx="3580051" cy="1041469"/>
          </a:xfrm>
          <a:prstGeom prst="rect">
            <a:avLst/>
          </a:prstGeom>
        </p:spPr>
      </p:pic>
      <p:sp>
        <p:nvSpPr>
          <p:cNvPr id="5" name="AutoShape 5"/>
          <p:cNvSpPr/>
          <p:nvPr/>
        </p:nvSpPr>
        <p:spPr>
          <a:xfrm rot="-78937">
            <a:off x="1722867" y="2526740"/>
            <a:ext cx="14842265" cy="5502878"/>
          </a:xfrm>
          <a:prstGeom prst="rect">
            <a:avLst/>
          </a:prstGeom>
          <a:solidFill>
            <a:srgbClr val="468B91"/>
          </a:solidFill>
        </p:spPr>
      </p:sp>
      <p:sp>
        <p:nvSpPr>
          <p:cNvPr id="6" name="AutoShape 6"/>
          <p:cNvSpPr/>
          <p:nvPr/>
        </p:nvSpPr>
        <p:spPr>
          <a:xfrm>
            <a:off x="2073630" y="2721682"/>
            <a:ext cx="14150265" cy="5123206"/>
          </a:xfrm>
          <a:prstGeom prst="rect">
            <a:avLst/>
          </a:prstGeom>
          <a:solidFill>
            <a:srgbClr val="F6F6E9"/>
          </a:solidFill>
        </p:spPr>
      </p:sp>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55419">
            <a:off x="1077966" y="2647292"/>
            <a:ext cx="2620966" cy="743401"/>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239772">
            <a:off x="14482615" y="7299542"/>
            <a:ext cx="2727911" cy="773735"/>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3895279">
            <a:off x="10774707" y="8945693"/>
            <a:ext cx="2038773" cy="1901619"/>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274709" y="6843131"/>
            <a:ext cx="2227480" cy="3723752"/>
          </a:xfrm>
          <a:prstGeom prst="rect">
            <a:avLst/>
          </a:prstGeom>
        </p:spPr>
      </p:pic>
      <p:sp>
        <p:nvSpPr>
          <p:cNvPr id="11" name="TextBox 11"/>
          <p:cNvSpPr txBox="1"/>
          <p:nvPr/>
        </p:nvSpPr>
        <p:spPr>
          <a:xfrm>
            <a:off x="2117944" y="2805455"/>
            <a:ext cx="14181677" cy="4780668"/>
          </a:xfrm>
          <a:prstGeom prst="rect">
            <a:avLst/>
          </a:prstGeom>
        </p:spPr>
        <p:txBody>
          <a:bodyPr wrap="square" lIns="0" tIns="0" rIns="0" bIns="0" rtlCol="0" anchor="t">
            <a:spAutoFit/>
          </a:bodyPr>
          <a:lstStyle/>
          <a:p>
            <a:pPr algn="ctr">
              <a:lnSpc>
                <a:spcPct val="150000"/>
              </a:lnSpc>
              <a:spcBef>
                <a:spcPct val="0"/>
              </a:spcBef>
            </a:pPr>
            <a:r>
              <a:rPr lang="en-US" sz="7200" b="1" dirty="0">
                <a:solidFill>
                  <a:srgbClr val="291B25"/>
                </a:solidFill>
                <a:latin typeface="Arial" panose="020B0604020202020204" pitchFamily="34" charset="0"/>
                <a:cs typeface="Arial" panose="020B0604020202020204" pitchFamily="34" charset="0"/>
              </a:rPr>
              <a:t>TIN HỌC</a:t>
            </a:r>
          </a:p>
          <a:p>
            <a:pPr algn="ctr">
              <a:lnSpc>
                <a:spcPct val="150000"/>
              </a:lnSpc>
              <a:spcBef>
                <a:spcPct val="0"/>
              </a:spcBef>
            </a:pPr>
            <a:r>
              <a:rPr lang="en-US" sz="7200" b="1" dirty="0">
                <a:solidFill>
                  <a:srgbClr val="291B25"/>
                </a:solidFill>
                <a:latin typeface="Arial" panose="020B0604020202020204" pitchFamily="34" charset="0"/>
                <a:cs typeface="Arial" panose="020B0604020202020204" pitchFamily="34" charset="0"/>
              </a:rPr>
              <a:t>BÀI 1: THÔNG TIN VÀ QUYẾT ĐỊNH ( TIẾT </a:t>
            </a:r>
            <a:r>
              <a:rPr lang="en-US" sz="7200" b="1" dirty="0" smtClean="0">
                <a:solidFill>
                  <a:srgbClr val="291B25"/>
                </a:solidFill>
                <a:latin typeface="Arial" panose="020B0604020202020204" pitchFamily="34" charset="0"/>
                <a:cs typeface="Arial" panose="020B0604020202020204" pitchFamily="34" charset="0"/>
              </a:rPr>
              <a:t>2)</a:t>
            </a:r>
            <a:endParaRPr lang="en-US" sz="7200" b="1" dirty="0">
              <a:solidFill>
                <a:srgbClr val="291B25"/>
              </a:solidFill>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517530" y="2902573"/>
            <a:ext cx="1412729" cy="1436231"/>
          </a:xfrm>
          <a:prstGeom prst="rect">
            <a:avLst/>
          </a:prstGeom>
        </p:spPr>
      </p:pic>
    </p:spTree>
    <p:extLst>
      <p:ext uri="{BB962C8B-B14F-4D97-AF65-F5344CB8AC3E}">
        <p14:creationId xmlns:p14="http://schemas.microsoft.com/office/powerpoint/2010/main" val="4271784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1081854">
            <a:off x="11756725" y="-1125339"/>
            <a:ext cx="8057164" cy="2781499"/>
          </a:xfrm>
          <a:prstGeom prst="rect">
            <a:avLst/>
          </a:prstGeom>
        </p:spPr>
      </p:pic>
      <p:sp>
        <p:nvSpPr>
          <p:cNvPr id="3" name="AutoShape 3"/>
          <p:cNvSpPr/>
          <p:nvPr/>
        </p:nvSpPr>
        <p:spPr>
          <a:xfrm>
            <a:off x="9144000" y="1901348"/>
            <a:ext cx="7752726" cy="3054047"/>
          </a:xfrm>
          <a:prstGeom prst="rect">
            <a:avLst/>
          </a:prstGeom>
          <a:solidFill>
            <a:srgbClr val="61A6A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4"/>
          <p:cNvSpPr/>
          <p:nvPr/>
        </p:nvSpPr>
        <p:spPr>
          <a:xfrm>
            <a:off x="9144000" y="5341130"/>
            <a:ext cx="7752726" cy="3054047"/>
          </a:xfrm>
          <a:prstGeom prst="rect">
            <a:avLst/>
          </a:prstGeom>
          <a:solidFill>
            <a:srgbClr val="61A6AB"/>
          </a:solidFill>
        </p:spPr>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395757"/>
            <a:ext cx="7050775" cy="7386526"/>
          </a:xfrm>
          <a:prstGeom prst="rect">
            <a:avLst/>
          </a:prstGeom>
        </p:spPr>
      </p:pic>
      <p:sp>
        <p:nvSpPr>
          <p:cNvPr id="7" name="AutoShape 7"/>
          <p:cNvSpPr/>
          <p:nvPr/>
        </p:nvSpPr>
        <p:spPr>
          <a:xfrm>
            <a:off x="9144000" y="1901348"/>
            <a:ext cx="7752726" cy="2090799"/>
          </a:xfrm>
          <a:prstGeom prst="rect">
            <a:avLst/>
          </a:prstGeom>
          <a:solidFill>
            <a:srgbClr val="FFCE6D"/>
          </a:solidFill>
        </p:spPr>
      </p:sp>
      <p:sp>
        <p:nvSpPr>
          <p:cNvPr id="9" name="AutoShape 9"/>
          <p:cNvSpPr/>
          <p:nvPr/>
        </p:nvSpPr>
        <p:spPr>
          <a:xfrm>
            <a:off x="9144000" y="5341130"/>
            <a:ext cx="7752726" cy="1935970"/>
          </a:xfrm>
          <a:prstGeom prst="rect">
            <a:avLst/>
          </a:prstGeom>
          <a:solidFill>
            <a:srgbClr val="FFCE6D"/>
          </a:solidFill>
        </p:spPr>
      </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10382" flipH="1">
            <a:off x="16339879" y="6937463"/>
            <a:ext cx="1113694" cy="2374154"/>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618066" y="1215314"/>
            <a:ext cx="1229358" cy="124981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9338087">
            <a:off x="1802120" y="8405750"/>
            <a:ext cx="2072195" cy="779899"/>
          </a:xfrm>
          <a:prstGeom prst="rect">
            <a:avLst/>
          </a:prstGeom>
        </p:spPr>
      </p:pic>
      <p:grpSp>
        <p:nvGrpSpPr>
          <p:cNvPr id="14" name="Group 14"/>
          <p:cNvGrpSpPr/>
          <p:nvPr/>
        </p:nvGrpSpPr>
        <p:grpSpPr>
          <a:xfrm>
            <a:off x="-431326" y="10052212"/>
            <a:ext cx="19161184" cy="917796"/>
            <a:chOff x="0" y="0"/>
            <a:chExt cx="6481685" cy="310464"/>
          </a:xfrm>
        </p:grpSpPr>
        <p:sp>
          <p:nvSpPr>
            <p:cNvPr id="15" name="Freeform 15"/>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FFCE6D"/>
            </a:solidFill>
          </p:spPr>
        </p:sp>
      </p:grpSp>
      <p:sp>
        <p:nvSpPr>
          <p:cNvPr id="16" name="Rectangle 15"/>
          <p:cNvSpPr/>
          <p:nvPr/>
        </p:nvSpPr>
        <p:spPr>
          <a:xfrm>
            <a:off x="1303739" y="2439716"/>
            <a:ext cx="6537717" cy="5518242"/>
          </a:xfrm>
          <a:prstGeom prst="rect">
            <a:avLst/>
          </a:prstGeom>
        </p:spPr>
        <p:txBody>
          <a:bodyPr wrap="square">
            <a:spAutoFit/>
          </a:bodyPr>
          <a:lstStyle/>
          <a:p>
            <a:pPr lvl="0" algn="ctr">
              <a:lnSpc>
                <a:spcPct val="150000"/>
              </a:lnSpc>
              <a:defRPr/>
            </a:pPr>
            <a:r>
              <a:rPr lang="en-US" sz="4000">
                <a:latin typeface="Arial" panose="020B0604020202020204" pitchFamily="34" charset="0"/>
                <a:cs typeface="Arial" panose="020B0604020202020204" pitchFamily="34" charset="0"/>
              </a:rPr>
              <a:t>Trong câu hát </a:t>
            </a:r>
          </a:p>
          <a:p>
            <a:pPr lvl="0" algn="ctr">
              <a:lnSpc>
                <a:spcPct val="150000"/>
              </a:lnSpc>
              <a:defRPr/>
            </a:pPr>
            <a:r>
              <a:rPr lang="en-US" sz="4000">
                <a:solidFill>
                  <a:srgbClr val="FF0000"/>
                </a:solidFill>
              </a:rPr>
              <a:t>“Đi học về là đi học về, em vào nhà em chào cha mẹ” </a:t>
            </a:r>
            <a:r>
              <a:rPr lang="en-US" sz="4000">
                <a:solidFill>
                  <a:srgbClr val="FF0000"/>
                </a:solidFill>
                <a:latin typeface="Arial" panose="020B0604020202020204" pitchFamily="34" charset="0"/>
                <a:cs typeface="Arial" panose="020B0604020202020204" pitchFamily="34" charset="0"/>
              </a:rPr>
              <a:t>?</a:t>
            </a:r>
          </a:p>
          <a:p>
            <a:pPr lvl="0" algn="ctr">
              <a:lnSpc>
                <a:spcPct val="150000"/>
              </a:lnSpc>
              <a:defRPr/>
            </a:pPr>
            <a:r>
              <a:rPr lang="en-US" sz="4000">
                <a:latin typeface="Arial" panose="020B0604020202020204" pitchFamily="34" charset="0"/>
                <a:cs typeface="Arial" panose="020B0604020202020204" pitchFamily="34" charset="0"/>
              </a:rPr>
              <a:t>Em hãy chỉ ra thông tin và quyết định trong câu hát trên</a:t>
            </a:r>
          </a:p>
        </p:txBody>
      </p:sp>
      <p:sp>
        <p:nvSpPr>
          <p:cNvPr id="17" name="Rounded Rectangle 16"/>
          <p:cNvSpPr/>
          <p:nvPr/>
        </p:nvSpPr>
        <p:spPr>
          <a:xfrm>
            <a:off x="490109" y="991916"/>
            <a:ext cx="3816592" cy="1447800"/>
          </a:xfrm>
          <a:prstGeom prst="roundRect">
            <a:avLst/>
          </a:prstGeom>
          <a:solidFill>
            <a:schemeClr val="accent3">
              <a:lumMod val="75000"/>
            </a:schemeClr>
          </a:solidFill>
          <a:ln w="76200"/>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Câu</a:t>
            </a:r>
            <a:r>
              <a:rPr kumimoji="0" lang="en-US" sz="6000" b="1" i="0" u="none" strike="noStrike" kern="1200" cap="none" spc="0" normalizeH="0" noProof="0">
                <a:ln>
                  <a:noFill/>
                </a:ln>
                <a:solidFill>
                  <a:prstClr val="white"/>
                </a:solidFill>
                <a:effectLst/>
                <a:uLnTx/>
                <a:uFillTx/>
                <a:latin typeface="Arial" panose="020B0604020202020204" pitchFamily="34" charset="0"/>
                <a:ea typeface="+mn-ea"/>
                <a:cs typeface="Arial" panose="020B0604020202020204" pitchFamily="34" charset="0"/>
              </a:rPr>
              <a:t> hỏi</a:t>
            </a:r>
            <a:endPar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Rectangle 17"/>
          <p:cNvSpPr/>
          <p:nvPr/>
        </p:nvSpPr>
        <p:spPr>
          <a:xfrm>
            <a:off x="9518124" y="2032513"/>
            <a:ext cx="6788676" cy="18249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lang="en-US" sz="4000">
                <a:solidFill>
                  <a:prstClr val="black"/>
                </a:solidFill>
                <a:latin typeface="Arial" panose="020B0604020202020204" pitchFamily="34" charset="0"/>
                <a:cs typeface="Arial" panose="020B0604020202020204" pitchFamily="34" charset="0"/>
              </a:rPr>
              <a:t>Đi học về, </a:t>
            </a:r>
            <a:r>
              <a:rPr lang="en-US" sz="4000" noProof="0">
                <a:solidFill>
                  <a:prstClr val="black"/>
                </a:solidFill>
                <a:latin typeface="Arial" panose="020B0604020202020204" pitchFamily="34" charset="0"/>
                <a:cs typeface="Arial" panose="020B0604020202020204" pitchFamily="34" charset="0"/>
              </a:rPr>
              <a:t>vào nhà nhìn thấy cha mẹ</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Rectangle 18"/>
          <p:cNvSpPr/>
          <p:nvPr/>
        </p:nvSpPr>
        <p:spPr>
          <a:xfrm>
            <a:off x="9565442" y="6039108"/>
            <a:ext cx="480452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Em chào</a:t>
            </a:r>
            <a:r>
              <a:rPr kumimoji="0" lang="en-US" sz="4000" b="0" i="0" u="none" strike="noStrike" kern="1200" cap="none" spc="0" normalizeH="0" noProof="0">
                <a:ln>
                  <a:noFill/>
                </a:ln>
                <a:solidFill>
                  <a:prstClr val="black"/>
                </a:solidFill>
                <a:effectLst/>
                <a:uLnTx/>
                <a:uFillTx/>
                <a:latin typeface="Arial" panose="020B0604020202020204" pitchFamily="34" charset="0"/>
                <a:ea typeface="+mn-ea"/>
                <a:cs typeface="Arial" panose="020B0604020202020204" pitchFamily="34" charset="0"/>
              </a:rPr>
              <a:t> cha mẹ</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TextBox 19"/>
          <p:cNvSpPr txBox="1"/>
          <p:nvPr/>
        </p:nvSpPr>
        <p:spPr>
          <a:xfrm>
            <a:off x="10696262" y="4074730"/>
            <a:ext cx="46482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Thông</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tin</a:t>
            </a:r>
          </a:p>
        </p:txBody>
      </p:sp>
      <p:sp>
        <p:nvSpPr>
          <p:cNvPr id="21" name="TextBox 20"/>
          <p:cNvSpPr txBox="1"/>
          <p:nvPr/>
        </p:nvSpPr>
        <p:spPr>
          <a:xfrm>
            <a:off x="10696262" y="7444972"/>
            <a:ext cx="46482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Quyết</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định</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9393597" flipH="1">
            <a:off x="11062170" y="3787978"/>
            <a:ext cx="400684" cy="938443"/>
          </a:xfrm>
          <a:prstGeom prst="rect">
            <a:avLst/>
          </a:prstGeom>
        </p:spPr>
      </p:pic>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9393597" flipH="1">
            <a:off x="10937295" y="7028150"/>
            <a:ext cx="400684" cy="938443"/>
          </a:xfrm>
          <a:prstGeom prst="rect">
            <a:avLst/>
          </a:prstGeom>
        </p:spPr>
      </p:pic>
      <p:sp>
        <p:nvSpPr>
          <p:cNvPr id="6" name="TextBox 5">
            <a:extLst>
              <a:ext uri="{FF2B5EF4-FFF2-40B4-BE49-F238E27FC236}">
                <a16:creationId xmlns:a16="http://schemas.microsoft.com/office/drawing/2014/main" id="{0A7E6566-C7B4-D7E6-557F-F73CF4AF82CC}"/>
              </a:ext>
            </a:extLst>
          </p:cNvPr>
          <p:cNvSpPr txBox="1"/>
          <p:nvPr/>
        </p:nvSpPr>
        <p:spPr>
          <a:xfrm>
            <a:off x="5791504" y="134068"/>
            <a:ext cx="578751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6000" b="1">
                <a:solidFill>
                  <a:srgbClr val="C00000"/>
                </a:solidFill>
                <a:latin typeface="Arial" panose="020B0604020202020204" pitchFamily="34" charset="0"/>
                <a:cs typeface="Arial" panose="020B0604020202020204" pitchFamily="34" charset="0"/>
              </a:rPr>
              <a:t>Ôn bài cũ</a:t>
            </a:r>
            <a:endPar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516515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7" presetClass="entr" presetSubtype="1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strVal val="#ppt_h"/>
                                          </p:val>
                                        </p:tav>
                                        <p:tav tm="100000">
                                          <p:val>
                                            <p:strVal val="#ppt_h"/>
                                          </p:val>
                                        </p:tav>
                                      </p:tavLst>
                                    </p:anim>
                                  </p:childTnLst>
                                </p:cTn>
                              </p:par>
                              <p:par>
                                <p:cTn id="39" presetID="17" presetClass="entr" presetSubtype="1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strVal val="#ppt_h"/>
                                          </p:val>
                                        </p:tav>
                                        <p:tav tm="100000">
                                          <p:val>
                                            <p:strVal val="#ppt_h"/>
                                          </p:val>
                                        </p:tav>
                                      </p:tavLst>
                                    </p:anim>
                                  </p:childTnLst>
                                </p:cTn>
                              </p:par>
                              <p:par>
                                <p:cTn id="43" presetID="17" presetClass="entr" presetSubtype="1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strVal val="#ppt_h"/>
                                          </p:val>
                                        </p:tav>
                                        <p:tav tm="100000">
                                          <p:val>
                                            <p:strVal val="#ppt_h"/>
                                          </p:val>
                                        </p:tav>
                                      </p:tavLst>
                                    </p:anim>
                                  </p:childTnLst>
                                </p:cTn>
                              </p:par>
                              <p:par>
                                <p:cTn id="47" presetID="17" presetClass="entr" presetSubtype="1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strVal val="#ppt_h"/>
                                          </p:val>
                                        </p:tav>
                                        <p:tav tm="100000">
                                          <p:val>
                                            <p:strVal val="#ppt_h"/>
                                          </p:val>
                                        </p:tav>
                                      </p:tavLst>
                                    </p:anim>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up)">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500" fill="hold"/>
                                        <p:tgtEl>
                                          <p:spTgt spid="21"/>
                                        </p:tgtEl>
                                        <p:attrNameLst>
                                          <p:attrName>ppt_w</p:attrName>
                                        </p:attrNameLst>
                                      </p:cBhvr>
                                      <p:tavLst>
                                        <p:tav tm="0">
                                          <p:val>
                                            <p:fltVal val="0"/>
                                          </p:val>
                                        </p:tav>
                                        <p:tav tm="100000">
                                          <p:val>
                                            <p:strVal val="#ppt_w"/>
                                          </p:val>
                                        </p:tav>
                                      </p:tavLst>
                                    </p:anim>
                                    <p:anim calcmode="lin" valueType="num">
                                      <p:cBhvr>
                                        <p:cTn id="75"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p:bldP spid="19" grpId="0"/>
      <p:bldP spid="20" grpId="0"/>
      <p:bldP spid="21"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0480" y="-7310641"/>
            <a:ext cx="18374529" cy="10335672"/>
          </a:xfrm>
          <a:prstGeom prst="rect">
            <a:avLst/>
          </a:prstGeom>
        </p:spPr>
      </p:pic>
      <p:sp>
        <p:nvSpPr>
          <p:cNvPr id="3" name="TextBox 3"/>
          <p:cNvSpPr txBox="1"/>
          <p:nvPr/>
        </p:nvSpPr>
        <p:spPr>
          <a:xfrm>
            <a:off x="1359473" y="768187"/>
            <a:ext cx="15450203" cy="880690"/>
          </a:xfrm>
          <a:prstGeom prst="rect">
            <a:avLst/>
          </a:prstGeom>
        </p:spPr>
        <p:txBody>
          <a:bodyPr lIns="0" tIns="0" rIns="0" bIns="0" rtlCol="0" anchor="t">
            <a:spAutoFit/>
          </a:bodyPr>
          <a:lstStyle/>
          <a:p>
            <a:pPr marL="0" lvl="0" indent="0" algn="just">
              <a:lnSpc>
                <a:spcPts val="7679"/>
              </a:lnSpc>
              <a:spcBef>
                <a:spcPct val="0"/>
              </a:spcBef>
            </a:pPr>
            <a:r>
              <a:rPr lang="en-US" sz="4800" b="1" u="none" dirty="0">
                <a:solidFill>
                  <a:schemeClr val="tx2">
                    <a:lumMod val="75000"/>
                  </a:schemeClr>
                </a:solidFill>
                <a:latin typeface="Arial" panose="020B0604020202020204" pitchFamily="34" charset="0"/>
                <a:cs typeface="Arial" panose="020B0604020202020204" pitchFamily="34" charset="0"/>
              </a:rPr>
              <a:t>3. Ba </a:t>
            </a:r>
            <a:r>
              <a:rPr lang="en-US" sz="4800" b="1" u="none" dirty="0" err="1">
                <a:solidFill>
                  <a:schemeClr val="tx2">
                    <a:lumMod val="75000"/>
                  </a:schemeClr>
                </a:solidFill>
                <a:latin typeface="Arial" panose="020B0604020202020204" pitchFamily="34" charset="0"/>
                <a:cs typeface="Arial" panose="020B0604020202020204" pitchFamily="34" charset="0"/>
              </a:rPr>
              <a:t>dạng</a:t>
            </a:r>
            <a:r>
              <a:rPr lang="en-US" sz="4800" b="1" u="none" dirty="0">
                <a:solidFill>
                  <a:schemeClr val="tx2">
                    <a:lumMod val="75000"/>
                  </a:schemeClr>
                </a:solidFill>
                <a:latin typeface="Arial" panose="020B0604020202020204" pitchFamily="34" charset="0"/>
                <a:cs typeface="Arial" panose="020B0604020202020204" pitchFamily="34" charset="0"/>
              </a:rPr>
              <a:t> </a:t>
            </a:r>
            <a:r>
              <a:rPr lang="en-US" sz="4800" b="1" u="none" dirty="0" err="1">
                <a:solidFill>
                  <a:schemeClr val="tx2">
                    <a:lumMod val="75000"/>
                  </a:schemeClr>
                </a:solidFill>
                <a:latin typeface="Arial" panose="020B0604020202020204" pitchFamily="34" charset="0"/>
                <a:cs typeface="Arial" panose="020B0604020202020204" pitchFamily="34" charset="0"/>
              </a:rPr>
              <a:t>thông</a:t>
            </a:r>
            <a:r>
              <a:rPr lang="en-US" sz="4800" b="1" u="none" dirty="0">
                <a:solidFill>
                  <a:schemeClr val="tx2">
                    <a:lumMod val="75000"/>
                  </a:schemeClr>
                </a:solidFill>
                <a:latin typeface="Arial" panose="020B0604020202020204" pitchFamily="34" charset="0"/>
                <a:cs typeface="Arial" panose="020B0604020202020204" pitchFamily="34" charset="0"/>
              </a:rPr>
              <a:t> tin </a:t>
            </a:r>
            <a:r>
              <a:rPr lang="en-US" sz="4800" b="1" u="none" dirty="0" err="1">
                <a:solidFill>
                  <a:schemeClr val="tx2">
                    <a:lumMod val="75000"/>
                  </a:schemeClr>
                </a:solidFill>
                <a:latin typeface="Arial" panose="020B0604020202020204" pitchFamily="34" charset="0"/>
                <a:cs typeface="Arial" panose="020B0604020202020204" pitchFamily="34" charset="0"/>
              </a:rPr>
              <a:t>thường</a:t>
            </a:r>
            <a:r>
              <a:rPr lang="en-US" sz="4800" b="1" u="none" dirty="0">
                <a:solidFill>
                  <a:schemeClr val="tx2">
                    <a:lumMod val="75000"/>
                  </a:schemeClr>
                </a:solidFill>
                <a:latin typeface="Arial" panose="020B0604020202020204" pitchFamily="34" charset="0"/>
                <a:cs typeface="Arial" panose="020B0604020202020204" pitchFamily="34" charset="0"/>
              </a:rPr>
              <a:t> </a:t>
            </a:r>
            <a:r>
              <a:rPr lang="en-US" sz="4800" b="1" u="none" dirty="0" err="1">
                <a:solidFill>
                  <a:schemeClr val="tx2">
                    <a:lumMod val="75000"/>
                  </a:schemeClr>
                </a:solidFill>
                <a:latin typeface="Arial" panose="020B0604020202020204" pitchFamily="34" charset="0"/>
                <a:cs typeface="Arial" panose="020B0604020202020204" pitchFamily="34" charset="0"/>
              </a:rPr>
              <a:t>gặp</a:t>
            </a:r>
            <a:endParaRPr lang="en-US" sz="4800" b="1" u="none" dirty="0">
              <a:solidFill>
                <a:schemeClr val="tx2">
                  <a:lumMod val="75000"/>
                </a:schemeClr>
              </a:solidFill>
              <a:latin typeface="Arial" panose="020B0604020202020204" pitchFamily="34" charset="0"/>
              <a:cs typeface="Arial" panose="020B0604020202020204" pitchFamily="34" charset="0"/>
            </a:endParaRPr>
          </a:p>
        </p:txBody>
      </p:sp>
      <p:sp>
        <p:nvSpPr>
          <p:cNvPr id="4" name="AutoShape 4"/>
          <p:cNvSpPr/>
          <p:nvPr/>
        </p:nvSpPr>
        <p:spPr>
          <a:xfrm>
            <a:off x="1328033" y="3818926"/>
            <a:ext cx="6886901" cy="4685000"/>
          </a:xfrm>
          <a:prstGeom prst="rect">
            <a:avLst/>
          </a:prstGeom>
          <a:solidFill>
            <a:srgbClr val="FFCE6D"/>
          </a:solidFill>
        </p:spPr>
      </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3524">
            <a:off x="3165597" y="3333059"/>
            <a:ext cx="3273366" cy="781233"/>
          </a:xfrm>
          <a:prstGeom prst="rect">
            <a:avLst/>
          </a:prstGeom>
        </p:spPr>
      </p:pic>
      <p:sp>
        <p:nvSpPr>
          <p:cNvPr id="21" name="Rectangle 20"/>
          <p:cNvSpPr/>
          <p:nvPr/>
        </p:nvSpPr>
        <p:spPr>
          <a:xfrm>
            <a:off x="8763000" y="2698019"/>
            <a:ext cx="8610600" cy="2862322"/>
          </a:xfrm>
          <a:prstGeom prst="rect">
            <a:avLst/>
          </a:prstGeom>
        </p:spPr>
        <p:txBody>
          <a:bodyPr wrap="square">
            <a:spAutoFit/>
          </a:bodyPr>
          <a:lstStyle/>
          <a:p>
            <a:pPr algn="just">
              <a:lnSpc>
                <a:spcPct val="150000"/>
              </a:lnSpc>
            </a:pPr>
            <a:r>
              <a:rPr lang="en-US" sz="4000" b="1" i="1" dirty="0" err="1">
                <a:latin typeface="Arial" panose="020B0604020202020204" pitchFamily="34" charset="0"/>
                <a:cs typeface="Arial" panose="020B0604020202020204" pitchFamily="34" charset="0"/>
              </a:rPr>
              <a:t>Quan</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sát</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hình</a:t>
            </a:r>
            <a:r>
              <a:rPr lang="en-US" sz="4000" b="1" i="1" dirty="0">
                <a:latin typeface="Arial" panose="020B0604020202020204" pitchFamily="34" charset="0"/>
                <a:cs typeface="Arial" panose="020B0604020202020204" pitchFamily="34" charset="0"/>
              </a:rPr>
              <a:t> 1 </a:t>
            </a:r>
            <a:r>
              <a:rPr lang="en-US" sz="4000" b="1" i="1" dirty="0" err="1">
                <a:latin typeface="Arial" panose="020B0604020202020204" pitchFamily="34" charset="0"/>
                <a:cs typeface="Arial" panose="020B0604020202020204" pitchFamily="34" charset="0"/>
              </a:rPr>
              <a:t>và</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trả</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lời</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câu</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hỏi</a:t>
            </a:r>
            <a:r>
              <a:rPr lang="en-US" sz="4000" b="1" i="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nhìn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nghe</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a:t>
            </a:r>
          </a:p>
        </p:txBody>
      </p:sp>
      <p:sp>
        <p:nvSpPr>
          <p:cNvPr id="22" name="Rectangle 21"/>
          <p:cNvSpPr/>
          <p:nvPr/>
        </p:nvSpPr>
        <p:spPr>
          <a:xfrm>
            <a:off x="1294968" y="1997753"/>
            <a:ext cx="7754046" cy="707886"/>
          </a:xfrm>
          <a:prstGeom prst="rect">
            <a:avLst/>
          </a:prstGeom>
        </p:spPr>
        <p:txBody>
          <a:bodyPr wrap="none">
            <a:spAutoFit/>
          </a:bodyPr>
          <a:lstStyle/>
          <a:p>
            <a:r>
              <a:rPr lang="en-US" sz="4000" b="1" dirty="0" err="1">
                <a:solidFill>
                  <a:srgbClr val="C00000"/>
                </a:solidFill>
                <a:latin typeface="Arial" panose="020B0604020202020204" pitchFamily="34" charset="0"/>
                <a:cs typeface="Arial" panose="020B0604020202020204" pitchFamily="34" charset="0"/>
              </a:rPr>
              <a:t>Hoạt</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động</a:t>
            </a:r>
            <a:r>
              <a:rPr lang="en-US" sz="4000" b="1" dirty="0">
                <a:solidFill>
                  <a:srgbClr val="C00000"/>
                </a:solidFill>
                <a:latin typeface="Arial" panose="020B0604020202020204" pitchFamily="34" charset="0"/>
                <a:cs typeface="Arial" panose="020B0604020202020204" pitchFamily="34" charset="0"/>
              </a:rPr>
              <a:t> 3: </a:t>
            </a:r>
            <a:r>
              <a:rPr lang="en-US" sz="4000" b="1" dirty="0" err="1">
                <a:solidFill>
                  <a:srgbClr val="C00000"/>
                </a:solidFill>
                <a:latin typeface="Arial" panose="020B0604020202020204" pitchFamily="34" charset="0"/>
                <a:cs typeface="Arial" panose="020B0604020202020204" pitchFamily="34" charset="0"/>
              </a:rPr>
              <a:t>Thế</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giới</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quanh</a:t>
            </a:r>
            <a:r>
              <a:rPr lang="en-US" sz="4000" b="1" dirty="0">
                <a:solidFill>
                  <a:srgbClr val="C00000"/>
                </a:solidFill>
                <a:latin typeface="Arial" panose="020B0604020202020204" pitchFamily="34" charset="0"/>
                <a:cs typeface="Arial" panose="020B0604020202020204" pitchFamily="34" charset="0"/>
              </a:rPr>
              <a:t> ta</a:t>
            </a: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5534" y="4533900"/>
            <a:ext cx="6423216" cy="3436625"/>
          </a:xfrm>
          <a:prstGeom prst="rect">
            <a:avLst/>
          </a:prstGeom>
        </p:spPr>
      </p:pic>
      <p:sp>
        <p:nvSpPr>
          <p:cNvPr id="24" name="Rectangle 23"/>
          <p:cNvSpPr/>
          <p:nvPr/>
        </p:nvSpPr>
        <p:spPr>
          <a:xfrm>
            <a:off x="8763000" y="5846866"/>
            <a:ext cx="8313376" cy="4247317"/>
          </a:xfrm>
          <a:prstGeom prst="rect">
            <a:avLst/>
          </a:prstGeom>
        </p:spPr>
        <p:txBody>
          <a:bodyPr wrap="square">
            <a:spAutoFit/>
          </a:bodyPr>
          <a:lstStyle/>
          <a:p>
            <a:pPr marL="571500" indent="-571500" algn="just">
              <a:lnSpc>
                <a:spcPct val="150000"/>
              </a:lnSpc>
              <a:buFont typeface="Wingdings" panose="05000000000000000000" pitchFamily="2" charset="2"/>
              <a:buChar char="ü"/>
            </a:pPr>
            <a:r>
              <a:rPr lang="en-US" sz="3600" dirty="0">
                <a:latin typeface="Arial" panose="020B0604020202020204" pitchFamily="34" charset="0"/>
                <a:cs typeface="Arial" panose="020B0604020202020204" pitchFamily="34" charset="0"/>
              </a:rPr>
              <a:t>T</a:t>
            </a:r>
            <a:r>
              <a:rPr lang="vi-VN" sz="3600" dirty="0">
                <a:latin typeface="Arial" panose="020B0604020202020204" pitchFamily="34" charset="0"/>
                <a:cs typeface="Arial" panose="020B0604020202020204" pitchFamily="34" charset="0"/>
              </a:rPr>
              <a:t>ên trường (thông tin dạng chữ)</a:t>
            </a:r>
            <a:r>
              <a:rPr lang="en-US" sz="36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ü"/>
            </a:pPr>
            <a:r>
              <a:rPr lang="en-US" sz="3600" dirty="0">
                <a:latin typeface="Arial" panose="020B0604020202020204" pitchFamily="34" charset="0"/>
                <a:cs typeface="Arial" panose="020B0604020202020204" pitchFamily="34" charset="0"/>
              </a:rPr>
              <a:t>B</a:t>
            </a:r>
            <a:r>
              <a:rPr lang="vi-VN" sz="3600" dirty="0">
                <a:latin typeface="Arial" panose="020B0604020202020204" pitchFamily="34" charset="0"/>
                <a:cs typeface="Arial" panose="020B0604020202020204" pitchFamily="34" charset="0"/>
              </a:rPr>
              <a:t>ức tranh về an toàn giao thông (thông tin dạng hình ảnh)</a:t>
            </a:r>
            <a:r>
              <a:rPr lang="en-US" sz="36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ü"/>
            </a:pPr>
            <a:r>
              <a:rPr lang="en-US" sz="3600" dirty="0" err="1">
                <a:latin typeface="Arial" panose="020B0604020202020204" pitchFamily="34" charset="0"/>
                <a:cs typeface="Arial" panose="020B0604020202020204" pitchFamily="34" charset="0"/>
              </a:rPr>
              <a:t>Nghe</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thấy tiếng chim hót (thông tin dạng âm thanh)</a:t>
            </a:r>
            <a:r>
              <a:rPr lang="en-US" sz="3600" dirty="0">
                <a:latin typeface="Arial" panose="020B0604020202020204" pitchFamily="34" charset="0"/>
                <a:cs typeface="Arial" panose="020B0604020202020204" pitchFamily="34" charset="0"/>
              </a:rPr>
              <a:t>.</a:t>
            </a:r>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629241">
            <a:off x="15832824" y="4920001"/>
            <a:ext cx="1442603" cy="1280678"/>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920" y="7581900"/>
            <a:ext cx="1183863" cy="2356661"/>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strVal val="#ppt_h"/>
                                          </p:val>
                                        </p:tav>
                                        <p:tav tm="100000">
                                          <p:val>
                                            <p:strVal val="#ppt_h"/>
                                          </p:val>
                                        </p:tav>
                                      </p:tavLst>
                                    </p:anim>
                                  </p:childTnLst>
                                </p:cTn>
                              </p:par>
                              <p:par>
                                <p:cTn id="20" presetID="17" presetClass="entr" presetSubtype="1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strVal val="#ppt_h"/>
                                          </p:val>
                                        </p:tav>
                                        <p:tav tm="100000">
                                          <p:val>
                                            <p:strVal val="#ppt_h"/>
                                          </p:val>
                                        </p:tav>
                                      </p:tavLst>
                                    </p:anim>
                                  </p:childTnLst>
                                </p:cTn>
                              </p:par>
                              <p:par>
                                <p:cTn id="24" presetID="17" presetClass="entr" presetSubtype="1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up)">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additive="base">
                                        <p:cTn id="42" dur="500"/>
                                        <p:tgtEl>
                                          <p:spTgt spid="24">
                                            <p:txEl>
                                              <p:pRg st="0" end="0"/>
                                            </p:txEl>
                                          </p:spTgt>
                                        </p:tgtEl>
                                        <p:attrNameLst>
                                          <p:attrName>ppt_y</p:attrName>
                                        </p:attrNameLst>
                                      </p:cBhvr>
                                      <p:tavLst>
                                        <p:tav tm="0">
                                          <p:val>
                                            <p:strVal val="#ppt_y+#ppt_h*1.125000"/>
                                          </p:val>
                                        </p:tav>
                                        <p:tav tm="100000">
                                          <p:val>
                                            <p:strVal val="#ppt_y"/>
                                          </p:val>
                                        </p:tav>
                                      </p:tavLst>
                                    </p:anim>
                                    <p:animEffect transition="in" filter="wipe(up)">
                                      <p:cBhvr>
                                        <p:cTn id="43" dur="500"/>
                                        <p:tgtEl>
                                          <p:spTgt spid="24">
                                            <p:txEl>
                                              <p:pRg st="0" end="0"/>
                                            </p:txEl>
                                          </p:spTgt>
                                        </p:tgtEl>
                                      </p:cBhvr>
                                    </p:animEffect>
                                  </p:childTnLst>
                                </p:cTn>
                              </p:par>
                              <p:par>
                                <p:cTn id="44" presetID="12" presetClass="entr" presetSubtype="4" fill="hold" nodeType="withEffect">
                                  <p:stCondLst>
                                    <p:cond delay="0"/>
                                  </p:stCondLst>
                                  <p:childTnLst>
                                    <p:set>
                                      <p:cBhvr>
                                        <p:cTn id="45" dur="1" fill="hold">
                                          <p:stCondLst>
                                            <p:cond delay="0"/>
                                          </p:stCondLst>
                                        </p:cTn>
                                        <p:tgtEl>
                                          <p:spTgt spid="24">
                                            <p:txEl>
                                              <p:pRg st="1" end="1"/>
                                            </p:txEl>
                                          </p:spTgt>
                                        </p:tgtEl>
                                        <p:attrNameLst>
                                          <p:attrName>style.visibility</p:attrName>
                                        </p:attrNameLst>
                                      </p:cBhvr>
                                      <p:to>
                                        <p:strVal val="visible"/>
                                      </p:to>
                                    </p:set>
                                    <p:anim calcmode="lin" valueType="num">
                                      <p:cBhvr additive="base">
                                        <p:cTn id="46" dur="500"/>
                                        <p:tgtEl>
                                          <p:spTgt spid="24">
                                            <p:txEl>
                                              <p:pRg st="1" end="1"/>
                                            </p:txEl>
                                          </p:spTgt>
                                        </p:tgtEl>
                                        <p:attrNameLst>
                                          <p:attrName>ppt_y</p:attrName>
                                        </p:attrNameLst>
                                      </p:cBhvr>
                                      <p:tavLst>
                                        <p:tav tm="0">
                                          <p:val>
                                            <p:strVal val="#ppt_y+#ppt_h*1.125000"/>
                                          </p:val>
                                        </p:tav>
                                        <p:tav tm="100000">
                                          <p:val>
                                            <p:strVal val="#ppt_y"/>
                                          </p:val>
                                        </p:tav>
                                      </p:tavLst>
                                    </p:anim>
                                    <p:animEffect transition="in" filter="wipe(up)">
                                      <p:cBhvr>
                                        <p:cTn id="47" dur="500"/>
                                        <p:tgtEl>
                                          <p:spTgt spid="24">
                                            <p:txEl>
                                              <p:pRg st="1" end="1"/>
                                            </p:txEl>
                                          </p:spTgt>
                                        </p:tgtEl>
                                      </p:cBhvr>
                                    </p:animEffect>
                                  </p:childTnLst>
                                </p:cTn>
                              </p:par>
                              <p:par>
                                <p:cTn id="48" presetID="12" presetClass="entr" presetSubtype="4" fill="hold" nodeType="withEffect">
                                  <p:stCondLst>
                                    <p:cond delay="0"/>
                                  </p:stCondLst>
                                  <p:childTnLst>
                                    <p:set>
                                      <p:cBhvr>
                                        <p:cTn id="49" dur="1" fill="hold">
                                          <p:stCondLst>
                                            <p:cond delay="0"/>
                                          </p:stCondLst>
                                        </p:cTn>
                                        <p:tgtEl>
                                          <p:spTgt spid="24">
                                            <p:txEl>
                                              <p:pRg st="2" end="2"/>
                                            </p:txEl>
                                          </p:spTgt>
                                        </p:tgtEl>
                                        <p:attrNameLst>
                                          <p:attrName>style.visibility</p:attrName>
                                        </p:attrNameLst>
                                      </p:cBhvr>
                                      <p:to>
                                        <p:strVal val="visible"/>
                                      </p:to>
                                    </p:set>
                                    <p:anim calcmode="lin" valueType="num">
                                      <p:cBhvr additive="base">
                                        <p:cTn id="50" dur="500"/>
                                        <p:tgtEl>
                                          <p:spTgt spid="24">
                                            <p:txEl>
                                              <p:pRg st="2" end="2"/>
                                            </p:txEl>
                                          </p:spTgt>
                                        </p:tgtEl>
                                        <p:attrNameLst>
                                          <p:attrName>ppt_y</p:attrName>
                                        </p:attrNameLst>
                                      </p:cBhvr>
                                      <p:tavLst>
                                        <p:tav tm="0">
                                          <p:val>
                                            <p:strVal val="#ppt_y+#ppt_h*1.125000"/>
                                          </p:val>
                                        </p:tav>
                                        <p:tav tm="100000">
                                          <p:val>
                                            <p:strVal val="#ppt_y"/>
                                          </p:val>
                                        </p:tav>
                                      </p:tavLst>
                                    </p:anim>
                                    <p:animEffect transition="in" filter="wipe(up)">
                                      <p:cBhvr>
                                        <p:cTn id="51"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36" r="60999"/>
          <a:stretch>
            <a:fillRect/>
          </a:stretch>
        </p:blipFill>
        <p:spPr>
          <a:xfrm rot="143919">
            <a:off x="16540648" y="70741"/>
            <a:ext cx="3600506" cy="10508716"/>
          </a:xfrm>
          <a:prstGeom prst="rect">
            <a:avLst/>
          </a:prstGeom>
        </p:spPr>
      </p:pic>
      <p:sp>
        <p:nvSpPr>
          <p:cNvPr id="4" name="AutoShape 4"/>
          <p:cNvSpPr/>
          <p:nvPr/>
        </p:nvSpPr>
        <p:spPr>
          <a:xfrm rot="101125">
            <a:off x="1028699" y="3684229"/>
            <a:ext cx="4470386" cy="4681142"/>
          </a:xfrm>
          <a:prstGeom prst="rect">
            <a:avLst/>
          </a:prstGeom>
          <a:solidFill>
            <a:srgbClr val="FFCE6D"/>
          </a:solidFill>
        </p:spPr>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3524">
            <a:off x="2191180" y="3428833"/>
            <a:ext cx="2145424" cy="512034"/>
          </a:xfrm>
          <a:prstGeom prst="rect">
            <a:avLst/>
          </a:prstGeom>
        </p:spPr>
      </p:pic>
      <p:sp>
        <p:nvSpPr>
          <p:cNvPr id="6" name="AutoShape 6"/>
          <p:cNvSpPr/>
          <p:nvPr/>
        </p:nvSpPr>
        <p:spPr>
          <a:xfrm rot="-98493">
            <a:off x="6362699" y="3684229"/>
            <a:ext cx="4470386" cy="4681142"/>
          </a:xfrm>
          <a:prstGeom prst="rect">
            <a:avLst/>
          </a:prstGeom>
          <a:solidFill>
            <a:srgbClr val="FFCE6D"/>
          </a:solidFill>
        </p:spPr>
      </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1288">
            <a:off x="7618910" y="3412050"/>
            <a:ext cx="1875504" cy="545601"/>
          </a:xfrm>
          <a:prstGeom prst="rect">
            <a:avLst/>
          </a:prstGeom>
        </p:spPr>
      </p:pic>
      <p:sp>
        <p:nvSpPr>
          <p:cNvPr id="8" name="AutoShape 8"/>
          <p:cNvSpPr/>
          <p:nvPr/>
        </p:nvSpPr>
        <p:spPr>
          <a:xfrm rot="148990">
            <a:off x="11696698" y="3684229"/>
            <a:ext cx="4470386" cy="4681142"/>
          </a:xfrm>
          <a:prstGeom prst="rect">
            <a:avLst/>
          </a:prstGeom>
          <a:solidFill>
            <a:srgbClr val="FFCE6D"/>
          </a:solidFill>
        </p:spPr>
      </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66755">
            <a:off x="12859179" y="3421055"/>
            <a:ext cx="2145424" cy="512034"/>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420210" y="7329315"/>
            <a:ext cx="1351434" cy="1507684"/>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078406" y="958158"/>
            <a:ext cx="1412729" cy="1436231"/>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595840">
            <a:off x="818534" y="7228256"/>
            <a:ext cx="2016426" cy="1880776"/>
          </a:xfrm>
          <a:prstGeom prst="rect">
            <a:avLst/>
          </a:prstGeom>
        </p:spPr>
      </p:pic>
      <p:sp>
        <p:nvSpPr>
          <p:cNvPr id="16" name="TextBox 15"/>
          <p:cNvSpPr txBox="1"/>
          <p:nvPr/>
        </p:nvSpPr>
        <p:spPr>
          <a:xfrm>
            <a:off x="3547457" y="1367726"/>
            <a:ext cx="2749111" cy="830997"/>
          </a:xfrm>
          <a:prstGeom prst="rect">
            <a:avLst/>
          </a:prstGeom>
          <a:noFill/>
        </p:spPr>
        <p:txBody>
          <a:bodyPr wrap="square" rtlCol="0">
            <a:spAutoFit/>
          </a:bodyPr>
          <a:lstStyle/>
          <a:p>
            <a:r>
              <a:rPr lang="en-US" sz="4800" b="1" dirty="0" err="1">
                <a:latin typeface="Arial" panose="020B0604020202020204" pitchFamily="34" charset="0"/>
                <a:cs typeface="Arial" panose="020B0604020202020204" pitchFamily="34" charset="0"/>
              </a:rPr>
              <a:t>Ghi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nhớ</a:t>
            </a:r>
            <a:endParaRPr lang="en-US" sz="4800" b="1"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1167262" y="700155"/>
            <a:ext cx="2096631" cy="2109260"/>
          </a:xfrm>
          <a:prstGeom prst="rect">
            <a:avLst/>
          </a:prstGeom>
        </p:spPr>
      </p:pic>
      <p:sp>
        <p:nvSpPr>
          <p:cNvPr id="18" name="Rectangle 17"/>
          <p:cNvSpPr/>
          <p:nvPr/>
        </p:nvSpPr>
        <p:spPr>
          <a:xfrm rot="161610">
            <a:off x="1128124" y="4426162"/>
            <a:ext cx="4321511" cy="2862322"/>
          </a:xfrm>
          <a:prstGeom prst="rect">
            <a:avLst/>
          </a:prstGeom>
        </p:spPr>
        <p:txBody>
          <a:bodyPr wrap="square">
            <a:spAutoFit/>
          </a:bodyPr>
          <a:lstStyle/>
          <a:p>
            <a:pPr algn="just">
              <a:lnSpc>
                <a:spcPct val="150000"/>
              </a:lnSpc>
            </a:pPr>
            <a:r>
              <a:rPr lang="vi-VN" sz="4000" dirty="0"/>
              <a:t>Thông tin có trong mọi sự vật, hiện tượng quanh ta.</a:t>
            </a:r>
            <a:endParaRPr lang="en-US" sz="4000" dirty="0"/>
          </a:p>
        </p:txBody>
      </p:sp>
      <p:sp>
        <p:nvSpPr>
          <p:cNvPr id="19" name="Rectangle 18"/>
          <p:cNvSpPr/>
          <p:nvPr/>
        </p:nvSpPr>
        <p:spPr>
          <a:xfrm rot="21434634">
            <a:off x="6540848" y="4483196"/>
            <a:ext cx="4136684" cy="2748253"/>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Chúng</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qua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a:t>
            </a:r>
            <a:r>
              <a:rPr lang="en-US" sz="4000" dirty="0">
                <a:latin typeface="Arial" panose="020B0604020202020204" pitchFamily="34" charset="0"/>
                <a:cs typeface="Arial" panose="020B0604020202020204" pitchFamily="34" charset="0"/>
              </a:rPr>
              <a:t>.</a:t>
            </a:r>
          </a:p>
        </p:txBody>
      </p:sp>
      <p:sp>
        <p:nvSpPr>
          <p:cNvPr id="20" name="Rectangle 19"/>
          <p:cNvSpPr/>
          <p:nvPr/>
        </p:nvSpPr>
        <p:spPr>
          <a:xfrm rot="183331">
            <a:off x="11903409" y="4238349"/>
            <a:ext cx="4224083" cy="378565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ảnh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âm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thanh</a:t>
            </a:r>
            <a:r>
              <a:rPr lang="en-US" sz="4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par>
                                <p:cTn id="20" presetID="9"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dissolve">
                                      <p:cBhvr>
                                        <p:cTn id="25" dur="500"/>
                                        <p:tgtEl>
                                          <p:spTgt spid="18"/>
                                        </p:tgtEl>
                                      </p:cBhvr>
                                    </p:animEffect>
                                  </p:childTnLst>
                                </p:cTn>
                              </p:par>
                              <p:par>
                                <p:cTn id="26" presetID="9"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strVal val="#ppt_h"/>
                                          </p:val>
                                        </p:tav>
                                        <p:tav tm="100000">
                                          <p:val>
                                            <p:strVal val="#ppt_h"/>
                                          </p:val>
                                        </p:tav>
                                      </p:tavLst>
                                    </p:anim>
                                  </p:childTnLst>
                                </p:cTn>
                              </p:par>
                              <p:par>
                                <p:cTn id="39" presetID="17" presetClass="entr" presetSubtype="1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outVertical)">
                                      <p:cBhvr>
                                        <p:cTn id="47" dur="500"/>
                                        <p:tgtEl>
                                          <p:spTgt spid="9"/>
                                        </p:tgtEl>
                                      </p:cBhvr>
                                    </p:animEffect>
                                  </p:childTnLst>
                                </p:cTn>
                              </p:par>
                              <p:par>
                                <p:cTn id="48" presetID="16" presetClass="entr" presetSubtype="37"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arn(outVertical)">
                                      <p:cBhvr>
                                        <p:cTn id="50" dur="500"/>
                                        <p:tgtEl>
                                          <p:spTgt spid="8"/>
                                        </p:tgtEl>
                                      </p:cBhvr>
                                    </p:animEffect>
                                  </p:childTnLst>
                                </p:cTn>
                              </p:par>
                              <p:par>
                                <p:cTn id="51" presetID="16" presetClass="entr" presetSubtype="37"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arn(outVertical)">
                                      <p:cBhvr>
                                        <p:cTn id="53" dur="500"/>
                                        <p:tgtEl>
                                          <p:spTgt spid="20"/>
                                        </p:tgtEl>
                                      </p:cBhvr>
                                    </p:animEffect>
                                  </p:childTnLst>
                                </p:cTn>
                              </p:par>
                              <p:par>
                                <p:cTn id="54" presetID="10" presetClass="entr" presetSubtype="0"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2" name="AutoShape 2"/>
          <p:cNvSpPr/>
          <p:nvPr/>
        </p:nvSpPr>
        <p:spPr>
          <a:xfrm>
            <a:off x="8839200" y="1028700"/>
            <a:ext cx="8420100" cy="1010958"/>
          </a:xfrm>
          <a:prstGeom prst="rect">
            <a:avLst/>
          </a:prstGeom>
          <a:solidFill>
            <a:srgbClr val="FFCE6D"/>
          </a:solidFill>
        </p:spPr>
      </p:sp>
      <p:sp>
        <p:nvSpPr>
          <p:cNvPr id="3" name="AutoShape 3"/>
          <p:cNvSpPr/>
          <p:nvPr/>
        </p:nvSpPr>
        <p:spPr>
          <a:xfrm>
            <a:off x="8839200" y="3899780"/>
            <a:ext cx="8420100" cy="1039640"/>
          </a:xfrm>
          <a:prstGeom prst="rect">
            <a:avLst/>
          </a:prstGeom>
          <a:solidFill>
            <a:srgbClr val="FFCE6D"/>
          </a:solidFill>
        </p:spPr>
      </p:sp>
      <p:sp>
        <p:nvSpPr>
          <p:cNvPr id="4" name="AutoShape 4"/>
          <p:cNvSpPr/>
          <p:nvPr/>
        </p:nvSpPr>
        <p:spPr>
          <a:xfrm>
            <a:off x="8874760" y="7103938"/>
            <a:ext cx="8420100" cy="1039640"/>
          </a:xfrm>
          <a:prstGeom prst="rect">
            <a:avLst/>
          </a:prstGeom>
          <a:solidFill>
            <a:srgbClr val="FFCE6D"/>
          </a:solidFill>
        </p:spPr>
      </p:sp>
      <p:sp>
        <p:nvSpPr>
          <p:cNvPr id="7" name="TextBox 7"/>
          <p:cNvSpPr txBox="1"/>
          <p:nvPr/>
        </p:nvSpPr>
        <p:spPr>
          <a:xfrm>
            <a:off x="9116652" y="1281786"/>
            <a:ext cx="7274240" cy="500137"/>
          </a:xfrm>
          <a:prstGeom prst="rect">
            <a:avLst/>
          </a:prstGeom>
        </p:spPr>
        <p:txBody>
          <a:bodyPr wrap="square" lIns="0" tIns="0" rIns="0" bIns="0" rtlCol="0" anchor="t">
            <a:spAutoFit/>
          </a:bodyPr>
          <a:lstStyle/>
          <a:p>
            <a:pPr marL="0" lvl="0" indent="0">
              <a:lnSpc>
                <a:spcPts val="3919"/>
              </a:lnSpc>
              <a:spcBef>
                <a:spcPct val="0"/>
              </a:spcBef>
            </a:pPr>
            <a:r>
              <a:rPr lang="en-US" sz="4000" b="1" u="none" dirty="0" err="1">
                <a:solidFill>
                  <a:srgbClr val="291B25"/>
                </a:solidFill>
                <a:latin typeface="Arial" panose="020B0604020202020204" pitchFamily="34" charset="0"/>
                <a:cs typeface="Arial" panose="020B0604020202020204" pitchFamily="34" charset="0"/>
              </a:rPr>
              <a:t>Thông</a:t>
            </a:r>
            <a:r>
              <a:rPr lang="en-US" sz="4000" b="1" u="none" dirty="0">
                <a:solidFill>
                  <a:srgbClr val="291B25"/>
                </a:solidFill>
                <a:latin typeface="Arial" panose="020B0604020202020204" pitchFamily="34" charset="0"/>
                <a:cs typeface="Arial" panose="020B0604020202020204" pitchFamily="34" charset="0"/>
              </a:rPr>
              <a:t> tin </a:t>
            </a:r>
            <a:r>
              <a:rPr lang="en-US" sz="4000" b="1" u="none" dirty="0" err="1">
                <a:solidFill>
                  <a:srgbClr val="291B25"/>
                </a:solidFill>
                <a:latin typeface="Arial" panose="020B0604020202020204" pitchFamily="34" charset="0"/>
                <a:cs typeface="Arial" panose="020B0604020202020204" pitchFamily="34" charset="0"/>
              </a:rPr>
              <a:t>dạng</a:t>
            </a:r>
            <a:r>
              <a:rPr lang="en-US" sz="4000" b="1" u="none" dirty="0">
                <a:solidFill>
                  <a:srgbClr val="291B25"/>
                </a:solidFill>
                <a:latin typeface="Arial" panose="020B0604020202020204" pitchFamily="34" charset="0"/>
                <a:cs typeface="Arial" panose="020B0604020202020204" pitchFamily="34" charset="0"/>
              </a:rPr>
              <a:t> </a:t>
            </a:r>
            <a:r>
              <a:rPr lang="en-US" sz="4000" b="1" u="none" dirty="0" err="1">
                <a:solidFill>
                  <a:srgbClr val="291B25"/>
                </a:solidFill>
                <a:latin typeface="Arial" panose="020B0604020202020204" pitchFamily="34" charset="0"/>
                <a:cs typeface="Arial" panose="020B0604020202020204" pitchFamily="34" charset="0"/>
              </a:rPr>
              <a:t>chữ</a:t>
            </a:r>
            <a:r>
              <a:rPr lang="en-US" sz="4000" b="1" u="none" dirty="0">
                <a:solidFill>
                  <a:srgbClr val="291B25"/>
                </a:solidFill>
                <a:latin typeface="Arial" panose="020B0604020202020204" pitchFamily="34" charset="0"/>
                <a:cs typeface="Arial" panose="020B0604020202020204" pitchFamily="34" charset="0"/>
              </a:rPr>
              <a:t>:</a:t>
            </a:r>
          </a:p>
        </p:txBody>
      </p:sp>
      <p:sp>
        <p:nvSpPr>
          <p:cNvPr id="8" name="TextBox 8"/>
          <p:cNvSpPr txBox="1"/>
          <p:nvPr/>
        </p:nvSpPr>
        <p:spPr>
          <a:xfrm>
            <a:off x="9116652" y="4230068"/>
            <a:ext cx="6580548" cy="500137"/>
          </a:xfrm>
          <a:prstGeom prst="rect">
            <a:avLst/>
          </a:prstGeom>
        </p:spPr>
        <p:txBody>
          <a:bodyPr wrap="square" lIns="0" tIns="0" rIns="0" bIns="0" rtlCol="0" anchor="t">
            <a:spAutoFit/>
          </a:bodyPr>
          <a:lstStyle/>
          <a:p>
            <a:pPr marL="0" lvl="0" indent="0">
              <a:lnSpc>
                <a:spcPts val="3919"/>
              </a:lnSpc>
              <a:spcBef>
                <a:spcPct val="0"/>
              </a:spcBef>
            </a:pPr>
            <a:r>
              <a:rPr lang="en-US" sz="4000" b="1" u="none" dirty="0" err="1">
                <a:solidFill>
                  <a:srgbClr val="291B25"/>
                </a:solidFill>
                <a:latin typeface="Arial" panose="020B0604020202020204" pitchFamily="34" charset="0"/>
                <a:cs typeface="Arial" panose="020B0604020202020204" pitchFamily="34" charset="0"/>
              </a:rPr>
              <a:t>Thông</a:t>
            </a:r>
            <a:r>
              <a:rPr lang="en-US" sz="4000" b="1" u="none" dirty="0">
                <a:solidFill>
                  <a:srgbClr val="291B25"/>
                </a:solidFill>
                <a:latin typeface="Arial" panose="020B0604020202020204" pitchFamily="34" charset="0"/>
                <a:cs typeface="Arial" panose="020B0604020202020204" pitchFamily="34" charset="0"/>
              </a:rPr>
              <a:t> tin </a:t>
            </a:r>
            <a:r>
              <a:rPr lang="en-US" sz="4000" b="1" u="none" dirty="0" err="1">
                <a:solidFill>
                  <a:srgbClr val="291B25"/>
                </a:solidFill>
                <a:latin typeface="Arial" panose="020B0604020202020204" pitchFamily="34" charset="0"/>
                <a:cs typeface="Arial" panose="020B0604020202020204" pitchFamily="34" charset="0"/>
              </a:rPr>
              <a:t>dạng</a:t>
            </a:r>
            <a:r>
              <a:rPr lang="en-US" sz="4000" b="1" u="none" dirty="0">
                <a:solidFill>
                  <a:srgbClr val="291B25"/>
                </a:solidFill>
                <a:latin typeface="Arial" panose="020B0604020202020204" pitchFamily="34" charset="0"/>
                <a:cs typeface="Arial" panose="020B0604020202020204" pitchFamily="34" charset="0"/>
              </a:rPr>
              <a:t> </a:t>
            </a:r>
            <a:r>
              <a:rPr lang="en-US" sz="4000" b="1" u="none" dirty="0" err="1">
                <a:solidFill>
                  <a:srgbClr val="291B25"/>
                </a:solidFill>
                <a:latin typeface="Arial" panose="020B0604020202020204" pitchFamily="34" charset="0"/>
                <a:cs typeface="Arial" panose="020B0604020202020204" pitchFamily="34" charset="0"/>
              </a:rPr>
              <a:t>hình</a:t>
            </a:r>
            <a:r>
              <a:rPr lang="en-US" sz="4000" b="1" u="none" dirty="0">
                <a:solidFill>
                  <a:srgbClr val="291B25"/>
                </a:solidFill>
                <a:latin typeface="Arial" panose="020B0604020202020204" pitchFamily="34" charset="0"/>
                <a:cs typeface="Arial" panose="020B0604020202020204" pitchFamily="34" charset="0"/>
              </a:rPr>
              <a:t> </a:t>
            </a:r>
            <a:r>
              <a:rPr lang="en-US" sz="4000" b="1" u="none" dirty="0" err="1">
                <a:solidFill>
                  <a:srgbClr val="291B25"/>
                </a:solidFill>
                <a:latin typeface="Arial" panose="020B0604020202020204" pitchFamily="34" charset="0"/>
                <a:cs typeface="Arial" panose="020B0604020202020204" pitchFamily="34" charset="0"/>
              </a:rPr>
              <a:t>ảnh</a:t>
            </a:r>
            <a:r>
              <a:rPr lang="en-US" sz="4000" b="1" u="none" dirty="0">
                <a:solidFill>
                  <a:srgbClr val="291B25"/>
                </a:solidFill>
                <a:latin typeface="Arial" panose="020B0604020202020204" pitchFamily="34" charset="0"/>
                <a:cs typeface="Arial" panose="020B0604020202020204" pitchFamily="34" charset="0"/>
              </a:rPr>
              <a:t>:</a:t>
            </a:r>
          </a:p>
        </p:txBody>
      </p:sp>
      <p:sp>
        <p:nvSpPr>
          <p:cNvPr id="9" name="TextBox 9"/>
          <p:cNvSpPr txBox="1"/>
          <p:nvPr/>
        </p:nvSpPr>
        <p:spPr>
          <a:xfrm>
            <a:off x="9152212" y="7353840"/>
            <a:ext cx="7274240" cy="500137"/>
          </a:xfrm>
          <a:prstGeom prst="rect">
            <a:avLst/>
          </a:prstGeom>
        </p:spPr>
        <p:txBody>
          <a:bodyPr wrap="square" lIns="0" tIns="0" rIns="0" bIns="0" rtlCol="0" anchor="t">
            <a:spAutoFit/>
          </a:bodyPr>
          <a:lstStyle/>
          <a:p>
            <a:pPr marL="0" lvl="0" indent="0">
              <a:lnSpc>
                <a:spcPts val="3919"/>
              </a:lnSpc>
              <a:spcBef>
                <a:spcPct val="0"/>
              </a:spcBef>
            </a:pPr>
            <a:r>
              <a:rPr lang="en-US" sz="4000" b="1" u="none" dirty="0" err="1">
                <a:solidFill>
                  <a:srgbClr val="291B25"/>
                </a:solidFill>
                <a:latin typeface="Arial" panose="020B0604020202020204" pitchFamily="34" charset="0"/>
                <a:cs typeface="Arial" panose="020B0604020202020204" pitchFamily="34" charset="0"/>
              </a:rPr>
              <a:t>Thông</a:t>
            </a:r>
            <a:r>
              <a:rPr lang="en-US" sz="4000" b="1" u="none" dirty="0">
                <a:solidFill>
                  <a:srgbClr val="291B25"/>
                </a:solidFill>
                <a:latin typeface="Arial" panose="020B0604020202020204" pitchFamily="34" charset="0"/>
                <a:cs typeface="Arial" panose="020B0604020202020204" pitchFamily="34" charset="0"/>
              </a:rPr>
              <a:t> tin </a:t>
            </a:r>
            <a:r>
              <a:rPr lang="en-US" sz="4000" b="1" u="none" dirty="0" err="1">
                <a:solidFill>
                  <a:srgbClr val="291B25"/>
                </a:solidFill>
                <a:latin typeface="Arial" panose="020B0604020202020204" pitchFamily="34" charset="0"/>
                <a:cs typeface="Arial" panose="020B0604020202020204" pitchFamily="34" charset="0"/>
              </a:rPr>
              <a:t>dạng</a:t>
            </a:r>
            <a:r>
              <a:rPr lang="en-US" sz="4000" b="1" u="none" dirty="0">
                <a:solidFill>
                  <a:srgbClr val="291B25"/>
                </a:solidFill>
                <a:latin typeface="Arial" panose="020B0604020202020204" pitchFamily="34" charset="0"/>
                <a:cs typeface="Arial" panose="020B0604020202020204" pitchFamily="34" charset="0"/>
              </a:rPr>
              <a:t> </a:t>
            </a:r>
            <a:r>
              <a:rPr lang="en-US" sz="4000" b="1" u="none" dirty="0" err="1">
                <a:solidFill>
                  <a:srgbClr val="291B25"/>
                </a:solidFill>
                <a:latin typeface="Arial" panose="020B0604020202020204" pitchFamily="34" charset="0"/>
                <a:cs typeface="Arial" panose="020B0604020202020204" pitchFamily="34" charset="0"/>
              </a:rPr>
              <a:t>âm</a:t>
            </a:r>
            <a:r>
              <a:rPr lang="en-US" sz="4000" b="1" u="none" dirty="0">
                <a:solidFill>
                  <a:srgbClr val="291B25"/>
                </a:solidFill>
                <a:latin typeface="Arial" panose="020B0604020202020204" pitchFamily="34" charset="0"/>
                <a:cs typeface="Arial" panose="020B0604020202020204" pitchFamily="34" charset="0"/>
              </a:rPr>
              <a:t> </a:t>
            </a:r>
            <a:r>
              <a:rPr lang="en-US" sz="4000" b="1" u="none" dirty="0" err="1">
                <a:solidFill>
                  <a:srgbClr val="291B25"/>
                </a:solidFill>
                <a:latin typeface="Arial" panose="020B0604020202020204" pitchFamily="34" charset="0"/>
                <a:cs typeface="Arial" panose="020B0604020202020204" pitchFamily="34" charset="0"/>
              </a:rPr>
              <a:t>thanh</a:t>
            </a:r>
            <a:r>
              <a:rPr lang="en-US" sz="4000" b="1" u="none" dirty="0">
                <a:solidFill>
                  <a:srgbClr val="291B25"/>
                </a:solidFill>
                <a:latin typeface="Arial" panose="020B0604020202020204" pitchFamily="34" charset="0"/>
                <a:cs typeface="Arial" panose="020B0604020202020204" pitchFamily="34" charset="0"/>
              </a:rPr>
              <a:t>:</a:t>
            </a: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36" r="60999"/>
          <a:stretch>
            <a:fillRect/>
          </a:stretch>
        </p:blipFill>
        <p:spPr>
          <a:xfrm rot="143919" flipH="1">
            <a:off x="-1864471" y="-345746"/>
            <a:ext cx="3733533" cy="10896980"/>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08095">
            <a:off x="14837751" y="668465"/>
            <a:ext cx="3018766" cy="720469"/>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490203" y="7497956"/>
            <a:ext cx="1330962" cy="1484847"/>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762092" y="9153838"/>
            <a:ext cx="994415" cy="1010958"/>
          </a:xfrm>
          <a:prstGeom prst="rect">
            <a:avLst/>
          </a:prstGeom>
        </p:spPr>
      </p:pic>
      <p:sp>
        <p:nvSpPr>
          <p:cNvPr id="15" name="Rectangle 14"/>
          <p:cNvSpPr/>
          <p:nvPr/>
        </p:nvSpPr>
        <p:spPr>
          <a:xfrm>
            <a:off x="1393181" y="3348737"/>
            <a:ext cx="7052537" cy="2762936"/>
          </a:xfrm>
          <a:prstGeom prst="rect">
            <a:avLst/>
          </a:prstGeom>
        </p:spPr>
        <p:txBody>
          <a:bodyPr wrap="square">
            <a:spAutoFit/>
          </a:bodyPr>
          <a:lstStyle/>
          <a:p>
            <a:pPr algn="just">
              <a:lnSpc>
                <a:spcPct val="150000"/>
              </a:lnSpc>
            </a:pPr>
            <a:r>
              <a:rPr lang="vi-VN" sz="4000" dirty="0">
                <a:solidFill>
                  <a:schemeClr val="accent1">
                    <a:lumMod val="50000"/>
                  </a:schemeClr>
                </a:solidFill>
              </a:rPr>
              <a:t>Em hãy nêu ví dụ về ba dạng thông tin thường gặp trong cuộc sống hàng ngày?</a:t>
            </a:r>
            <a:endParaRPr lang="en-US" sz="4000" dirty="0">
              <a:solidFill>
                <a:schemeClr val="accent1">
                  <a:lumMod val="50000"/>
                </a:schemeClr>
              </a:solidFill>
            </a:endParaRP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92604" y="1690023"/>
            <a:ext cx="1653690" cy="1515183"/>
          </a:xfrm>
          <a:prstGeom prst="rect">
            <a:avLst/>
          </a:prstGeom>
        </p:spPr>
      </p:pic>
      <p:sp>
        <p:nvSpPr>
          <p:cNvPr id="17" name="Rectangle 16"/>
          <p:cNvSpPr/>
          <p:nvPr/>
        </p:nvSpPr>
        <p:spPr>
          <a:xfrm>
            <a:off x="8869680" y="1951058"/>
            <a:ext cx="9038768" cy="1651671"/>
          </a:xfrm>
          <a:prstGeom prst="rect">
            <a:avLst/>
          </a:prstGeom>
        </p:spPr>
        <p:txBody>
          <a:bodyPr wrap="square">
            <a:spAutoFit/>
          </a:bodyPr>
          <a:lstStyle/>
          <a:p>
            <a:pPr>
              <a:lnSpc>
                <a:spcPct val="150000"/>
              </a:lnSpc>
            </a:pPr>
            <a:r>
              <a:rPr lang="en-US" sz="3600" dirty="0">
                <a:latin typeface="Arial" panose="020B0604020202020204" pitchFamily="34" charset="0"/>
                <a:cs typeface="Arial" panose="020B0604020202020204" pitchFamily="34" charset="0"/>
              </a:rPr>
              <a:t>T</a:t>
            </a:r>
            <a:r>
              <a:rPr lang="vi-VN" sz="3600" dirty="0">
                <a:latin typeface="Arial" panose="020B0604020202020204" pitchFamily="34" charset="0"/>
                <a:cs typeface="Arial" panose="020B0604020202020204" pitchFamily="34" charset="0"/>
              </a:rPr>
              <a:t>ên trường, tấm áp phích trên đường, băng rôn khẩu hiệu, tên cửa hàng,...</a:t>
            </a:r>
            <a:endParaRPr lang="en-US" sz="3600" dirty="0">
              <a:latin typeface="Arial" panose="020B0604020202020204" pitchFamily="34" charset="0"/>
              <a:cs typeface="Arial" panose="020B0604020202020204" pitchFamily="34" charset="0"/>
            </a:endParaRPr>
          </a:p>
        </p:txBody>
      </p:sp>
      <p:sp>
        <p:nvSpPr>
          <p:cNvPr id="18" name="Rectangle 17"/>
          <p:cNvSpPr/>
          <p:nvPr/>
        </p:nvSpPr>
        <p:spPr>
          <a:xfrm>
            <a:off x="8844280" y="5249547"/>
            <a:ext cx="8854440" cy="1457771"/>
          </a:xfrm>
          <a:prstGeom prst="rect">
            <a:avLst/>
          </a:prstGeom>
        </p:spPr>
        <p:txBody>
          <a:bodyPr wrap="square">
            <a:spAutoFit/>
          </a:bodyPr>
          <a:lstStyle/>
          <a:p>
            <a:pPr algn="just">
              <a:lnSpc>
                <a:spcPct val="130000"/>
              </a:lnSpc>
            </a:pPr>
            <a:r>
              <a:rPr lang="en-US" sz="3600" dirty="0">
                <a:latin typeface="Arial" panose="020B0604020202020204" pitchFamily="34" charset="0"/>
                <a:cs typeface="Arial" panose="020B0604020202020204" pitchFamily="34" charset="0"/>
              </a:rPr>
              <a:t>C</a:t>
            </a:r>
            <a:r>
              <a:rPr lang="vi-VN" sz="3600" dirty="0">
                <a:latin typeface="Arial" panose="020B0604020202020204" pitchFamily="34" charset="0"/>
                <a:cs typeface="Arial" panose="020B0604020202020204" pitchFamily="34" charset="0"/>
              </a:rPr>
              <a:t>ác tấm b</a:t>
            </a:r>
            <a:r>
              <a:rPr lang="en-US" sz="3600" dirty="0" err="1">
                <a:latin typeface="Arial" panose="020B0604020202020204" pitchFamily="34" charset="0"/>
                <a:cs typeface="Arial" panose="020B0604020202020204" pitchFamily="34" charset="0"/>
              </a:rPr>
              <a:t>iển</a:t>
            </a:r>
            <a:r>
              <a:rPr lang="vi-VN" sz="3600" dirty="0">
                <a:latin typeface="Arial" panose="020B0604020202020204" pitchFamily="34" charset="0"/>
                <a:cs typeface="Arial" panose="020B0604020202020204" pitchFamily="34" charset="0"/>
              </a:rPr>
              <a:t> hiệu trung tâm thương mại, biển quảng cáo, biển an toàn giao thông,</a:t>
            </a:r>
            <a:r>
              <a:rPr lang="en-US" sz="3600" dirty="0">
                <a:latin typeface="Arial" panose="020B0604020202020204" pitchFamily="34" charset="0"/>
                <a:cs typeface="Arial" panose="020B0604020202020204" pitchFamily="34" charset="0"/>
              </a:rPr>
              <a:t>...</a:t>
            </a:r>
          </a:p>
        </p:txBody>
      </p:sp>
      <p:sp>
        <p:nvSpPr>
          <p:cNvPr id="19" name="Rectangle 18"/>
          <p:cNvSpPr/>
          <p:nvPr/>
        </p:nvSpPr>
        <p:spPr>
          <a:xfrm>
            <a:off x="8900990" y="8184342"/>
            <a:ext cx="8548810" cy="1651671"/>
          </a:xfrm>
          <a:prstGeom prst="rect">
            <a:avLst/>
          </a:prstGeom>
        </p:spPr>
        <p:txBody>
          <a:bodyPr wrap="square">
            <a:spAutoFit/>
          </a:bodyPr>
          <a:lstStyle/>
          <a:p>
            <a:pPr algn="just">
              <a:lnSpc>
                <a:spcPct val="150000"/>
              </a:lnSpc>
            </a:pPr>
            <a:r>
              <a:rPr lang="en-US" sz="3600" dirty="0" err="1">
                <a:latin typeface="Arial" panose="020B0604020202020204" pitchFamily="34" charset="0"/>
                <a:cs typeface="Arial" panose="020B0604020202020204" pitchFamily="34" charset="0"/>
              </a:rPr>
              <a:t>Tiếng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còi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tiếng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chim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hót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tiếng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phát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thanh</a:t>
            </a:r>
            <a:r>
              <a:rPr lang="en-US" sz="36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p:tgtEl>
                                          <p:spTgt spid="3"/>
                                        </p:tgtEl>
                                        <p:attrNameLst>
                                          <p:attrName>ppt_y</p:attrName>
                                        </p:attrNameLst>
                                      </p:cBhvr>
                                      <p:tavLst>
                                        <p:tav tm="0">
                                          <p:val>
                                            <p:strVal val="#ppt_y+#ppt_h*1.125000"/>
                                          </p:val>
                                        </p:tav>
                                        <p:tav tm="100000">
                                          <p:val>
                                            <p:strVal val="#ppt_y"/>
                                          </p:val>
                                        </p:tav>
                                      </p:tavLst>
                                    </p:anim>
                                    <p:animEffect transition="in" filter="wipe(up)">
                                      <p:cBhvr>
                                        <p:cTn id="39" dur="500"/>
                                        <p:tgtEl>
                                          <p:spTgt spid="3"/>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p:tgtEl>
                                          <p:spTgt spid="8"/>
                                        </p:tgtEl>
                                        <p:attrNameLst>
                                          <p:attrName>ppt_y</p:attrName>
                                        </p:attrNameLst>
                                      </p:cBhvr>
                                      <p:tavLst>
                                        <p:tav tm="0">
                                          <p:val>
                                            <p:strVal val="#ppt_y+#ppt_h*1.125000"/>
                                          </p:val>
                                        </p:tav>
                                        <p:tav tm="100000">
                                          <p:val>
                                            <p:strVal val="#ppt_y"/>
                                          </p:val>
                                        </p:tav>
                                      </p:tavLst>
                                    </p:anim>
                                    <p:animEffect transition="in" filter="wipe(up)">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1"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p:tgtEl>
                                          <p:spTgt spid="4"/>
                                        </p:tgtEl>
                                        <p:attrNameLst>
                                          <p:attrName>ppt_y</p:attrName>
                                        </p:attrNameLst>
                                      </p:cBhvr>
                                      <p:tavLst>
                                        <p:tav tm="0">
                                          <p:val>
                                            <p:strVal val="#ppt_y-#ppt_h*1.125000"/>
                                          </p:val>
                                        </p:tav>
                                        <p:tav tm="100000">
                                          <p:val>
                                            <p:strVal val="#ppt_y"/>
                                          </p:val>
                                        </p:tav>
                                      </p:tavLst>
                                    </p:anim>
                                    <p:animEffect transition="in" filter="wipe(down)">
                                      <p:cBhvr>
                                        <p:cTn id="54" dur="500"/>
                                        <p:tgtEl>
                                          <p:spTgt spid="4"/>
                                        </p:tgtEl>
                                      </p:cBhvr>
                                    </p:animEffect>
                                  </p:childTnLst>
                                </p:cTn>
                              </p:par>
                              <p:par>
                                <p:cTn id="55" presetID="12" presetClass="entr" presetSubtype="1"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p:tgtEl>
                                          <p:spTgt spid="9"/>
                                        </p:tgtEl>
                                        <p:attrNameLst>
                                          <p:attrName>ppt_y</p:attrName>
                                        </p:attrNameLst>
                                      </p:cBhvr>
                                      <p:tavLst>
                                        <p:tav tm="0">
                                          <p:val>
                                            <p:strVal val="#ppt_y-#ppt_h*1.125000"/>
                                          </p:val>
                                        </p:tav>
                                        <p:tav tm="100000">
                                          <p:val>
                                            <p:strVal val="#ppt_y"/>
                                          </p:val>
                                        </p:tav>
                                      </p:tavLst>
                                    </p:anim>
                                    <p:animEffect transition="in" filter="wipe(down)">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5"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424136" y="-285093"/>
            <a:ext cx="19705933" cy="1108458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flipV="1">
            <a:off x="3234234" y="-1169270"/>
            <a:ext cx="11892689" cy="16989556"/>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48295" y="930196"/>
            <a:ext cx="4287847" cy="1023353"/>
          </a:xfrm>
          <a:prstGeom prst="rect">
            <a:avLst/>
          </a:prstGeom>
        </p:spPr>
      </p:pic>
      <p:sp>
        <p:nvSpPr>
          <p:cNvPr id="8" name="AutoShape 8"/>
          <p:cNvSpPr/>
          <p:nvPr/>
        </p:nvSpPr>
        <p:spPr>
          <a:xfrm>
            <a:off x="6062986" y="3569833"/>
            <a:ext cx="5988774" cy="2262002"/>
          </a:xfrm>
          <a:prstGeom prst="rect">
            <a:avLst/>
          </a:prstGeom>
          <a:solidFill>
            <a:srgbClr val="FFCE6D"/>
          </a:solidFill>
        </p:spPr>
      </p:sp>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38379" flipH="1">
            <a:off x="1087885" y="7729521"/>
            <a:ext cx="1425699" cy="2676227"/>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74689">
            <a:off x="16883765" y="8824411"/>
            <a:ext cx="852988" cy="1818384"/>
          </a:xfrm>
          <a:prstGeom prst="rect">
            <a:avLst/>
          </a:prstGeom>
        </p:spPr>
      </p:pic>
      <p:sp>
        <p:nvSpPr>
          <p:cNvPr id="15" name="Rectangle 14"/>
          <p:cNvSpPr/>
          <p:nvPr/>
        </p:nvSpPr>
        <p:spPr>
          <a:xfrm>
            <a:off x="3246144" y="2463855"/>
            <a:ext cx="8805616" cy="707886"/>
          </a:xfrm>
          <a:prstGeom prst="rect">
            <a:avLst/>
          </a:prstGeom>
        </p:spPr>
        <p:txBody>
          <a:bodyPr wrap="none">
            <a:spAutoFit/>
          </a:bodyPr>
          <a:lstStyle/>
          <a:p>
            <a:r>
              <a:rPr lang="en-US" sz="4000" dirty="0">
                <a:latin typeface="Arial" panose="020B0604020202020204" pitchFamily="34" charset="0"/>
                <a:cs typeface="Arial" panose="020B0604020202020204" pitchFamily="34" charset="0"/>
              </a:rPr>
              <a:t>Ở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tấm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biển</a:t>
            </a:r>
            <a:r>
              <a:rPr lang="en-US" sz="4000" dirty="0">
                <a:latin typeface="Arial" panose="020B0604020202020204" pitchFamily="34" charset="0"/>
                <a:cs typeface="Arial" panose="020B0604020202020204" pitchFamily="34" charset="0"/>
              </a:rPr>
              <a:t>:</a:t>
            </a:r>
          </a:p>
        </p:txBody>
      </p:sp>
      <p:sp>
        <p:nvSpPr>
          <p:cNvPr id="16" name="TextBox 15"/>
          <p:cNvSpPr txBox="1"/>
          <p:nvPr/>
        </p:nvSpPr>
        <p:spPr>
          <a:xfrm>
            <a:off x="6718735" y="3643332"/>
            <a:ext cx="5107728" cy="193899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Muốn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biết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phải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hỏi</a:t>
            </a:r>
            <a:endParaRPr lang="en-US" sz="4000" b="1" dirty="0">
              <a:latin typeface="Arial" panose="020B0604020202020204" pitchFamily="34" charset="0"/>
              <a:cs typeface="Arial" panose="020B0604020202020204" pitchFamily="34" charset="0"/>
            </a:endParaRPr>
          </a:p>
          <a:p>
            <a:pPr algn="just">
              <a:lnSpc>
                <a:spcPct val="150000"/>
              </a:lnSpc>
            </a:pPr>
            <a:r>
              <a:rPr lang="en-US" sz="4000" b="1" dirty="0" err="1">
                <a:latin typeface="Arial" panose="020B0604020202020204" pitchFamily="34" charset="0"/>
                <a:cs typeface="Arial" panose="020B0604020202020204" pitchFamily="34" charset="0"/>
              </a:rPr>
              <a:t>Muốn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giỏi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phải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học</a:t>
            </a:r>
            <a:endParaRPr lang="en-US" sz="4000" b="1"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83997" y="303192"/>
            <a:ext cx="2514606" cy="2514606"/>
          </a:xfrm>
          <a:prstGeom prst="rect">
            <a:avLst/>
          </a:prstGeom>
        </p:spPr>
      </p:pic>
      <p:sp>
        <p:nvSpPr>
          <p:cNvPr id="18" name="Rectangle 17"/>
          <p:cNvSpPr/>
          <p:nvPr/>
        </p:nvSpPr>
        <p:spPr>
          <a:xfrm>
            <a:off x="3265194" y="5328154"/>
            <a:ext cx="10442604" cy="3785652"/>
          </a:xfrm>
          <a:prstGeom prst="rect">
            <a:avLst/>
          </a:prstGeom>
        </p:spPr>
        <p:txBody>
          <a:bodyPr wrap="square">
            <a:spAutoFit/>
          </a:bodyPr>
          <a:lstStyle/>
          <a:p>
            <a:pPr algn="just">
              <a:lnSpc>
                <a:spcPct val="300000"/>
              </a:lnSpc>
            </a:pPr>
            <a:r>
              <a:rPr lang="vi-VN" sz="4000" dirty="0"/>
              <a:t>a. Thông tin em nhận được từ tấm biển là gì?</a:t>
            </a:r>
          </a:p>
          <a:p>
            <a:pPr algn="just">
              <a:lnSpc>
                <a:spcPct val="300000"/>
              </a:lnSpc>
            </a:pPr>
            <a:r>
              <a:rPr lang="vi-VN" sz="4000" dirty="0"/>
              <a:t>b. Thông tin đó thuộc dạng thông tin nào?</a:t>
            </a:r>
          </a:p>
        </p:txBody>
      </p:sp>
      <p:sp>
        <p:nvSpPr>
          <p:cNvPr id="19" name="Rectangle 18"/>
          <p:cNvSpPr/>
          <p:nvPr/>
        </p:nvSpPr>
        <p:spPr>
          <a:xfrm>
            <a:off x="4334735" y="7113505"/>
            <a:ext cx="13090443" cy="707886"/>
          </a:xfrm>
          <a:prstGeom prst="rect">
            <a:avLst/>
          </a:prstGeom>
        </p:spPr>
        <p:txBody>
          <a:bodyPr wrap="none">
            <a:spAutoFit/>
          </a:bodyPr>
          <a:lstStyle/>
          <a:p>
            <a:r>
              <a:rPr lang="en-US" sz="4000" dirty="0" err="1">
                <a:solidFill>
                  <a:srgbClr val="C00000"/>
                </a:solidFill>
                <a:latin typeface="Arial" panose="020B0604020202020204" pitchFamily="34" charset="0"/>
                <a:cs typeface="Arial" panose="020B0604020202020204" pitchFamily="34" charset="0"/>
              </a:rPr>
              <a:t>Một</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lời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khuyên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lời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nhắc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nhở</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em</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chủ</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động</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trong</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học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tập</a:t>
            </a:r>
            <a:r>
              <a:rPr lang="en-US" sz="4000" dirty="0">
                <a:solidFill>
                  <a:srgbClr val="C00000"/>
                </a:solidFill>
                <a:latin typeface="Arial" panose="020B0604020202020204" pitchFamily="34" charset="0"/>
                <a:cs typeface="Arial" panose="020B0604020202020204" pitchFamily="34" charset="0"/>
              </a:rPr>
              <a:t>.</a:t>
            </a:r>
          </a:p>
        </p:txBody>
      </p:sp>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3113141" y="6836726"/>
            <a:ext cx="1161500" cy="1031127"/>
          </a:xfrm>
          <a:prstGeom prst="rect">
            <a:avLst/>
          </a:prstGeom>
        </p:spPr>
      </p:pic>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5580846" y="8660524"/>
            <a:ext cx="1161500" cy="1031127"/>
          </a:xfrm>
          <a:prstGeom prst="rect">
            <a:avLst/>
          </a:prstGeom>
        </p:spPr>
      </p:pic>
      <p:sp>
        <p:nvSpPr>
          <p:cNvPr id="22" name="Rectangle 21"/>
          <p:cNvSpPr/>
          <p:nvPr/>
        </p:nvSpPr>
        <p:spPr>
          <a:xfrm>
            <a:off x="6791943" y="9142156"/>
            <a:ext cx="4777270" cy="707886"/>
          </a:xfrm>
          <a:prstGeom prst="rect">
            <a:avLst/>
          </a:prstGeom>
        </p:spPr>
        <p:txBody>
          <a:bodyPr wrap="none">
            <a:spAutoFit/>
          </a:bodyPr>
          <a:lstStyle/>
          <a:p>
            <a:r>
              <a:rPr lang="en-US" sz="4000" dirty="0" err="1">
                <a:solidFill>
                  <a:srgbClr val="C00000"/>
                </a:solidFill>
                <a:latin typeface="Arial" panose="020B0604020202020204" pitchFamily="34" charset="0"/>
                <a:cs typeface="Arial" panose="020B0604020202020204" pitchFamily="34" charset="0"/>
              </a:rPr>
              <a:t>Thông</a:t>
            </a:r>
            <a:r>
              <a:rPr lang="en-US" sz="4000" dirty="0">
                <a:solidFill>
                  <a:srgbClr val="C00000"/>
                </a:solidFill>
                <a:latin typeface="Arial" panose="020B0604020202020204" pitchFamily="34" charset="0"/>
                <a:cs typeface="Arial" panose="020B0604020202020204" pitchFamily="34" charset="0"/>
              </a:rPr>
              <a:t> tin </a:t>
            </a:r>
            <a:r>
              <a:rPr lang="en-US" sz="4000" dirty="0" err="1">
                <a:solidFill>
                  <a:srgbClr val="C00000"/>
                </a:solidFill>
                <a:latin typeface="Arial" panose="020B0604020202020204" pitchFamily="34" charset="0"/>
                <a:cs typeface="Arial" panose="020B0604020202020204" pitchFamily="34" charset="0"/>
              </a:rPr>
              <a:t>dạng</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chữ</a:t>
            </a:r>
            <a:r>
              <a:rPr lang="en-US" sz="4000" dirty="0">
                <a:solidFill>
                  <a:srgbClr val="C00000"/>
                </a:solidFill>
                <a:latin typeface="Arial" panose="020B0604020202020204" pitchFamily="34" charset="0"/>
                <a:cs typeface="Arial" panose="020B0604020202020204" pitchFamily="34" charset="0"/>
              </a:rPr>
              <a:t>.</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up)">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up)">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83333" y="0"/>
            <a:ext cx="18471333" cy="10384716"/>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765925">
            <a:off x="-4909938" y="5048863"/>
            <a:ext cx="7148339" cy="7057360"/>
          </a:xfrm>
          <a:prstGeom prst="rect">
            <a:avLst/>
          </a:prstGeom>
        </p:spPr>
      </p:pic>
      <p:pic>
        <p:nvPicPr>
          <p:cNvPr id="9" name="Picture 9"/>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1330826">
            <a:off x="-1756627" y="-561259"/>
            <a:ext cx="4054264" cy="5688381"/>
          </a:xfrm>
          <a:prstGeom prst="rect">
            <a:avLst/>
          </a:prstGeom>
        </p:spPr>
      </p:pic>
      <p:sp>
        <p:nvSpPr>
          <p:cNvPr id="11" name="TextBox 10"/>
          <p:cNvSpPr txBox="1"/>
          <p:nvPr/>
        </p:nvSpPr>
        <p:spPr>
          <a:xfrm>
            <a:off x="6247242" y="975784"/>
            <a:ext cx="5562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p:sp>
        <p:nvSpPr>
          <p:cNvPr id="12" name="Rectangle 11"/>
          <p:cNvSpPr/>
          <p:nvPr/>
        </p:nvSpPr>
        <p:spPr>
          <a:xfrm>
            <a:off x="3048000" y="2865787"/>
            <a:ext cx="13161619" cy="5632311"/>
          </a:xfrm>
          <a:prstGeom prst="rect">
            <a:avLst/>
          </a:prstGeom>
          <a:solidFill>
            <a:schemeClr val="bg1"/>
          </a:solidFill>
        </p:spPr>
        <p:txBody>
          <a:bodyPr wrap="square">
            <a:spAutoFit/>
          </a:bodyPr>
          <a:lstStyle/>
          <a:p>
            <a:pPr algn="just">
              <a:lnSpc>
                <a:spcPct val="150000"/>
              </a:lnSpc>
            </a:pPr>
            <a:r>
              <a:rPr lang="vi-VN" sz="4000" dirty="0"/>
              <a:t>1. Đi học về, An xem trước bài hôm sau để lên lớp hiểu bài tốt hơn. Câu nào sau đây là thông tin, câu nào là quyết định?</a:t>
            </a:r>
          </a:p>
          <a:p>
            <a:pPr algn="just">
              <a:lnSpc>
                <a:spcPct val="150000"/>
              </a:lnSpc>
            </a:pPr>
            <a:r>
              <a:rPr lang="vi-VN" sz="4000" dirty="0"/>
              <a:t>A. Xem trước bài cho ngày hôm sau sẽ giúp em hiểu bài tốt hơn.</a:t>
            </a:r>
          </a:p>
          <a:p>
            <a:pPr algn="just">
              <a:lnSpc>
                <a:spcPct val="150000"/>
              </a:lnSpc>
            </a:pPr>
            <a:r>
              <a:rPr lang="vi-VN" sz="4000" dirty="0"/>
              <a:t>B. An xem trước bài hôm sau khi đi học về.</a:t>
            </a:r>
          </a:p>
        </p:txBody>
      </p:sp>
      <p:pic>
        <p:nvPicPr>
          <p:cNvPr id="13" name="Picture 10"/>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932256">
            <a:off x="635122" y="1338758"/>
            <a:ext cx="2768185" cy="1585415"/>
          </a:xfrm>
          <a:prstGeom prst="rect">
            <a:avLst/>
          </a:prstGeom>
        </p:spPr>
      </p:pic>
      <p:sp>
        <p:nvSpPr>
          <p:cNvPr id="14" name="Right Arrow 13"/>
          <p:cNvSpPr/>
          <p:nvPr/>
        </p:nvSpPr>
        <p:spPr>
          <a:xfrm>
            <a:off x="6858000" y="6819900"/>
            <a:ext cx="990600" cy="55527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328664" y="6743595"/>
            <a:ext cx="2548886" cy="707886"/>
          </a:xfrm>
          <a:prstGeom prst="rect">
            <a:avLst/>
          </a:prstGeom>
          <a:noFill/>
        </p:spPr>
        <p:txBody>
          <a:bodyPr wrap="square" rtlCol="0">
            <a:spAutoFit/>
          </a:bodyPr>
          <a:lstStyle/>
          <a:p>
            <a:r>
              <a:rPr lang="en-US" sz="4000" dirty="0" err="1">
                <a:solidFill>
                  <a:srgbClr val="C00000"/>
                </a:solidFill>
                <a:latin typeface="Arial" panose="020B0604020202020204" pitchFamily="34" charset="0"/>
                <a:cs typeface="Arial" panose="020B0604020202020204" pitchFamily="34" charset="0"/>
              </a:rPr>
              <a:t>Thông</a:t>
            </a:r>
            <a:r>
              <a:rPr lang="en-US" sz="4000" dirty="0">
                <a:solidFill>
                  <a:srgbClr val="C00000"/>
                </a:solidFill>
                <a:latin typeface="Arial" panose="020B0604020202020204" pitchFamily="34" charset="0"/>
                <a:cs typeface="Arial" panose="020B0604020202020204" pitchFamily="34" charset="0"/>
              </a:rPr>
              <a:t> tin</a:t>
            </a:r>
          </a:p>
        </p:txBody>
      </p:sp>
      <p:sp>
        <p:nvSpPr>
          <p:cNvPr id="16" name="Right Arrow 15"/>
          <p:cNvSpPr/>
          <p:nvPr/>
        </p:nvSpPr>
        <p:spPr>
          <a:xfrm>
            <a:off x="13007336" y="7658205"/>
            <a:ext cx="990600" cy="55527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4249400" y="7581900"/>
            <a:ext cx="2743200" cy="707886"/>
          </a:xfrm>
          <a:prstGeom prst="rect">
            <a:avLst/>
          </a:prstGeom>
          <a:noFill/>
        </p:spPr>
        <p:txBody>
          <a:bodyPr wrap="square" rtlCol="0">
            <a:spAutoFit/>
          </a:bodyPr>
          <a:lstStyle/>
          <a:p>
            <a:r>
              <a:rPr lang="en-US" sz="4000" dirty="0" err="1">
                <a:solidFill>
                  <a:srgbClr val="C00000"/>
                </a:solidFill>
                <a:latin typeface="Arial" panose="020B0604020202020204" pitchFamily="34" charset="0"/>
                <a:cs typeface="Arial" panose="020B0604020202020204" pitchFamily="34" charset="0"/>
              </a:rPr>
              <a:t>Quyết</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định</a:t>
            </a:r>
            <a:endParaRPr lang="en-US" sz="40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107613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p:tgtEl>
                                          <p:spTgt spid="16"/>
                                        </p:tgtEl>
                                        <p:attrNameLst>
                                          <p:attrName>ppt_x</p:attrName>
                                        </p:attrNameLst>
                                      </p:cBhvr>
                                      <p:tavLst>
                                        <p:tav tm="0">
                                          <p:val>
                                            <p:strVal val="#ppt_x-#ppt_w*1.125000"/>
                                          </p:val>
                                        </p:tav>
                                        <p:tav tm="100000">
                                          <p:val>
                                            <p:strVal val="#ppt_x"/>
                                          </p:val>
                                        </p:tav>
                                      </p:tavLst>
                                    </p:anim>
                                    <p:animEffect transition="in" filter="wipe(righ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p:bldP spid="16" grpId="0" animBg="1"/>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524000" y="1028700"/>
            <a:ext cx="15316200" cy="8001000"/>
          </a:xfrm>
          <a:prstGeom prst="rect">
            <a:avLst/>
          </a:prstGeom>
        </p:spPr>
      </p:pic>
      <p:pic>
        <p:nvPicPr>
          <p:cNvPr id="7" name="Picture 7"/>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8038874" y="620746"/>
            <a:ext cx="2438852" cy="815907"/>
          </a:xfrm>
          <a:prstGeom prst="rect">
            <a:avLst/>
          </a:prstGeom>
        </p:spPr>
      </p:pic>
      <p:pic>
        <p:nvPicPr>
          <p:cNvPr id="8" name="Picture 8"/>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228600" y="5595118"/>
            <a:ext cx="2946833" cy="3858947"/>
          </a:xfrm>
          <a:prstGeom prst="rect">
            <a:avLst/>
          </a:prstGeom>
        </p:spPr>
      </p:pic>
      <p:pic>
        <p:nvPicPr>
          <p:cNvPr id="9" name="Picture 9"/>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1157389" y="623385"/>
            <a:ext cx="1295314" cy="1626536"/>
          </a:xfrm>
          <a:prstGeom prst="rect">
            <a:avLst/>
          </a:prstGeom>
        </p:spPr>
      </p:pic>
      <p:pic>
        <p:nvPicPr>
          <p:cNvPr id="10"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4611652" y="1028699"/>
            <a:ext cx="1977864" cy="1977864"/>
          </a:xfrm>
          <a:prstGeom prst="rect">
            <a:avLst/>
          </a:prstGeom>
        </p:spPr>
      </p:pic>
      <p:sp>
        <p:nvSpPr>
          <p:cNvPr id="12" name="Rectangle 11"/>
          <p:cNvSpPr/>
          <p:nvPr/>
        </p:nvSpPr>
        <p:spPr>
          <a:xfrm>
            <a:off x="2819314" y="1587106"/>
            <a:ext cx="9144000" cy="707886"/>
          </a:xfrm>
          <a:prstGeom prst="rect">
            <a:avLst/>
          </a:prstGeom>
        </p:spPr>
        <p:txBody>
          <a:bodyPr>
            <a:spAutoFit/>
          </a:bodyPr>
          <a:lstStyle/>
          <a:p>
            <a:r>
              <a:rPr lang="en-US" sz="4000" dirty="0">
                <a:latin typeface="Arial" panose="020B0604020202020204" pitchFamily="34" charset="0"/>
                <a:cs typeface="Arial" panose="020B0604020202020204" pitchFamily="34" charset="0"/>
              </a:rPr>
              <a:t>2. </a:t>
            </a:r>
            <a:r>
              <a:rPr lang="vi-VN" sz="4000" dirty="0">
                <a:latin typeface="Arial" panose="020B0604020202020204" pitchFamily="34" charset="0"/>
                <a:cs typeface="Arial" panose="020B0604020202020204" pitchFamily="34" charset="0"/>
              </a:rPr>
              <a:t>Có ba loại thùng rác như Hình 3.</a:t>
            </a:r>
          </a:p>
        </p:txBody>
      </p:sp>
      <p:sp>
        <p:nvSpPr>
          <p:cNvPr id="18" name="Rectangle 17"/>
          <p:cNvSpPr/>
          <p:nvPr/>
        </p:nvSpPr>
        <p:spPr>
          <a:xfrm>
            <a:off x="3871412" y="6103584"/>
            <a:ext cx="10073188" cy="1938992"/>
          </a:xfrm>
          <a:prstGeom prst="rect">
            <a:avLst/>
          </a:prstGeom>
        </p:spPr>
        <p:txBody>
          <a:bodyPr wrap="square">
            <a:spAutoFit/>
          </a:bodyPr>
          <a:lstStyle/>
          <a:p>
            <a:pPr>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Điều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bỏ</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thùng</a:t>
            </a:r>
            <a:r>
              <a:rPr lang="en-US" sz="4000" dirty="0">
                <a:latin typeface="Arial" panose="020B0604020202020204" pitchFamily="34" charset="0"/>
                <a:cs typeface="Arial" panose="020B0604020202020204" pitchFamily="34" charset="0"/>
              </a:rPr>
              <a:t>?</a:t>
            </a:r>
          </a:p>
          <a:p>
            <a:pPr>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620" y="2465353"/>
            <a:ext cx="7080759" cy="3554318"/>
          </a:xfrm>
          <a:prstGeom prst="rect">
            <a:avLst/>
          </a:prstGeom>
        </p:spPr>
      </p:pic>
      <p:sp>
        <p:nvSpPr>
          <p:cNvPr id="21" name="Rectangle 20"/>
          <p:cNvSpPr/>
          <p:nvPr/>
        </p:nvSpPr>
        <p:spPr>
          <a:xfrm>
            <a:off x="13227995" y="4174172"/>
            <a:ext cx="3113308" cy="1824923"/>
          </a:xfrm>
          <a:prstGeom prst="rect">
            <a:avLst/>
          </a:prstGeom>
        </p:spPr>
        <p:txBody>
          <a:bodyPr wrap="square">
            <a:spAutoFit/>
          </a:bodyPr>
          <a:lstStyle/>
          <a:p>
            <a:pPr algn="just">
              <a:lnSpc>
                <a:spcPct val="150000"/>
              </a:lnSpc>
            </a:pPr>
            <a:r>
              <a:rPr lang="en-US" sz="4000" dirty="0">
                <a:solidFill>
                  <a:srgbClr val="C00000"/>
                </a:solidFill>
                <a:latin typeface="Arial" panose="020B0604020202020204" pitchFamily="34" charset="0"/>
                <a:cs typeface="Arial" panose="020B0604020202020204" pitchFamily="34" charset="0"/>
              </a:rPr>
              <a:t>C</a:t>
            </a:r>
            <a:r>
              <a:rPr lang="vi-VN" sz="4000" dirty="0">
                <a:solidFill>
                  <a:srgbClr val="C00000"/>
                </a:solidFill>
                <a:latin typeface="Arial" panose="020B0604020202020204" pitchFamily="34" charset="0"/>
                <a:cs typeface="Arial" panose="020B0604020202020204" pitchFamily="34" charset="0"/>
              </a:rPr>
              <a:t>hữ và hình trên thùng</a:t>
            </a:r>
            <a:endParaRPr lang="en-US" sz="4000" dirty="0">
              <a:solidFill>
                <a:srgbClr val="C00000"/>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660705" flipH="1">
            <a:off x="13565804" y="5885859"/>
            <a:ext cx="1210728" cy="1074830"/>
          </a:xfrm>
          <a:prstGeom prst="rect">
            <a:avLst/>
          </a:prstGeom>
        </p:spPr>
      </p:pic>
      <p:sp>
        <p:nvSpPr>
          <p:cNvPr id="23" name="Rectangle 22"/>
          <p:cNvSpPr/>
          <p:nvPr/>
        </p:nvSpPr>
        <p:spPr>
          <a:xfrm>
            <a:off x="9979635" y="7850434"/>
            <a:ext cx="5409487" cy="1015663"/>
          </a:xfrm>
          <a:prstGeom prst="rect">
            <a:avLst/>
          </a:prstGeom>
        </p:spPr>
        <p:txBody>
          <a:bodyPr wrap="square">
            <a:spAutoFit/>
          </a:bodyPr>
          <a:lstStyle/>
          <a:p>
            <a:pPr algn="just">
              <a:lnSpc>
                <a:spcPct val="150000"/>
              </a:lnSpc>
            </a:pPr>
            <a:r>
              <a:rPr lang="en-US" sz="4000" dirty="0" err="1">
                <a:solidFill>
                  <a:srgbClr val="C00000"/>
                </a:solidFill>
                <a:latin typeface="Arial" panose="020B0604020202020204" pitchFamily="34" charset="0"/>
                <a:cs typeface="Arial" panose="020B0604020202020204" pitchFamily="34" charset="0"/>
              </a:rPr>
              <a:t>Dạng</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chữ</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và</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hình</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ảnh</a:t>
            </a:r>
            <a:endParaRPr lang="en-US" sz="4000" dirty="0">
              <a:solidFill>
                <a:srgbClr val="C00000"/>
              </a:solidFill>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60445" flipH="1">
            <a:off x="8692028" y="7827424"/>
            <a:ext cx="1195916" cy="1061680"/>
          </a:xfrm>
          <a:prstGeom prst="rect">
            <a:avLst/>
          </a:prstGeom>
        </p:spPr>
      </p:pic>
    </p:spTree>
    <p:extLst>
      <p:ext uri="{BB962C8B-B14F-4D97-AF65-F5344CB8AC3E}">
        <p14:creationId xmlns:p14="http://schemas.microsoft.com/office/powerpoint/2010/main" val="3510954326"/>
      </p:ext>
    </p:extLst>
  </p:cSld>
  <p:clrMapOvr>
    <a:masterClrMapping/>
  </p:clrMapOvr>
  <mc:AlternateContent xmlns:mc="http://schemas.openxmlformats.org/markup-compatibility/2006" xmlns:p14="http://schemas.microsoft.com/office/powerpoint/2010/main">
    <mc:Choice Requires="p14">
      <p:transition spd="slow">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21"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flipV="1">
            <a:off x="15800555" y="-3990497"/>
            <a:ext cx="14321121" cy="2045874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423430" y="1395757"/>
            <a:ext cx="7050775" cy="7386526"/>
          </a:xfrm>
          <a:prstGeom prst="rect">
            <a:avLst/>
          </a:prstGeom>
        </p:spPr>
      </p:pic>
      <p:sp>
        <p:nvSpPr>
          <p:cNvPr id="4" name="TextBox 4"/>
          <p:cNvSpPr txBox="1"/>
          <p:nvPr/>
        </p:nvSpPr>
        <p:spPr>
          <a:xfrm>
            <a:off x="10384711" y="3350715"/>
            <a:ext cx="5128211" cy="1102866"/>
          </a:xfrm>
          <a:prstGeom prst="rect">
            <a:avLst/>
          </a:prstGeom>
        </p:spPr>
        <p:txBody>
          <a:bodyPr lIns="0" tIns="0" rIns="0" bIns="0" rtlCol="0" anchor="t">
            <a:spAutoFit/>
          </a:bodyPr>
          <a:lstStyle/>
          <a:p>
            <a:pPr marL="0" lvl="0" indent="0" algn="ctr">
              <a:lnSpc>
                <a:spcPts val="8640"/>
              </a:lnSpc>
              <a:spcBef>
                <a:spcPct val="0"/>
              </a:spcBef>
            </a:pPr>
            <a:r>
              <a:rPr lang="en-US" sz="7200" b="1" u="none" dirty="0">
                <a:solidFill>
                  <a:srgbClr val="291B25"/>
                </a:solidFill>
                <a:latin typeface="Arial" panose="020B0604020202020204" pitchFamily="34" charset="0"/>
                <a:cs typeface="Arial" panose="020B0604020202020204" pitchFamily="34" charset="0"/>
              </a:rPr>
              <a:t>VẬN DỤNG</a:t>
            </a:r>
          </a:p>
        </p:txBody>
      </p:sp>
      <p:sp>
        <p:nvSpPr>
          <p:cNvPr id="6" name="AutoShape 6"/>
          <p:cNvSpPr/>
          <p:nvPr/>
        </p:nvSpPr>
        <p:spPr>
          <a:xfrm>
            <a:off x="1028700" y="1725911"/>
            <a:ext cx="7505578" cy="3249609"/>
          </a:xfrm>
          <a:prstGeom prst="rect">
            <a:avLst/>
          </a:prstGeom>
          <a:solidFill>
            <a:srgbClr val="61A6AB"/>
          </a:solidFill>
        </p:spPr>
      </p:sp>
      <p:sp>
        <p:nvSpPr>
          <p:cNvPr id="7" name="AutoShape 7"/>
          <p:cNvSpPr/>
          <p:nvPr/>
        </p:nvSpPr>
        <p:spPr>
          <a:xfrm>
            <a:off x="1028700" y="5330530"/>
            <a:ext cx="7505578" cy="3249609"/>
          </a:xfrm>
          <a:prstGeom prst="rect">
            <a:avLst/>
          </a:prstGeom>
          <a:solidFill>
            <a:srgbClr val="61A6AB"/>
          </a:solidFill>
        </p:spPr>
      </p:sp>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07763">
            <a:off x="380676" y="7597880"/>
            <a:ext cx="1424800" cy="2674539"/>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74689" flipH="1">
            <a:off x="1733370" y="8392817"/>
            <a:ext cx="1077935" cy="2297924"/>
          </a:xfrm>
          <a:prstGeom prst="rect">
            <a:avLst/>
          </a:prstGeom>
        </p:spPr>
      </p:pic>
      <p:sp>
        <p:nvSpPr>
          <p:cNvPr id="10" name="Rectangle 9"/>
          <p:cNvSpPr/>
          <p:nvPr/>
        </p:nvSpPr>
        <p:spPr>
          <a:xfrm>
            <a:off x="1093077" y="1644162"/>
            <a:ext cx="7376824" cy="3326873"/>
          </a:xfrm>
          <a:prstGeom prst="rect">
            <a:avLst/>
          </a:prstGeom>
        </p:spPr>
        <p:txBody>
          <a:bodyPr wrap="square">
            <a:spAutoFit/>
          </a:bodyPr>
          <a:lstStyle/>
          <a:p>
            <a:pPr algn="just">
              <a:lnSpc>
                <a:spcPct val="150000"/>
              </a:lnSpc>
            </a:pPr>
            <a:r>
              <a:rPr lang="vi-VN" sz="3600" dirty="0">
                <a:solidFill>
                  <a:schemeClr val="bg1"/>
                </a:solidFill>
              </a:rPr>
              <a:t>Ngày mai, ngoài giờ đi học, em dự kiến làm việc gì? Hãy mô tả việc em định làm và cho biết thông tin nào giúp em đưa ra quyết định đó.</a:t>
            </a:r>
            <a:endParaRPr lang="en-US" sz="3600" dirty="0">
              <a:solidFill>
                <a:schemeClr val="bg1"/>
              </a:solidFill>
            </a:endParaRPr>
          </a:p>
        </p:txBody>
      </p:sp>
      <p:sp>
        <p:nvSpPr>
          <p:cNvPr id="11" name="Rectangle 10"/>
          <p:cNvSpPr/>
          <p:nvPr/>
        </p:nvSpPr>
        <p:spPr>
          <a:xfrm>
            <a:off x="1643380" y="5606992"/>
            <a:ext cx="6105321" cy="2585323"/>
          </a:xfrm>
          <a:prstGeom prst="rect">
            <a:avLst/>
          </a:prstGeom>
        </p:spPr>
        <p:txBody>
          <a:bodyPr wrap="square">
            <a:spAutoFit/>
          </a:bodyPr>
          <a:lstStyle/>
          <a:p>
            <a:pPr algn="just">
              <a:lnSpc>
                <a:spcPct val="150000"/>
              </a:lnSpc>
            </a:pPr>
            <a:r>
              <a:rPr lang="en-US" sz="3600" dirty="0" err="1">
                <a:solidFill>
                  <a:schemeClr val="bg1"/>
                </a:solidFill>
                <a:latin typeface="Arial" panose="020B0604020202020204" pitchFamily="34" charset="0"/>
                <a:cs typeface="Arial" panose="020B0604020202020204" pitchFamily="34" charset="0"/>
              </a:rPr>
              <a:t>Em</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hãy</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lấy</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ví</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dụ</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về</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việc</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thông</a:t>
            </a:r>
            <a:r>
              <a:rPr lang="en-US" sz="3600" dirty="0">
                <a:solidFill>
                  <a:schemeClr val="bg1"/>
                </a:solidFill>
                <a:latin typeface="Arial" panose="020B0604020202020204" pitchFamily="34" charset="0"/>
                <a:cs typeface="Arial" panose="020B0604020202020204" pitchFamily="34" charset="0"/>
              </a:rPr>
              <a:t> tin </a:t>
            </a:r>
            <a:r>
              <a:rPr lang="en-US" sz="3600" dirty="0" err="1">
                <a:solidFill>
                  <a:schemeClr val="bg1"/>
                </a:solidFill>
                <a:latin typeface="Arial" panose="020B0604020202020204" pitchFamily="34" charset="0"/>
                <a:cs typeface="Arial" panose="020B0604020202020204" pitchFamily="34" charset="0"/>
              </a:rPr>
              <a:t>thay</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đổi</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dẫn</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đến</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quyết</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định</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thay</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đổi</a:t>
            </a:r>
            <a:r>
              <a:rPr lang="en-US" sz="3600" dirty="0">
                <a:solidFill>
                  <a:schemeClr val="bg1"/>
                </a:solidFill>
                <a:latin typeface="Arial" panose="020B0604020202020204" pitchFamily="34" charset="0"/>
                <a:cs typeface="Arial" panose="020B0604020202020204" pitchFamily="34" charset="0"/>
              </a:rPr>
              <a:t>.</a:t>
            </a:r>
          </a:p>
        </p:txBody>
      </p: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0615636" y="4744359"/>
            <a:ext cx="4196633" cy="3609104"/>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5"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vertical)">
                                      <p:cBhvr>
                                        <p:cTn id="19" dur="500"/>
                                        <p:tgtEl>
                                          <p:spTgt spid="11"/>
                                        </p:tgtEl>
                                      </p:cBhvr>
                                    </p:animEffect>
                                  </p:childTnLst>
                                </p:cTn>
                              </p:par>
                              <p:par>
                                <p:cTn id="20" presetID="3" presetClass="entr" presetSubtype="5"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5014969">
            <a:off x="16479414" y="7788569"/>
            <a:ext cx="1541180" cy="4114800"/>
          </a:xfrm>
          <a:prstGeom prst="rect">
            <a:avLst/>
          </a:prstGeom>
        </p:spPr>
      </p:pic>
      <p:pic>
        <p:nvPicPr>
          <p:cNvPr id="4" name="Picture 4"/>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5014969">
            <a:off x="248814" y="-1711619"/>
            <a:ext cx="1541180" cy="4114800"/>
          </a:xfrm>
          <a:prstGeom prst="rect">
            <a:avLst/>
          </a:prstGeom>
        </p:spPr>
      </p:pic>
      <p:pic>
        <p:nvPicPr>
          <p:cNvPr id="5" name="Picture 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028700" y="3760253"/>
            <a:ext cx="5332620" cy="5264751"/>
          </a:xfrm>
          <a:prstGeom prst="rect">
            <a:avLst/>
          </a:prstGeom>
        </p:spPr>
      </p:pic>
      <p:pic>
        <p:nvPicPr>
          <p:cNvPr id="6" name="Picture 6"/>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468394" y="3760253"/>
            <a:ext cx="5332620" cy="5264751"/>
          </a:xfrm>
          <a:prstGeom prst="rect">
            <a:avLst/>
          </a:prstGeom>
        </p:spPr>
      </p:pic>
      <p:pic>
        <p:nvPicPr>
          <p:cNvPr id="7" name="Picture 7"/>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1926680" y="3760253"/>
            <a:ext cx="5332620" cy="5264751"/>
          </a:xfrm>
          <a:prstGeom prst="rect">
            <a:avLst/>
          </a:prstGeom>
        </p:spPr>
      </p:pic>
      <p:pic>
        <p:nvPicPr>
          <p:cNvPr id="8" name="Picture 8"/>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3324599" y="2952557"/>
            <a:ext cx="817022" cy="1098684"/>
          </a:xfrm>
          <a:prstGeom prst="rect">
            <a:avLst/>
          </a:prstGeom>
        </p:spPr>
      </p:pic>
      <p:pic>
        <p:nvPicPr>
          <p:cNvPr id="9" name="Picture 9"/>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8735489" y="2952557"/>
            <a:ext cx="817022" cy="1098684"/>
          </a:xfrm>
          <a:prstGeom prst="rect">
            <a:avLst/>
          </a:prstGeom>
        </p:spPr>
      </p:pic>
      <p:pic>
        <p:nvPicPr>
          <p:cNvPr id="10"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4184479" y="2952557"/>
            <a:ext cx="817022" cy="1098684"/>
          </a:xfrm>
          <a:prstGeom prst="rect">
            <a:avLst/>
          </a:prstGeom>
        </p:spPr>
      </p:pic>
      <p:pic>
        <p:nvPicPr>
          <p:cNvPr id="11" name="Picture 11"/>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192992">
            <a:off x="159066" y="7884777"/>
            <a:ext cx="2655988" cy="1888166"/>
          </a:xfrm>
          <a:prstGeom prst="rect">
            <a:avLst/>
          </a:prstGeom>
        </p:spPr>
      </p:pic>
      <p:pic>
        <p:nvPicPr>
          <p:cNvPr id="12"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381452" y="-535537"/>
            <a:ext cx="1906548" cy="2060121"/>
          </a:xfrm>
          <a:prstGeom prst="rect">
            <a:avLst/>
          </a:prstGeom>
        </p:spPr>
      </p:pic>
      <p:sp>
        <p:nvSpPr>
          <p:cNvPr id="13" name="TextBox 13"/>
          <p:cNvSpPr txBox="1"/>
          <p:nvPr/>
        </p:nvSpPr>
        <p:spPr>
          <a:xfrm>
            <a:off x="1487060" y="4522469"/>
            <a:ext cx="4415900" cy="1819216"/>
          </a:xfrm>
          <a:prstGeom prst="rect">
            <a:avLst/>
          </a:prstGeom>
        </p:spPr>
        <p:txBody>
          <a:bodyPr lIns="0" tIns="0" rIns="0" bIns="0" rtlCol="0" anchor="t">
            <a:spAutoFit/>
          </a:bodyPr>
          <a:lstStyle/>
          <a:p>
            <a:pPr algn="ctr">
              <a:lnSpc>
                <a:spcPct val="150000"/>
              </a:lnSpc>
            </a:pPr>
            <a:r>
              <a:rPr lang="en-US" sz="4200" dirty="0" err="1">
                <a:solidFill>
                  <a:srgbClr val="FF0000"/>
                </a:solidFill>
                <a:latin typeface="Arial" panose="020B0604020202020204" pitchFamily="34" charset="0"/>
                <a:cs typeface="Arial" panose="020B0604020202020204" pitchFamily="34" charset="0"/>
              </a:rPr>
              <a:t>Ôn</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tập</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kiến</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thức</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đã</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học</a:t>
            </a:r>
            <a:endParaRPr lang="en-US" sz="4200" dirty="0">
              <a:solidFill>
                <a:srgbClr val="FF0000"/>
              </a:solidFill>
              <a:latin typeface="Arial" panose="020B0604020202020204" pitchFamily="34" charset="0"/>
              <a:cs typeface="Arial" panose="020B0604020202020204" pitchFamily="34" charset="0"/>
            </a:endParaRPr>
          </a:p>
        </p:txBody>
      </p:sp>
      <p:sp>
        <p:nvSpPr>
          <p:cNvPr id="14" name="TextBox 14"/>
          <p:cNvSpPr txBox="1"/>
          <p:nvPr/>
        </p:nvSpPr>
        <p:spPr>
          <a:xfrm>
            <a:off x="6936050" y="4522469"/>
            <a:ext cx="4415900" cy="1819216"/>
          </a:xfrm>
          <a:prstGeom prst="rect">
            <a:avLst/>
          </a:prstGeom>
        </p:spPr>
        <p:txBody>
          <a:bodyPr lIns="0" tIns="0" rIns="0" bIns="0" rtlCol="0" anchor="t">
            <a:spAutoFit/>
          </a:bodyPr>
          <a:lstStyle/>
          <a:p>
            <a:pPr algn="ctr">
              <a:lnSpc>
                <a:spcPct val="150000"/>
              </a:lnSpc>
            </a:pPr>
            <a:r>
              <a:rPr lang="en-US" sz="4200" dirty="0" err="1">
                <a:solidFill>
                  <a:srgbClr val="FF0000"/>
                </a:solidFill>
                <a:latin typeface="Arial" panose="020B0604020202020204" pitchFamily="34" charset="0"/>
                <a:cs typeface="Arial" panose="020B0604020202020204" pitchFamily="34" charset="0"/>
              </a:rPr>
              <a:t>Làm</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bài</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tập</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trong</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sách</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bài</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tập</a:t>
            </a:r>
            <a:endParaRPr lang="en-US" sz="4200" dirty="0">
              <a:solidFill>
                <a:srgbClr val="FF0000"/>
              </a:solidFill>
              <a:latin typeface="Arial" panose="020B0604020202020204" pitchFamily="34" charset="0"/>
              <a:cs typeface="Arial" panose="020B0604020202020204" pitchFamily="34" charset="0"/>
            </a:endParaRPr>
          </a:p>
        </p:txBody>
      </p:sp>
      <p:sp>
        <p:nvSpPr>
          <p:cNvPr id="15" name="TextBox 15"/>
          <p:cNvSpPr txBox="1"/>
          <p:nvPr/>
        </p:nvSpPr>
        <p:spPr>
          <a:xfrm>
            <a:off x="12385040" y="4499472"/>
            <a:ext cx="4415900" cy="2788712"/>
          </a:xfrm>
          <a:prstGeom prst="rect">
            <a:avLst/>
          </a:prstGeom>
        </p:spPr>
        <p:txBody>
          <a:bodyPr lIns="0" tIns="0" rIns="0" bIns="0" rtlCol="0" anchor="t">
            <a:spAutoFit/>
          </a:bodyPr>
          <a:lstStyle/>
          <a:p>
            <a:pPr algn="ctr">
              <a:lnSpc>
                <a:spcPct val="150000"/>
              </a:lnSpc>
            </a:pPr>
            <a:r>
              <a:rPr lang="en-US" sz="4200" dirty="0" err="1">
                <a:solidFill>
                  <a:srgbClr val="FF0000"/>
                </a:solidFill>
                <a:latin typeface="Arial" panose="020B0604020202020204" pitchFamily="34" charset="0"/>
                <a:cs typeface="Arial" panose="020B0604020202020204" pitchFamily="34" charset="0"/>
              </a:rPr>
              <a:t>Đọc</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và</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chuẩn</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bị</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trước</a:t>
            </a:r>
            <a:r>
              <a:rPr lang="en-US" sz="4200" dirty="0">
                <a:solidFill>
                  <a:srgbClr val="FF0000"/>
                </a:solidFill>
                <a:latin typeface="Arial" panose="020B0604020202020204" pitchFamily="34" charset="0"/>
                <a:cs typeface="Arial" panose="020B0604020202020204" pitchFamily="34" charset="0"/>
              </a:rPr>
              <a:t> </a:t>
            </a:r>
            <a:r>
              <a:rPr lang="en-US" sz="4200" b="1" i="1" dirty="0" err="1">
                <a:solidFill>
                  <a:srgbClr val="FF0000"/>
                </a:solidFill>
                <a:latin typeface="Arial" panose="020B0604020202020204" pitchFamily="34" charset="0"/>
                <a:cs typeface="Arial" panose="020B0604020202020204" pitchFamily="34" charset="0"/>
              </a:rPr>
              <a:t>Bài</a:t>
            </a:r>
            <a:r>
              <a:rPr lang="en-US" sz="4200" b="1" i="1" dirty="0">
                <a:solidFill>
                  <a:srgbClr val="FF0000"/>
                </a:solidFill>
                <a:latin typeface="Arial" panose="020B0604020202020204" pitchFamily="34" charset="0"/>
                <a:cs typeface="Arial" panose="020B0604020202020204" pitchFamily="34" charset="0"/>
              </a:rPr>
              <a:t> 2 - </a:t>
            </a:r>
            <a:r>
              <a:rPr lang="en-US" sz="4200" b="1" i="1" dirty="0" err="1">
                <a:solidFill>
                  <a:srgbClr val="FF0000"/>
                </a:solidFill>
                <a:latin typeface="Arial" panose="020B0604020202020204" pitchFamily="34" charset="0"/>
                <a:cs typeface="Arial" panose="020B0604020202020204" pitchFamily="34" charset="0"/>
              </a:rPr>
              <a:t>Xử</a:t>
            </a:r>
            <a:r>
              <a:rPr lang="en-US" sz="4200" b="1" i="1" dirty="0">
                <a:solidFill>
                  <a:srgbClr val="FF0000"/>
                </a:solidFill>
                <a:latin typeface="Arial" panose="020B0604020202020204" pitchFamily="34" charset="0"/>
                <a:cs typeface="Arial" panose="020B0604020202020204" pitchFamily="34" charset="0"/>
              </a:rPr>
              <a:t> </a:t>
            </a:r>
            <a:r>
              <a:rPr lang="en-US" sz="4200" b="1" i="1" dirty="0" err="1">
                <a:solidFill>
                  <a:srgbClr val="FF0000"/>
                </a:solidFill>
                <a:latin typeface="Arial" panose="020B0604020202020204" pitchFamily="34" charset="0"/>
                <a:cs typeface="Arial" panose="020B0604020202020204" pitchFamily="34" charset="0"/>
              </a:rPr>
              <a:t>lí</a:t>
            </a:r>
            <a:r>
              <a:rPr lang="en-US" sz="4200" b="1" i="1" dirty="0">
                <a:solidFill>
                  <a:srgbClr val="FF0000"/>
                </a:solidFill>
                <a:latin typeface="Arial" panose="020B0604020202020204" pitchFamily="34" charset="0"/>
                <a:cs typeface="Arial" panose="020B0604020202020204" pitchFamily="34" charset="0"/>
              </a:rPr>
              <a:t> </a:t>
            </a:r>
            <a:r>
              <a:rPr lang="en-US" sz="4200" b="1" i="1" dirty="0" err="1">
                <a:solidFill>
                  <a:srgbClr val="FF0000"/>
                </a:solidFill>
                <a:latin typeface="Arial" panose="020B0604020202020204" pitchFamily="34" charset="0"/>
                <a:cs typeface="Arial" panose="020B0604020202020204" pitchFamily="34" charset="0"/>
              </a:rPr>
              <a:t>thông</a:t>
            </a:r>
            <a:r>
              <a:rPr lang="en-US" sz="4200" b="1" i="1" dirty="0">
                <a:solidFill>
                  <a:srgbClr val="FF0000"/>
                </a:solidFill>
                <a:latin typeface="Arial" panose="020B0604020202020204" pitchFamily="34" charset="0"/>
                <a:cs typeface="Arial" panose="020B0604020202020204" pitchFamily="34" charset="0"/>
              </a:rPr>
              <a:t> tin </a:t>
            </a:r>
          </a:p>
        </p:txBody>
      </p:sp>
      <p:sp>
        <p:nvSpPr>
          <p:cNvPr id="16" name="TextBox 16"/>
          <p:cNvSpPr txBox="1"/>
          <p:nvPr/>
        </p:nvSpPr>
        <p:spPr>
          <a:xfrm>
            <a:off x="1037996" y="1159311"/>
            <a:ext cx="16212008" cy="1012200"/>
          </a:xfrm>
          <a:prstGeom prst="rect">
            <a:avLst/>
          </a:prstGeom>
        </p:spPr>
        <p:txBody>
          <a:bodyPr lIns="0" tIns="0" rIns="0" bIns="0" rtlCol="0" anchor="t">
            <a:spAutoFit/>
          </a:bodyPr>
          <a:lstStyle/>
          <a:p>
            <a:pPr algn="ctr">
              <a:lnSpc>
                <a:spcPts val="8399"/>
              </a:lnSpc>
            </a:pPr>
            <a:r>
              <a:rPr lang="en-US" sz="6999" b="1" dirty="0">
                <a:solidFill>
                  <a:srgbClr val="F4FCFE"/>
                </a:solidFill>
                <a:latin typeface="Arial" panose="020B0604020202020204" pitchFamily="34" charset="0"/>
                <a:cs typeface="Arial" panose="020B0604020202020204" pitchFamily="34" charset="0"/>
              </a:rPr>
              <a:t>HƯỚNG DẪN VỀ NHÀ</a:t>
            </a:r>
          </a:p>
        </p:txBody>
      </p:sp>
    </p:spTree>
    <p:extLst>
      <p:ext uri="{BB962C8B-B14F-4D97-AF65-F5344CB8AC3E}">
        <p14:creationId xmlns:p14="http://schemas.microsoft.com/office/powerpoint/2010/main" val="370320504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strVal val="#ppt_w+.3"/>
                                          </p:val>
                                        </p:tav>
                                        <p:tav tm="100000">
                                          <p:val>
                                            <p:strVal val="#ppt_w"/>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animEffect transition="in" filter="fade">
                                      <p:cBhvr>
                                        <p:cTn id="23" dur="500"/>
                                        <p:tgtEl>
                                          <p:spTgt spid="9"/>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strVal val="#ppt_w+.3"/>
                                          </p:val>
                                        </p:tav>
                                        <p:tav tm="100000">
                                          <p:val>
                                            <p:strVal val="#ppt_w"/>
                                          </p:val>
                                        </p:tav>
                                      </p:tavLst>
                                    </p:anim>
                                    <p:anim calcmode="lin" valueType="num">
                                      <p:cBhvr>
                                        <p:cTn id="27" dur="500" fill="hold"/>
                                        <p:tgtEl>
                                          <p:spTgt spid="14"/>
                                        </p:tgtEl>
                                        <p:attrNameLst>
                                          <p:attrName>ppt_h</p:attrName>
                                        </p:attrNameLst>
                                      </p:cBhvr>
                                      <p:tavLst>
                                        <p:tav tm="0">
                                          <p:val>
                                            <p:strVal val="#ppt_h"/>
                                          </p:val>
                                        </p:tav>
                                        <p:tav tm="100000">
                                          <p:val>
                                            <p:strVal val="#ppt_h"/>
                                          </p:val>
                                        </p:tav>
                                      </p:tavLst>
                                    </p:anim>
                                    <p:animEffect transition="in" filter="fade">
                                      <p:cBhvr>
                                        <p:cTn id="28" dur="500"/>
                                        <p:tgtEl>
                                          <p:spTgt spid="14"/>
                                        </p:tgtEl>
                                      </p:cBhvr>
                                    </p:animEffect>
                                  </p:childTnLst>
                                </p:cTn>
                              </p:par>
                              <p:par>
                                <p:cTn id="29" presetID="50" presetClass="entr" presetSubtype="0" decel="10000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strVal val="#ppt_w+.3"/>
                                          </p:val>
                                        </p:tav>
                                        <p:tav tm="100000">
                                          <p:val>
                                            <p:strVal val="#ppt_w"/>
                                          </p:val>
                                        </p:tav>
                                      </p:tavLst>
                                    </p:anim>
                                    <p:anim calcmode="lin" valueType="num">
                                      <p:cBhvr>
                                        <p:cTn id="32" dur="500" fill="hold"/>
                                        <p:tgtEl>
                                          <p:spTgt spid="6"/>
                                        </p:tgtEl>
                                        <p:attrNameLst>
                                          <p:attrName>ppt_h</p:attrName>
                                        </p:attrNameLst>
                                      </p:cBhvr>
                                      <p:tavLst>
                                        <p:tav tm="0">
                                          <p:val>
                                            <p:strVal val="#ppt_h"/>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outVertical)">
                                      <p:cBhvr>
                                        <p:cTn id="38" dur="500"/>
                                        <p:tgtEl>
                                          <p:spTgt spid="10"/>
                                        </p:tgtEl>
                                      </p:cBhvr>
                                    </p:animEffect>
                                  </p:childTnLst>
                                </p:cTn>
                              </p:par>
                              <p:par>
                                <p:cTn id="39" presetID="16" presetClass="entr" presetSubtype="37"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outVertical)">
                                      <p:cBhvr>
                                        <p:cTn id="41" dur="500"/>
                                        <p:tgtEl>
                                          <p:spTgt spid="7"/>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outVertical)">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83333" y="0"/>
            <a:ext cx="18471333" cy="10384716"/>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971240">
            <a:off x="14771657" y="4811250"/>
            <a:ext cx="4975285" cy="6756560"/>
          </a:xfrm>
          <a:prstGeom prst="rect">
            <a:avLst/>
          </a:prstGeom>
        </p:spPr>
      </p:pic>
      <p:pic>
        <p:nvPicPr>
          <p:cNvPr id="4" name="Picture 4"/>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2851836" y="1693605"/>
            <a:ext cx="12965328" cy="7280789"/>
          </a:xfrm>
          <a:prstGeom prst="rect">
            <a:avLst/>
          </a:prstGeom>
        </p:spPr>
      </p:pic>
      <p:pic>
        <p:nvPicPr>
          <p:cNvPr id="5" name="Picture 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2661336" y="1503105"/>
            <a:ext cx="12965328" cy="7280789"/>
          </a:xfrm>
          <a:prstGeom prst="rect">
            <a:avLst/>
          </a:prstGeom>
        </p:spPr>
      </p:pic>
      <p:sp>
        <p:nvSpPr>
          <p:cNvPr id="7" name="TextBox 7"/>
          <p:cNvSpPr txBox="1"/>
          <p:nvPr/>
        </p:nvSpPr>
        <p:spPr>
          <a:xfrm>
            <a:off x="4119768" y="3786188"/>
            <a:ext cx="10429463" cy="1640064"/>
          </a:xfrm>
          <a:prstGeom prst="rect">
            <a:avLst/>
          </a:prstGeom>
        </p:spPr>
        <p:txBody>
          <a:bodyPr lIns="0" tIns="0" rIns="0" bIns="0" rtlCol="0" anchor="t">
            <a:spAutoFit/>
          </a:bodyPr>
          <a:lstStyle/>
          <a:p>
            <a:pPr algn="ctr">
              <a:lnSpc>
                <a:spcPts val="12450"/>
              </a:lnSpc>
            </a:pPr>
            <a:endParaRPr lang="en-US" sz="15000" dirty="0">
              <a:solidFill>
                <a:srgbClr val="333034"/>
              </a:solidFill>
              <a:latin typeface="KG Primary Penmanship"/>
            </a:endParaRPr>
          </a:p>
        </p:txBody>
      </p:sp>
      <p:pic>
        <p:nvPicPr>
          <p:cNvPr id="10" name="Picture 10"/>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304817">
            <a:off x="7766008" y="1062148"/>
            <a:ext cx="2755983" cy="881915"/>
          </a:xfrm>
          <a:prstGeom prst="rect">
            <a:avLst/>
          </a:prstGeom>
        </p:spPr>
      </p:pic>
      <p:pic>
        <p:nvPicPr>
          <p:cNvPr id="11" name="Picture 11"/>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9954227">
            <a:off x="1632872" y="390611"/>
            <a:ext cx="3660170" cy="3660170"/>
          </a:xfrm>
          <a:prstGeom prst="rect">
            <a:avLst/>
          </a:prstGeom>
        </p:spPr>
      </p:pic>
      <p:pic>
        <p:nvPicPr>
          <p:cNvPr id="12"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5817164" y="1062148"/>
            <a:ext cx="1777368" cy="1496221"/>
          </a:xfrm>
          <a:prstGeom prst="rect">
            <a:avLst/>
          </a:prstGeom>
        </p:spPr>
      </p:pic>
      <p:pic>
        <p:nvPicPr>
          <p:cNvPr id="13" name="Picture 13"/>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738507">
            <a:off x="-922318" y="7777485"/>
            <a:ext cx="2725916" cy="916899"/>
          </a:xfrm>
          <a:prstGeom prst="rect">
            <a:avLst/>
          </a:prstGeom>
        </p:spPr>
      </p:pic>
      <p:pic>
        <p:nvPicPr>
          <p:cNvPr id="14" name="Picture 14"/>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857470">
            <a:off x="-988719" y="6642247"/>
            <a:ext cx="2766912" cy="855227"/>
          </a:xfrm>
          <a:prstGeom prst="rect">
            <a:avLst/>
          </a:prstGeom>
        </p:spPr>
      </p:pic>
      <p:sp>
        <p:nvSpPr>
          <p:cNvPr id="15" name="TextBox 14"/>
          <p:cNvSpPr txBox="1"/>
          <p:nvPr/>
        </p:nvSpPr>
        <p:spPr>
          <a:xfrm>
            <a:off x="3337333" y="3301379"/>
            <a:ext cx="11430000" cy="3211007"/>
          </a:xfrm>
          <a:prstGeom prst="rect">
            <a:avLst/>
          </a:prstGeom>
          <a:noFill/>
        </p:spPr>
        <p:txBody>
          <a:bodyPr wrap="square" rtlCol="0">
            <a:spAutoFit/>
          </a:bodyPr>
          <a:lstStyle/>
          <a:p>
            <a:pPr algn="ctr">
              <a:lnSpc>
                <a:spcPct val="150000"/>
              </a:lnSpc>
            </a:pPr>
            <a:r>
              <a:rPr lang="en-US" sz="7200" b="1">
                <a:solidFill>
                  <a:schemeClr val="accent2">
                    <a:lumMod val="75000"/>
                  </a:schemeClr>
                </a:solidFill>
                <a:latin typeface="Arial" panose="020B0604020202020204" pitchFamily="34" charset="0"/>
                <a:cs typeface="Arial" panose="020B0604020202020204" pitchFamily="34" charset="0"/>
              </a:rPr>
              <a:t>Làm bài tập 1-6 ( SBT trang 5,6)!</a:t>
            </a:r>
            <a:endParaRPr lang="en-US" sz="7200" b="1"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2048407"/>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28700" y="766331"/>
            <a:ext cx="7751010" cy="9868184"/>
          </a:xfrm>
          <a:prstGeom prst="rect">
            <a:avLst/>
          </a:prstGeom>
        </p:spPr>
      </p:pic>
      <p:sp>
        <p:nvSpPr>
          <p:cNvPr id="3" name="TextBox 3"/>
          <p:cNvSpPr txBox="1"/>
          <p:nvPr/>
        </p:nvSpPr>
        <p:spPr>
          <a:xfrm>
            <a:off x="1828800" y="3306045"/>
            <a:ext cx="5235249" cy="3323987"/>
          </a:xfrm>
          <a:prstGeom prst="rect">
            <a:avLst/>
          </a:prstGeom>
        </p:spPr>
        <p:txBody>
          <a:bodyPr lIns="0" tIns="0" rIns="0" bIns="0" rtlCol="0" anchor="t">
            <a:spAutoFit/>
          </a:bodyPr>
          <a:lstStyle/>
          <a:p>
            <a:pPr algn="ctr">
              <a:lnSpc>
                <a:spcPct val="150000"/>
              </a:lnSpc>
              <a:spcBef>
                <a:spcPct val="0"/>
              </a:spcBef>
            </a:pPr>
            <a:r>
              <a:rPr lang="en-US" sz="7200" b="1" dirty="0">
                <a:solidFill>
                  <a:srgbClr val="291B25"/>
                </a:solidFill>
                <a:latin typeface="Arial" panose="020B0604020202020204" pitchFamily="34" charset="0"/>
                <a:cs typeface="Arial" panose="020B0604020202020204" pitchFamily="34" charset="0"/>
              </a:rPr>
              <a:t>NỘI DUNG BÀI HỌC</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7696" y="7088930"/>
            <a:ext cx="2047086" cy="3422180"/>
          </a:xfrm>
          <a:prstGeom prst="rect">
            <a:avLst/>
          </a:prstGeom>
        </p:spPr>
      </p:pic>
      <p:grpSp>
        <p:nvGrpSpPr>
          <p:cNvPr id="5" name="Group 5"/>
          <p:cNvGrpSpPr/>
          <p:nvPr/>
        </p:nvGrpSpPr>
        <p:grpSpPr>
          <a:xfrm>
            <a:off x="-431326" y="10052212"/>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sp>
        <p:nvSpPr>
          <p:cNvPr id="7" name="AutoShape 7"/>
          <p:cNvSpPr/>
          <p:nvPr/>
        </p:nvSpPr>
        <p:spPr>
          <a:xfrm>
            <a:off x="9295725" y="1409700"/>
            <a:ext cx="7963575" cy="922121"/>
          </a:xfrm>
          <a:prstGeom prst="rect">
            <a:avLst/>
          </a:prstGeom>
          <a:solidFill>
            <a:srgbClr val="FFCE6D"/>
          </a:solidFill>
        </p:spPr>
      </p:sp>
      <p:sp>
        <p:nvSpPr>
          <p:cNvPr id="8" name="AutoShape 8"/>
          <p:cNvSpPr/>
          <p:nvPr/>
        </p:nvSpPr>
        <p:spPr>
          <a:xfrm>
            <a:off x="9295725" y="4318001"/>
            <a:ext cx="7963575" cy="922121"/>
          </a:xfrm>
          <a:prstGeom prst="rect">
            <a:avLst/>
          </a:prstGeom>
          <a:solidFill>
            <a:srgbClr val="FFCE6D"/>
          </a:solidFill>
        </p:spPr>
      </p:sp>
      <p:sp>
        <p:nvSpPr>
          <p:cNvPr id="9" name="TextBox 9"/>
          <p:cNvSpPr txBox="1"/>
          <p:nvPr/>
        </p:nvSpPr>
        <p:spPr>
          <a:xfrm>
            <a:off x="9544250" y="4741511"/>
            <a:ext cx="7525688" cy="426976"/>
          </a:xfrm>
          <a:prstGeom prst="rect">
            <a:avLst/>
          </a:prstGeom>
        </p:spPr>
        <p:txBody>
          <a:bodyPr lIns="0" tIns="0" rIns="0" bIns="0" rtlCol="0" anchor="ctr">
            <a:spAutoFit/>
          </a:bodyPr>
          <a:lstStyle/>
          <a:p>
            <a:pPr algn="ctr">
              <a:lnSpc>
                <a:spcPts val="2799"/>
              </a:lnSpc>
            </a:pPr>
            <a:r>
              <a:rPr lang="en-US" sz="5400" b="1" dirty="0">
                <a:solidFill>
                  <a:srgbClr val="291B25"/>
                </a:solidFill>
                <a:latin typeface="Arial" panose="020B0604020202020204" pitchFamily="34" charset="0"/>
                <a:cs typeface="Arial" panose="020B0604020202020204" pitchFamily="34" charset="0"/>
              </a:rPr>
              <a:t>02</a:t>
            </a:r>
          </a:p>
        </p:txBody>
      </p:sp>
      <p:sp>
        <p:nvSpPr>
          <p:cNvPr id="10" name="AutoShape 10"/>
          <p:cNvSpPr/>
          <p:nvPr/>
        </p:nvSpPr>
        <p:spPr>
          <a:xfrm>
            <a:off x="9295725" y="7226302"/>
            <a:ext cx="7963575" cy="922121"/>
          </a:xfrm>
          <a:prstGeom prst="rect">
            <a:avLst/>
          </a:prstGeom>
          <a:solidFill>
            <a:srgbClr val="FFCE6D"/>
          </a:solidFill>
        </p:spPr>
      </p:sp>
      <p:sp>
        <p:nvSpPr>
          <p:cNvPr id="11" name="TextBox 11"/>
          <p:cNvSpPr txBox="1"/>
          <p:nvPr/>
        </p:nvSpPr>
        <p:spPr>
          <a:xfrm>
            <a:off x="10340021" y="7649849"/>
            <a:ext cx="5934147" cy="426976"/>
          </a:xfrm>
          <a:prstGeom prst="rect">
            <a:avLst/>
          </a:prstGeom>
        </p:spPr>
        <p:txBody>
          <a:bodyPr lIns="0" tIns="0" rIns="0" bIns="0" rtlCol="0" anchor="ctr">
            <a:spAutoFit/>
          </a:bodyPr>
          <a:lstStyle/>
          <a:p>
            <a:pPr algn="ctr">
              <a:lnSpc>
                <a:spcPts val="2799"/>
              </a:lnSpc>
            </a:pPr>
            <a:r>
              <a:rPr lang="en-US" sz="5400" b="1" dirty="0">
                <a:solidFill>
                  <a:srgbClr val="291B25"/>
                </a:solidFill>
                <a:latin typeface="Arial" panose="020B0604020202020204" pitchFamily="34" charset="0"/>
                <a:cs typeface="Arial" panose="020B0604020202020204" pitchFamily="34" charset="0"/>
              </a:rPr>
              <a:t>03</a:t>
            </a:r>
          </a:p>
        </p:txBody>
      </p:sp>
      <p:sp>
        <p:nvSpPr>
          <p:cNvPr id="12" name="TextBox 12"/>
          <p:cNvSpPr txBox="1"/>
          <p:nvPr/>
        </p:nvSpPr>
        <p:spPr>
          <a:xfrm>
            <a:off x="9544250" y="1833527"/>
            <a:ext cx="7525688" cy="426976"/>
          </a:xfrm>
          <a:prstGeom prst="rect">
            <a:avLst/>
          </a:prstGeom>
        </p:spPr>
        <p:txBody>
          <a:bodyPr lIns="0" tIns="0" rIns="0" bIns="0" rtlCol="0" anchor="ctr">
            <a:spAutoFit/>
          </a:bodyPr>
          <a:lstStyle/>
          <a:p>
            <a:pPr algn="ctr">
              <a:lnSpc>
                <a:spcPts val="2799"/>
              </a:lnSpc>
            </a:pPr>
            <a:r>
              <a:rPr lang="en-US" sz="5400" b="1" dirty="0">
                <a:solidFill>
                  <a:srgbClr val="291B25"/>
                </a:solidFill>
                <a:latin typeface="Arial" panose="020B0604020202020204" pitchFamily="34" charset="0"/>
                <a:cs typeface="Arial" panose="020B0604020202020204" pitchFamily="34" charset="0"/>
              </a:rPr>
              <a:t>01</a:t>
            </a:r>
          </a:p>
        </p:txBody>
      </p:sp>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968458">
            <a:off x="7195029" y="8338466"/>
            <a:ext cx="1471586" cy="684957"/>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72256"/>
          <a:stretch>
            <a:fillRect/>
          </a:stretch>
        </p:blipFill>
        <p:spPr>
          <a:xfrm rot="1081854">
            <a:off x="12560160" y="-1416650"/>
            <a:ext cx="7368853" cy="2543880"/>
          </a:xfrm>
          <a:prstGeom prst="rect">
            <a:avLst/>
          </a:prstGeom>
        </p:spPr>
      </p:pic>
      <p:sp>
        <p:nvSpPr>
          <p:cNvPr id="15" name="TextBox 14"/>
          <p:cNvSpPr txBox="1"/>
          <p:nvPr/>
        </p:nvSpPr>
        <p:spPr>
          <a:xfrm>
            <a:off x="9295725" y="2781300"/>
            <a:ext cx="7963575" cy="769441"/>
          </a:xfrm>
          <a:prstGeom prst="rect">
            <a:avLst/>
          </a:prstGeom>
          <a:noFill/>
        </p:spPr>
        <p:txBody>
          <a:bodyPr wrap="square" rtlCol="0">
            <a:spAutoFit/>
          </a:bodyPr>
          <a:lstStyle/>
          <a:p>
            <a:pPr algn="ctr"/>
            <a:r>
              <a:rPr lang="en-US" sz="4400" b="1" dirty="0" err="1">
                <a:solidFill>
                  <a:srgbClr val="C0504D">
                    <a:lumMod val="75000"/>
                  </a:srgbClr>
                </a:solidFill>
                <a:latin typeface="Arial" panose="020B0604020202020204" pitchFamily="34" charset="0"/>
                <a:cs typeface="Arial" panose="020B0604020202020204" pitchFamily="34" charset="0"/>
              </a:rPr>
              <a:t>Thông</a:t>
            </a:r>
            <a:r>
              <a:rPr lang="en-US" sz="4400" b="1" dirty="0">
                <a:solidFill>
                  <a:srgbClr val="C0504D">
                    <a:lumMod val="75000"/>
                  </a:srgbClr>
                </a:solidFill>
                <a:latin typeface="Arial" panose="020B0604020202020204" pitchFamily="34" charset="0"/>
                <a:cs typeface="Arial" panose="020B0604020202020204" pitchFamily="34" charset="0"/>
              </a:rPr>
              <a:t> tin </a:t>
            </a:r>
            <a:r>
              <a:rPr lang="en-US" sz="4400" b="1" dirty="0" err="1">
                <a:solidFill>
                  <a:srgbClr val="C0504D">
                    <a:lumMod val="75000"/>
                  </a:srgbClr>
                </a:solidFill>
                <a:latin typeface="Arial" panose="020B0604020202020204" pitchFamily="34" charset="0"/>
                <a:cs typeface="Arial" panose="020B0604020202020204" pitchFamily="34" charset="0"/>
              </a:rPr>
              <a:t>và</a:t>
            </a:r>
            <a:r>
              <a:rPr lang="en-US" sz="4400" b="1" dirty="0">
                <a:solidFill>
                  <a:srgbClr val="C0504D">
                    <a:lumMod val="75000"/>
                  </a:srgbClr>
                </a:solidFill>
                <a:latin typeface="Arial" panose="020B0604020202020204" pitchFamily="34" charset="0"/>
                <a:cs typeface="Arial" panose="020B0604020202020204" pitchFamily="34" charset="0"/>
              </a:rPr>
              <a:t> </a:t>
            </a:r>
            <a:r>
              <a:rPr lang="en-US" sz="4400" b="1" dirty="0" err="1">
                <a:solidFill>
                  <a:srgbClr val="C0504D">
                    <a:lumMod val="75000"/>
                  </a:srgbClr>
                </a:solidFill>
                <a:latin typeface="Arial" panose="020B0604020202020204" pitchFamily="34" charset="0"/>
                <a:cs typeface="Arial" panose="020B0604020202020204" pitchFamily="34" charset="0"/>
              </a:rPr>
              <a:t>quyết</a:t>
            </a:r>
            <a:r>
              <a:rPr lang="en-US" sz="4400" b="1" dirty="0">
                <a:solidFill>
                  <a:srgbClr val="C0504D">
                    <a:lumMod val="75000"/>
                  </a:srgbClr>
                </a:solidFill>
                <a:latin typeface="Arial" panose="020B0604020202020204" pitchFamily="34" charset="0"/>
                <a:cs typeface="Arial" panose="020B0604020202020204" pitchFamily="34" charset="0"/>
              </a:rPr>
              <a:t> </a:t>
            </a:r>
            <a:r>
              <a:rPr lang="en-US" sz="4400" b="1" dirty="0" err="1">
                <a:solidFill>
                  <a:srgbClr val="C0504D">
                    <a:lumMod val="75000"/>
                  </a:srgbClr>
                </a:solidFill>
                <a:latin typeface="Arial" panose="020B0604020202020204" pitchFamily="34" charset="0"/>
                <a:cs typeface="Arial" panose="020B0604020202020204" pitchFamily="34" charset="0"/>
              </a:rPr>
              <a:t>định</a:t>
            </a:r>
            <a:endParaRPr lang="en-US" sz="4400" b="1" dirty="0">
              <a:solidFill>
                <a:srgbClr val="C0504D">
                  <a:lumMod val="75000"/>
                </a:srgbClr>
              </a:solidFill>
              <a:latin typeface="Arial" panose="020B0604020202020204" pitchFamily="34" charset="0"/>
              <a:cs typeface="Arial" panose="020B0604020202020204" pitchFamily="34" charset="0"/>
            </a:endParaRPr>
          </a:p>
        </p:txBody>
      </p:sp>
      <p:sp>
        <p:nvSpPr>
          <p:cNvPr id="16" name="TextBox 15"/>
          <p:cNvSpPr txBox="1"/>
          <p:nvPr/>
        </p:nvSpPr>
        <p:spPr>
          <a:xfrm>
            <a:off x="9295725" y="5295103"/>
            <a:ext cx="7963575" cy="1761188"/>
          </a:xfrm>
          <a:prstGeom prst="rect">
            <a:avLst/>
          </a:prstGeom>
          <a:noFill/>
        </p:spPr>
        <p:txBody>
          <a:bodyPr wrap="square" rtlCol="0">
            <a:spAutoFit/>
          </a:bodyPr>
          <a:lstStyle/>
          <a:p>
            <a:pPr algn="ctr">
              <a:lnSpc>
                <a:spcPct val="130000"/>
              </a:lnSpc>
            </a:pPr>
            <a:r>
              <a:rPr lang="en-US" sz="4400" b="1" dirty="0" err="1">
                <a:solidFill>
                  <a:srgbClr val="8064A2">
                    <a:lumMod val="50000"/>
                  </a:srgbClr>
                </a:solidFill>
                <a:latin typeface="Arial" panose="020B0604020202020204" pitchFamily="34" charset="0"/>
                <a:cs typeface="Arial" panose="020B0604020202020204" pitchFamily="34" charset="0"/>
              </a:rPr>
              <a:t>Vai</a:t>
            </a:r>
            <a:r>
              <a:rPr lang="en-US" sz="4400" b="1" dirty="0">
                <a:solidFill>
                  <a:srgbClr val="8064A2">
                    <a:lumMod val="50000"/>
                  </a:srgbClr>
                </a:solidFill>
                <a:latin typeface="Arial" panose="020B0604020202020204" pitchFamily="34" charset="0"/>
                <a:cs typeface="Arial" panose="020B0604020202020204" pitchFamily="34" charset="0"/>
              </a:rPr>
              <a:t> </a:t>
            </a:r>
            <a:r>
              <a:rPr lang="en-US" sz="4400" b="1" dirty="0" err="1">
                <a:solidFill>
                  <a:srgbClr val="8064A2">
                    <a:lumMod val="50000"/>
                  </a:srgbClr>
                </a:solidFill>
                <a:latin typeface="Arial" panose="020B0604020202020204" pitchFamily="34" charset="0"/>
                <a:cs typeface="Arial" panose="020B0604020202020204" pitchFamily="34" charset="0"/>
              </a:rPr>
              <a:t>trò</a:t>
            </a:r>
            <a:r>
              <a:rPr lang="en-US" sz="4400" b="1" dirty="0">
                <a:solidFill>
                  <a:srgbClr val="8064A2">
                    <a:lumMod val="50000"/>
                  </a:srgbClr>
                </a:solidFill>
                <a:latin typeface="Arial" panose="020B0604020202020204" pitchFamily="34" charset="0"/>
                <a:cs typeface="Arial" panose="020B0604020202020204" pitchFamily="34" charset="0"/>
              </a:rPr>
              <a:t> </a:t>
            </a:r>
            <a:r>
              <a:rPr lang="en-US" sz="4400" b="1" dirty="0" err="1">
                <a:solidFill>
                  <a:srgbClr val="8064A2">
                    <a:lumMod val="50000"/>
                  </a:srgbClr>
                </a:solidFill>
                <a:latin typeface="Arial" panose="020B0604020202020204" pitchFamily="34" charset="0"/>
                <a:cs typeface="Arial" panose="020B0604020202020204" pitchFamily="34" charset="0"/>
              </a:rPr>
              <a:t>của</a:t>
            </a:r>
            <a:r>
              <a:rPr lang="en-US" sz="4400" b="1" dirty="0">
                <a:solidFill>
                  <a:srgbClr val="8064A2">
                    <a:lumMod val="50000"/>
                  </a:srgbClr>
                </a:solidFill>
                <a:latin typeface="Arial" panose="020B0604020202020204" pitchFamily="34" charset="0"/>
                <a:cs typeface="Arial" panose="020B0604020202020204" pitchFamily="34" charset="0"/>
              </a:rPr>
              <a:t> </a:t>
            </a:r>
            <a:r>
              <a:rPr lang="en-US" sz="4400" b="1" dirty="0" err="1">
                <a:solidFill>
                  <a:srgbClr val="8064A2">
                    <a:lumMod val="50000"/>
                  </a:srgbClr>
                </a:solidFill>
                <a:latin typeface="Arial" panose="020B0604020202020204" pitchFamily="34" charset="0"/>
                <a:cs typeface="Arial" panose="020B0604020202020204" pitchFamily="34" charset="0"/>
              </a:rPr>
              <a:t>thông</a:t>
            </a:r>
            <a:r>
              <a:rPr lang="en-US" sz="4400" b="1" dirty="0">
                <a:solidFill>
                  <a:srgbClr val="8064A2">
                    <a:lumMod val="50000"/>
                  </a:srgbClr>
                </a:solidFill>
                <a:latin typeface="Arial" panose="020B0604020202020204" pitchFamily="34" charset="0"/>
                <a:cs typeface="Arial" panose="020B0604020202020204" pitchFamily="34" charset="0"/>
              </a:rPr>
              <a:t> tin </a:t>
            </a:r>
            <a:r>
              <a:rPr lang="en-US" sz="4400" b="1" dirty="0" err="1">
                <a:solidFill>
                  <a:srgbClr val="8064A2">
                    <a:lumMod val="50000"/>
                  </a:srgbClr>
                </a:solidFill>
                <a:latin typeface="Arial" panose="020B0604020202020204" pitchFamily="34" charset="0"/>
                <a:cs typeface="Arial" panose="020B0604020202020204" pitchFamily="34" charset="0"/>
              </a:rPr>
              <a:t>trong</a:t>
            </a:r>
            <a:r>
              <a:rPr lang="en-US" sz="4400" b="1" dirty="0">
                <a:solidFill>
                  <a:srgbClr val="8064A2">
                    <a:lumMod val="50000"/>
                  </a:srgbClr>
                </a:solidFill>
                <a:latin typeface="Arial" panose="020B0604020202020204" pitchFamily="34" charset="0"/>
                <a:cs typeface="Arial" panose="020B0604020202020204" pitchFamily="34" charset="0"/>
              </a:rPr>
              <a:t> </a:t>
            </a:r>
            <a:r>
              <a:rPr lang="en-US" sz="4400" b="1" dirty="0" err="1">
                <a:solidFill>
                  <a:srgbClr val="8064A2">
                    <a:lumMod val="50000"/>
                  </a:srgbClr>
                </a:solidFill>
                <a:latin typeface="Arial" panose="020B0604020202020204" pitchFamily="34" charset="0"/>
                <a:cs typeface="Arial" panose="020B0604020202020204" pitchFamily="34" charset="0"/>
              </a:rPr>
              <a:t>quyết</a:t>
            </a:r>
            <a:r>
              <a:rPr lang="en-US" sz="4400" b="1" dirty="0">
                <a:solidFill>
                  <a:srgbClr val="8064A2">
                    <a:lumMod val="50000"/>
                  </a:srgbClr>
                </a:solidFill>
                <a:latin typeface="Arial" panose="020B0604020202020204" pitchFamily="34" charset="0"/>
                <a:cs typeface="Arial" panose="020B0604020202020204" pitchFamily="34" charset="0"/>
              </a:rPr>
              <a:t> </a:t>
            </a:r>
            <a:r>
              <a:rPr lang="en-US" sz="4400" b="1" dirty="0" err="1">
                <a:solidFill>
                  <a:srgbClr val="8064A2">
                    <a:lumMod val="50000"/>
                  </a:srgbClr>
                </a:solidFill>
                <a:latin typeface="Arial" panose="020B0604020202020204" pitchFamily="34" charset="0"/>
                <a:cs typeface="Arial" panose="020B0604020202020204" pitchFamily="34" charset="0"/>
              </a:rPr>
              <a:t>định</a:t>
            </a:r>
            <a:endParaRPr lang="en-US" sz="4400" b="1" dirty="0">
              <a:solidFill>
                <a:srgbClr val="8064A2">
                  <a:lumMod val="50000"/>
                </a:srgbClr>
              </a:solidFill>
              <a:latin typeface="Arial" panose="020B0604020202020204" pitchFamily="34" charset="0"/>
              <a:cs typeface="Arial" panose="020B0604020202020204" pitchFamily="34" charset="0"/>
            </a:endParaRPr>
          </a:p>
        </p:txBody>
      </p:sp>
      <p:sp>
        <p:nvSpPr>
          <p:cNvPr id="17" name="TextBox 16"/>
          <p:cNvSpPr txBox="1"/>
          <p:nvPr/>
        </p:nvSpPr>
        <p:spPr>
          <a:xfrm>
            <a:off x="9149266" y="8318537"/>
            <a:ext cx="8429294" cy="880947"/>
          </a:xfrm>
          <a:prstGeom prst="rect">
            <a:avLst/>
          </a:prstGeom>
          <a:noFill/>
        </p:spPr>
        <p:txBody>
          <a:bodyPr wrap="square" rtlCol="0">
            <a:spAutoFit/>
          </a:bodyPr>
          <a:lstStyle/>
          <a:p>
            <a:pPr algn="ctr">
              <a:lnSpc>
                <a:spcPct val="130000"/>
              </a:lnSpc>
            </a:pPr>
            <a:r>
              <a:rPr lang="en-US" sz="4400" b="1" dirty="0">
                <a:solidFill>
                  <a:srgbClr val="9BBB59">
                    <a:lumMod val="50000"/>
                  </a:srgbClr>
                </a:solidFill>
                <a:latin typeface="Arial" panose="020B0604020202020204" pitchFamily="34" charset="0"/>
                <a:cs typeface="Arial" panose="020B0604020202020204" pitchFamily="34" charset="0"/>
              </a:rPr>
              <a:t>Ba </a:t>
            </a:r>
            <a:r>
              <a:rPr lang="en-US" sz="4400" b="1" dirty="0" err="1">
                <a:solidFill>
                  <a:srgbClr val="9BBB59">
                    <a:lumMod val="50000"/>
                  </a:srgbClr>
                </a:solidFill>
                <a:latin typeface="Arial" panose="020B0604020202020204" pitchFamily="34" charset="0"/>
                <a:cs typeface="Arial" panose="020B0604020202020204" pitchFamily="34" charset="0"/>
              </a:rPr>
              <a:t>dạng</a:t>
            </a:r>
            <a:r>
              <a:rPr lang="en-US" sz="4400" b="1" dirty="0">
                <a:solidFill>
                  <a:srgbClr val="9BBB59">
                    <a:lumMod val="50000"/>
                  </a:srgbClr>
                </a:solidFill>
                <a:latin typeface="Arial" panose="020B0604020202020204" pitchFamily="34" charset="0"/>
                <a:cs typeface="Arial" panose="020B0604020202020204" pitchFamily="34" charset="0"/>
              </a:rPr>
              <a:t> </a:t>
            </a:r>
            <a:r>
              <a:rPr lang="en-US" sz="4400" b="1" dirty="0" err="1">
                <a:solidFill>
                  <a:srgbClr val="9BBB59">
                    <a:lumMod val="50000"/>
                  </a:srgbClr>
                </a:solidFill>
                <a:latin typeface="Arial" panose="020B0604020202020204" pitchFamily="34" charset="0"/>
                <a:cs typeface="Arial" panose="020B0604020202020204" pitchFamily="34" charset="0"/>
              </a:rPr>
              <a:t>thông</a:t>
            </a:r>
            <a:r>
              <a:rPr lang="en-US" sz="4400" b="1" dirty="0">
                <a:solidFill>
                  <a:srgbClr val="9BBB59">
                    <a:lumMod val="50000"/>
                  </a:srgbClr>
                </a:solidFill>
                <a:latin typeface="Arial" panose="020B0604020202020204" pitchFamily="34" charset="0"/>
                <a:cs typeface="Arial" panose="020B0604020202020204" pitchFamily="34" charset="0"/>
              </a:rPr>
              <a:t> tin </a:t>
            </a:r>
            <a:r>
              <a:rPr lang="en-US" sz="4400" b="1" dirty="0" err="1">
                <a:solidFill>
                  <a:srgbClr val="9BBB59">
                    <a:lumMod val="50000"/>
                  </a:srgbClr>
                </a:solidFill>
                <a:latin typeface="Arial" panose="020B0604020202020204" pitchFamily="34" charset="0"/>
                <a:cs typeface="Arial" panose="020B0604020202020204" pitchFamily="34" charset="0"/>
              </a:rPr>
              <a:t>thường</a:t>
            </a:r>
            <a:r>
              <a:rPr lang="en-US" sz="4400" b="1" dirty="0">
                <a:solidFill>
                  <a:srgbClr val="9BBB59">
                    <a:lumMod val="50000"/>
                  </a:srgbClr>
                </a:solidFill>
                <a:latin typeface="Arial" panose="020B0604020202020204" pitchFamily="34" charset="0"/>
                <a:cs typeface="Arial" panose="020B0604020202020204" pitchFamily="34" charset="0"/>
              </a:rPr>
              <a:t> </a:t>
            </a:r>
            <a:r>
              <a:rPr lang="en-US" sz="4400" b="1" dirty="0" err="1">
                <a:solidFill>
                  <a:srgbClr val="9BBB59">
                    <a:lumMod val="50000"/>
                  </a:srgbClr>
                </a:solidFill>
                <a:latin typeface="Arial" panose="020B0604020202020204" pitchFamily="34" charset="0"/>
                <a:cs typeface="Arial" panose="020B0604020202020204" pitchFamily="34" charset="0"/>
              </a:rPr>
              <a:t>gặp</a:t>
            </a:r>
            <a:endParaRPr lang="en-US" sz="4400" b="1" dirty="0">
              <a:solidFill>
                <a:srgbClr val="9BBB59">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2320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par>
                                <p:cTn id="9" presetID="1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ppt_y</p:attrName>
                                        </p:attrNameLst>
                                      </p:cBhvr>
                                      <p:tavLst>
                                        <p:tav tm="0">
                                          <p:val>
                                            <p:strVal val="#ppt_y+#ppt_h*1.125000"/>
                                          </p:val>
                                        </p:tav>
                                        <p:tav tm="100000">
                                          <p:val>
                                            <p:strVal val="#ppt_y"/>
                                          </p:val>
                                        </p:tav>
                                      </p:tavLst>
                                    </p:anim>
                                    <p:animEffect transition="in" filter="wipe(up)">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strVal val="#ppt_w+.3"/>
                                          </p:val>
                                        </p:tav>
                                        <p:tav tm="100000">
                                          <p:val>
                                            <p:strVal val="#ppt_w"/>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animEffect transition="in" filter="fade">
                                      <p:cBhvr>
                                        <p:cTn id="23" dur="500"/>
                                        <p:tgtEl>
                                          <p:spTgt spid="9"/>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strVal val="#ppt_w+.3"/>
                                          </p:val>
                                        </p:tav>
                                        <p:tav tm="100000">
                                          <p:val>
                                            <p:strVal val="#ppt_w"/>
                                          </p:val>
                                        </p:tav>
                                      </p:tavLst>
                                    </p:anim>
                                    <p:anim calcmode="lin" valueType="num">
                                      <p:cBhvr>
                                        <p:cTn id="27" dur="500" fill="hold"/>
                                        <p:tgtEl>
                                          <p:spTgt spid="8"/>
                                        </p:tgtEl>
                                        <p:attrNameLst>
                                          <p:attrName>ppt_h</p:attrName>
                                        </p:attrNameLst>
                                      </p:cBhvr>
                                      <p:tavLst>
                                        <p:tav tm="0">
                                          <p:val>
                                            <p:strVal val="#ppt_h"/>
                                          </p:val>
                                        </p:tav>
                                        <p:tav tm="100000">
                                          <p:val>
                                            <p:strVal val="#ppt_h"/>
                                          </p:val>
                                        </p:tav>
                                      </p:tavLst>
                                    </p:anim>
                                    <p:animEffect transition="in" filter="fade">
                                      <p:cBhvr>
                                        <p:cTn id="28" dur="500"/>
                                        <p:tgtEl>
                                          <p:spTgt spid="8"/>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strVal val="#ppt_w+.3"/>
                                          </p:val>
                                        </p:tav>
                                        <p:tav tm="100000">
                                          <p:val>
                                            <p:strVal val="#ppt_w"/>
                                          </p:val>
                                        </p:tav>
                                      </p:tavLst>
                                    </p:anim>
                                    <p:anim calcmode="lin" valueType="num">
                                      <p:cBhvr>
                                        <p:cTn id="32" dur="500" fill="hold"/>
                                        <p:tgtEl>
                                          <p:spTgt spid="16"/>
                                        </p:tgtEl>
                                        <p:attrNameLst>
                                          <p:attrName>ppt_h</p:attrName>
                                        </p:attrNameLst>
                                      </p:cBhvr>
                                      <p:tavLst>
                                        <p:tav tm="0">
                                          <p:val>
                                            <p:strVal val="#ppt_h"/>
                                          </p:val>
                                        </p:tav>
                                        <p:tav tm="100000">
                                          <p:val>
                                            <p:strVal val="#ppt_h"/>
                                          </p:val>
                                        </p:tav>
                                      </p:tavLst>
                                    </p:anim>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outVertical)">
                                      <p:cBhvr>
                                        <p:cTn id="38" dur="500"/>
                                        <p:tgtEl>
                                          <p:spTgt spid="10"/>
                                        </p:tgtEl>
                                      </p:cBhvr>
                                    </p:animEffect>
                                  </p:childTnLst>
                                </p:cTn>
                              </p:par>
                              <p:par>
                                <p:cTn id="39" presetID="16" presetClass="entr" presetSubtype="37"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outVertical)">
                                      <p:cBhvr>
                                        <p:cTn id="41" dur="500"/>
                                        <p:tgtEl>
                                          <p:spTgt spid="11"/>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outVertical)">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3292" b="37191"/>
          <a:stretch>
            <a:fillRect/>
          </a:stretch>
        </p:blipFill>
        <p:spPr>
          <a:xfrm>
            <a:off x="0" y="0"/>
            <a:ext cx="18288000" cy="10287000"/>
          </a:xfrm>
          <a:prstGeom prst="rect">
            <a:avLst/>
          </a:prstGeom>
        </p:spPr>
      </p:pic>
      <p:pic>
        <p:nvPicPr>
          <p:cNvPr id="9" name="Picture 9"/>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390741" y="671555"/>
            <a:ext cx="1429353" cy="1794850"/>
          </a:xfrm>
          <a:prstGeom prst="rect">
            <a:avLst/>
          </a:prstGeom>
        </p:spPr>
      </p:pic>
      <p:sp>
        <p:nvSpPr>
          <p:cNvPr id="11" name="TextBox 11"/>
          <p:cNvSpPr txBox="1"/>
          <p:nvPr/>
        </p:nvSpPr>
        <p:spPr>
          <a:xfrm>
            <a:off x="2820094" y="1119323"/>
            <a:ext cx="12647812" cy="1012200"/>
          </a:xfrm>
          <a:prstGeom prst="rect">
            <a:avLst/>
          </a:prstGeom>
        </p:spPr>
        <p:txBody>
          <a:bodyPr lIns="0" tIns="0" rIns="0" bIns="0" rtlCol="0" anchor="t">
            <a:spAutoFit/>
          </a:bodyPr>
          <a:lstStyle/>
          <a:p>
            <a:pPr algn="ctr">
              <a:lnSpc>
                <a:spcPts val="8399"/>
              </a:lnSpc>
            </a:pPr>
            <a:r>
              <a:rPr lang="en-US" sz="6600" b="1" dirty="0">
                <a:solidFill>
                  <a:srgbClr val="2B315B"/>
                </a:solidFill>
                <a:latin typeface="Arial" panose="020B0604020202020204" pitchFamily="34" charset="0"/>
                <a:cs typeface="Arial" panose="020B0604020202020204" pitchFamily="34" charset="0"/>
              </a:rPr>
              <a:t>KHỞI ĐỘNG</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05" y="3056772"/>
            <a:ext cx="6276565" cy="5151674"/>
          </a:xfrm>
          <a:prstGeom prst="rect">
            <a:avLst/>
          </a:prstGeom>
          <a:ln>
            <a:noFill/>
          </a:ln>
          <a:effectLst>
            <a:softEdge rad="112500"/>
          </a:effectLst>
        </p:spPr>
      </p:pic>
      <p:pic>
        <p:nvPicPr>
          <p:cNvPr id="14" name="Picture 8"/>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2534100" y="2575173"/>
            <a:ext cx="2387782" cy="798822"/>
          </a:xfrm>
          <a:prstGeom prst="rect">
            <a:avLst/>
          </a:prstGeom>
        </p:spPr>
      </p:pic>
      <p:pic>
        <p:nvPicPr>
          <p:cNvPr id="15" name="Picture 3"/>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781800" y="2731390"/>
            <a:ext cx="10846461" cy="6336404"/>
          </a:xfrm>
          <a:prstGeom prst="rect">
            <a:avLst/>
          </a:prstGeom>
        </p:spPr>
      </p:pic>
      <p:pic>
        <p:nvPicPr>
          <p:cNvPr id="16" name="Picture 4"/>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736489">
            <a:off x="14998387" y="838855"/>
            <a:ext cx="2585337" cy="2585337"/>
          </a:xfrm>
          <a:prstGeom prst="rect">
            <a:avLst/>
          </a:prstGeom>
        </p:spPr>
      </p:pic>
      <p:pic>
        <p:nvPicPr>
          <p:cNvPr id="17"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16198908" y="7882547"/>
            <a:ext cx="1429353" cy="1794850"/>
          </a:xfrm>
          <a:prstGeom prst="rect">
            <a:avLst/>
          </a:prstGeom>
        </p:spPr>
      </p:pic>
      <p:pic>
        <p:nvPicPr>
          <p:cNvPr id="18" name="Picture 7"/>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5542818" y="6743699"/>
            <a:ext cx="2078671" cy="2923961"/>
          </a:xfrm>
          <a:prstGeom prst="rect">
            <a:avLst/>
          </a:prstGeom>
        </p:spPr>
      </p:pic>
      <p:sp>
        <p:nvSpPr>
          <p:cNvPr id="19" name="TextBox 18"/>
          <p:cNvSpPr txBox="1"/>
          <p:nvPr/>
        </p:nvSpPr>
        <p:spPr>
          <a:xfrm>
            <a:off x="7467599" y="3691798"/>
            <a:ext cx="9502789" cy="4247317"/>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Xin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chào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tớ</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Minh. </a:t>
            </a:r>
            <a:r>
              <a:rPr lang="en-US" sz="3600" dirty="0" err="1">
                <a:latin typeface="Arial" panose="020B0604020202020204" pitchFamily="34" charset="0"/>
                <a:cs typeface="Arial" panose="020B0604020202020204" pitchFamily="34" charset="0"/>
              </a:rPr>
              <a:t>Hằng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chúng</a:t>
            </a:r>
            <a:r>
              <a:rPr lang="en-US" sz="3600" dirty="0">
                <a:latin typeface="Arial" panose="020B0604020202020204" pitchFamily="34" charset="0"/>
                <a:cs typeface="Arial" panose="020B0604020202020204" pitchFamily="34" charset="0"/>
              </a:rPr>
              <a:t> ta </a:t>
            </a:r>
            <a:r>
              <a:rPr lang="en-US" sz="3600" dirty="0" err="1">
                <a:latin typeface="Arial" panose="020B0604020202020204" pitchFamily="34" charset="0"/>
                <a:cs typeface="Arial" panose="020B0604020202020204" pitchFamily="34" charset="0"/>
              </a:rPr>
              <a:t>đều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những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quyết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riêng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chuông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hồ</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reo, </a:t>
            </a:r>
            <a:r>
              <a:rPr lang="en-US" sz="3600" dirty="0" err="1">
                <a:latin typeface="Arial" panose="020B0604020202020204" pitchFamily="34" charset="0"/>
                <a:cs typeface="Arial" panose="020B0604020202020204" pitchFamily="34" charset="0"/>
              </a:rPr>
              <a:t>tớ</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quyết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dậy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khỏi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giường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sinh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ăn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17864006"/>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ppt_w+.3"/>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animEffect transition="in" filter="fade">
                                      <p:cBhvr>
                                        <p:cTn id="9" dur="500"/>
                                        <p:tgtEl>
                                          <p:spTgt spid="1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strVal val="#ppt_w+.3"/>
                                          </p:val>
                                        </p:tav>
                                        <p:tav tm="100000">
                                          <p:val>
                                            <p:strVal val="#ppt_w"/>
                                          </p:val>
                                        </p:tav>
                                      </p:tavLst>
                                    </p:anim>
                                    <p:anim calcmode="lin" valueType="num">
                                      <p:cBhvr>
                                        <p:cTn id="13" dur="500" fill="hold"/>
                                        <p:tgtEl>
                                          <p:spTgt spid="12"/>
                                        </p:tgtEl>
                                        <p:attrNameLst>
                                          <p:attrName>ppt_h</p:attrName>
                                        </p:attrNameLst>
                                      </p:cBhvr>
                                      <p:tavLst>
                                        <p:tav tm="0">
                                          <p:val>
                                            <p:strVal val="#ppt_h"/>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3292" b="37191"/>
          <a:stretch>
            <a:fillRect/>
          </a:stretch>
        </p:blipFill>
        <p:spPr>
          <a:xfrm>
            <a:off x="0" y="0"/>
            <a:ext cx="18288000" cy="10287000"/>
          </a:xfrm>
          <a:prstGeom prst="rect">
            <a:avLst/>
          </a:prstGeom>
        </p:spPr>
      </p:pic>
      <p:pic>
        <p:nvPicPr>
          <p:cNvPr id="9" name="Picture 9"/>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390741" y="671555"/>
            <a:ext cx="1429353" cy="1794850"/>
          </a:xfrm>
          <a:prstGeom prst="rect">
            <a:avLst/>
          </a:prstGeom>
        </p:spPr>
      </p:pic>
      <p:sp>
        <p:nvSpPr>
          <p:cNvPr id="11" name="TextBox 11"/>
          <p:cNvSpPr txBox="1"/>
          <p:nvPr/>
        </p:nvSpPr>
        <p:spPr>
          <a:xfrm>
            <a:off x="2820094" y="1119323"/>
            <a:ext cx="12647812" cy="1012200"/>
          </a:xfrm>
          <a:prstGeom prst="rect">
            <a:avLst/>
          </a:prstGeom>
        </p:spPr>
        <p:txBody>
          <a:bodyPr lIns="0" tIns="0" rIns="0" bIns="0" rtlCol="0" anchor="t">
            <a:spAutoFit/>
          </a:bodyPr>
          <a:lstStyle/>
          <a:p>
            <a:pPr algn="ctr">
              <a:lnSpc>
                <a:spcPts val="8399"/>
              </a:lnSpc>
            </a:pPr>
            <a:r>
              <a:rPr lang="en-US" sz="6600" b="1" dirty="0">
                <a:solidFill>
                  <a:srgbClr val="2B315B"/>
                </a:solidFill>
                <a:latin typeface="Arial" panose="020B0604020202020204" pitchFamily="34" charset="0"/>
                <a:cs typeface="Arial" panose="020B0604020202020204" pitchFamily="34" charset="0"/>
              </a:rPr>
              <a:t>KHỞI ĐỘNG</a:t>
            </a:r>
          </a:p>
        </p:txBody>
      </p:sp>
      <p:pic>
        <p:nvPicPr>
          <p:cNvPr id="15" name="Picture 3"/>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781800" y="2731390"/>
            <a:ext cx="10846461" cy="6336404"/>
          </a:xfrm>
          <a:prstGeom prst="rect">
            <a:avLst/>
          </a:prstGeom>
        </p:spPr>
      </p:pic>
      <p:pic>
        <p:nvPicPr>
          <p:cNvPr id="16" name="Picture 4"/>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736489">
            <a:off x="14998387" y="838855"/>
            <a:ext cx="2585337" cy="2585337"/>
          </a:xfrm>
          <a:prstGeom prst="rect">
            <a:avLst/>
          </a:prstGeom>
        </p:spPr>
      </p:pic>
      <p:pic>
        <p:nvPicPr>
          <p:cNvPr id="17"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16198908" y="7882547"/>
            <a:ext cx="1429353" cy="1794850"/>
          </a:xfrm>
          <a:prstGeom prst="rect">
            <a:avLst/>
          </a:prstGeom>
        </p:spPr>
      </p:pic>
      <p:pic>
        <p:nvPicPr>
          <p:cNvPr id="18" name="Picture 7"/>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5249536" y="6331153"/>
            <a:ext cx="2371954" cy="3336508"/>
          </a:xfrm>
          <a:prstGeom prst="rect">
            <a:avLst/>
          </a:prstGeom>
        </p:spPr>
      </p:pic>
      <p:sp>
        <p:nvSpPr>
          <p:cNvPr id="19" name="TextBox 18"/>
          <p:cNvSpPr txBox="1"/>
          <p:nvPr/>
        </p:nvSpPr>
        <p:spPr>
          <a:xfrm>
            <a:off x="7467599" y="3691798"/>
            <a:ext cx="9502789" cy="4247317"/>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Xin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chào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tớ</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Minh. </a:t>
            </a:r>
            <a:r>
              <a:rPr lang="en-US" sz="3600" dirty="0" err="1">
                <a:latin typeface="Arial" panose="020B0604020202020204" pitchFamily="34" charset="0"/>
                <a:cs typeface="Arial" panose="020B0604020202020204" pitchFamily="34" charset="0"/>
              </a:rPr>
              <a:t>Hằng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chúng</a:t>
            </a:r>
            <a:r>
              <a:rPr lang="en-US" sz="3600" dirty="0">
                <a:latin typeface="Arial" panose="020B0604020202020204" pitchFamily="34" charset="0"/>
                <a:cs typeface="Arial" panose="020B0604020202020204" pitchFamily="34" charset="0"/>
              </a:rPr>
              <a:t> ta </a:t>
            </a:r>
            <a:r>
              <a:rPr lang="en-US" sz="3600" dirty="0" err="1">
                <a:latin typeface="Arial" panose="020B0604020202020204" pitchFamily="34" charset="0"/>
                <a:cs typeface="Arial" panose="020B0604020202020204" pitchFamily="34" charset="0"/>
              </a:rPr>
              <a:t>đều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những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quyết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riêng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chuông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hồ</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reo, </a:t>
            </a:r>
            <a:r>
              <a:rPr lang="en-US" sz="3600" dirty="0" err="1">
                <a:latin typeface="Arial" panose="020B0604020202020204" pitchFamily="34" charset="0"/>
                <a:cs typeface="Arial" panose="020B0604020202020204" pitchFamily="34" charset="0"/>
              </a:rPr>
              <a:t>tớ</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quyết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dậy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khỏi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giường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sinh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ăn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a:t>
            </a:r>
          </a:p>
        </p:txBody>
      </p:sp>
      <p:sp>
        <p:nvSpPr>
          <p:cNvPr id="3" name="Oval Callout 2"/>
          <p:cNvSpPr/>
          <p:nvPr/>
        </p:nvSpPr>
        <p:spPr>
          <a:xfrm>
            <a:off x="322175" y="2466405"/>
            <a:ext cx="6208570" cy="4658295"/>
          </a:xfrm>
          <a:prstGeom prst="wedgeEllipseCallout">
            <a:avLst>
              <a:gd name="adj1" fmla="val 51825"/>
              <a:gd name="adj2" fmla="val 30657"/>
            </a:avLst>
          </a:prstGeom>
          <a:solidFill>
            <a:schemeClr val="accent5">
              <a:lumMod val="20000"/>
              <a:lumOff val="80000"/>
            </a:schemeClr>
          </a:solidFill>
          <a:ln>
            <a:solidFill>
              <a:schemeClr val="accent6">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92225" y="3047672"/>
            <a:ext cx="5338792" cy="3693319"/>
          </a:xfrm>
          <a:prstGeom prst="rect">
            <a:avLst/>
          </a:prstGeom>
        </p:spPr>
        <p:txBody>
          <a:bodyPr wrap="square">
            <a:spAutoFit/>
          </a:bodyPr>
          <a:lstStyle/>
          <a:p>
            <a:pPr algn="ctr">
              <a:lnSpc>
                <a:spcPct val="130000"/>
              </a:lnSpc>
            </a:pPr>
            <a:r>
              <a:rPr lang="en-US" sz="3600" dirty="0">
                <a:solidFill>
                  <a:schemeClr val="accent4">
                    <a:lumMod val="50000"/>
                  </a:schemeClr>
                </a:solidFill>
                <a:latin typeface="Arial" panose="020B0604020202020204" pitchFamily="34" charset="0"/>
                <a:cs typeface="Arial" panose="020B0604020202020204" pitchFamily="34" charset="0"/>
              </a:rPr>
              <a:t>Theo </a:t>
            </a:r>
            <a:r>
              <a:rPr lang="en-US" sz="3600" dirty="0" err="1">
                <a:solidFill>
                  <a:schemeClr val="accent4">
                    <a:lumMod val="50000"/>
                  </a:schemeClr>
                </a:solidFill>
                <a:latin typeface="Arial" panose="020B0604020202020204" pitchFamily="34" charset="0"/>
                <a:cs typeface="Arial" panose="020B0604020202020204" pitchFamily="34" charset="0"/>
              </a:rPr>
              <a:t>lời</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kể</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của</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bạn</a:t>
            </a:r>
            <a:r>
              <a:rPr lang="en-US" sz="3600" dirty="0">
                <a:solidFill>
                  <a:schemeClr val="accent4">
                    <a:lumMod val="50000"/>
                  </a:schemeClr>
                </a:solidFill>
                <a:latin typeface="Arial" panose="020B0604020202020204" pitchFamily="34" charset="0"/>
                <a:cs typeface="Arial" panose="020B0604020202020204" pitchFamily="34" charset="0"/>
              </a:rPr>
              <a:t> Minh, </a:t>
            </a:r>
            <a:r>
              <a:rPr lang="en-US" sz="3600" dirty="0" err="1">
                <a:solidFill>
                  <a:schemeClr val="accent4">
                    <a:lumMod val="50000"/>
                  </a:schemeClr>
                </a:solidFill>
                <a:latin typeface="Arial" panose="020B0604020202020204" pitchFamily="34" charset="0"/>
                <a:cs typeface="Arial" panose="020B0604020202020204" pitchFamily="34" charset="0"/>
              </a:rPr>
              <a:t>bạn</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có</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thông</a:t>
            </a:r>
            <a:r>
              <a:rPr lang="en-US" sz="3600" dirty="0">
                <a:solidFill>
                  <a:schemeClr val="accent4">
                    <a:lumMod val="50000"/>
                  </a:schemeClr>
                </a:solidFill>
                <a:latin typeface="Arial" panose="020B0604020202020204" pitchFamily="34" charset="0"/>
                <a:cs typeface="Arial" panose="020B0604020202020204" pitchFamily="34" charset="0"/>
              </a:rPr>
              <a:t> tin </a:t>
            </a:r>
            <a:r>
              <a:rPr lang="en-US" sz="3600" dirty="0" err="1">
                <a:solidFill>
                  <a:schemeClr val="accent4">
                    <a:lumMod val="50000"/>
                  </a:schemeClr>
                </a:solidFill>
                <a:latin typeface="Arial" panose="020B0604020202020204" pitchFamily="34" charset="0"/>
                <a:cs typeface="Arial" panose="020B0604020202020204" pitchFamily="34" charset="0"/>
              </a:rPr>
              <a:t>gì</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từ</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tiếng</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chuông</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đồng</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hồ</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báo</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thức</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và</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bạn</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đã</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quyết</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định</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làm</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gì</a:t>
            </a:r>
            <a:r>
              <a:rPr lang="en-US" sz="3600" dirty="0">
                <a:solidFill>
                  <a:schemeClr val="accent4">
                    <a:lumMod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264128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a:solidFill>
            <a:srgbClr val="FFFFFF"/>
          </a:solidFill>
        </p:spPr>
      </p:pic>
      <p:pic>
        <p:nvPicPr>
          <p:cNvPr id="3" name="Picture 3"/>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214818">
            <a:off x="14384829" y="8616995"/>
            <a:ext cx="3185135" cy="1476745"/>
          </a:xfrm>
          <a:prstGeom prst="rect">
            <a:avLst/>
          </a:prstGeom>
        </p:spPr>
      </p:pic>
      <p:pic>
        <p:nvPicPr>
          <p:cNvPr id="4" name="Picture 4"/>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214818">
            <a:off x="414256" y="41901"/>
            <a:ext cx="3185135" cy="1476745"/>
          </a:xfrm>
          <a:prstGeom prst="rect">
            <a:avLst/>
          </a:prstGeom>
        </p:spPr>
      </p:pic>
      <p:pic>
        <p:nvPicPr>
          <p:cNvPr id="5" name="Picture 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940399" y="1028700"/>
            <a:ext cx="16045583" cy="8566568"/>
          </a:xfrm>
          <a:prstGeom prst="rect">
            <a:avLst/>
          </a:prstGeom>
        </p:spPr>
      </p:pic>
      <p:pic>
        <p:nvPicPr>
          <p:cNvPr id="6" name="Picture 6"/>
          <p:cNvPicPr>
            <a:picLocks noChangeAspect="1"/>
          </p:cNvPicPr>
          <p:nvPr/>
        </p:nvPicPr>
        <p:blipFill>
          <a:blip cstate="print">
            <a:extLst>
              <a:ext uri="{28A0092B-C50C-407E-A947-70E740481C1C}">
                <a14:useLocalDpi xmlns:a14="http://schemas.microsoft.com/office/drawing/2010/main" val="0"/>
              </a:ext>
            </a:extLst>
          </a:blip>
          <a:srcRect l="36600" t="27630"/>
          <a:stretch>
            <a:fillRect/>
          </a:stretch>
        </p:blipFill>
        <p:spPr>
          <a:xfrm rot="-6875917">
            <a:off x="2111675" y="3946023"/>
            <a:ext cx="1229173" cy="1346954"/>
          </a:xfrm>
          <a:prstGeom prst="rect">
            <a:avLst/>
          </a:prstGeom>
        </p:spPr>
      </p:pic>
      <p:pic>
        <p:nvPicPr>
          <p:cNvPr id="7" name="Picture 7"/>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8963191" y="0"/>
            <a:ext cx="1160479" cy="1560546"/>
          </a:xfrm>
          <a:prstGeom prst="rect">
            <a:avLst/>
          </a:prstGeom>
        </p:spPr>
      </p:pic>
      <p:pic>
        <p:nvPicPr>
          <p:cNvPr id="8" name="Picture 8"/>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14918286" y="2250633"/>
            <a:ext cx="3608075" cy="4658313"/>
          </a:xfrm>
          <a:prstGeom prst="rect">
            <a:avLst/>
          </a:prstGeom>
        </p:spPr>
      </p:pic>
      <p:pic>
        <p:nvPicPr>
          <p:cNvPr id="9" name="Picture 9"/>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0" y="5410752"/>
            <a:ext cx="3642393" cy="4364523"/>
          </a:xfrm>
          <a:prstGeom prst="rect">
            <a:avLst/>
          </a:prstGeom>
        </p:spPr>
      </p:pic>
      <p:sp>
        <p:nvSpPr>
          <p:cNvPr id="10" name="TextBox 10"/>
          <p:cNvSpPr txBox="1"/>
          <p:nvPr/>
        </p:nvSpPr>
        <p:spPr>
          <a:xfrm>
            <a:off x="3444634" y="4116577"/>
            <a:ext cx="11239866" cy="3195875"/>
          </a:xfrm>
          <a:prstGeom prst="rect">
            <a:avLst/>
          </a:prstGeom>
        </p:spPr>
        <p:txBody>
          <a:bodyPr lIns="0" tIns="0" rIns="0" bIns="0" rtlCol="0" anchor="t">
            <a:spAutoFit/>
          </a:bodyPr>
          <a:lstStyle/>
          <a:p>
            <a:pPr algn="ctr">
              <a:lnSpc>
                <a:spcPts val="13200"/>
              </a:lnSpc>
            </a:pPr>
            <a:r>
              <a:rPr lang="en-US" sz="8000" b="1" dirty="0" err="1">
                <a:solidFill>
                  <a:schemeClr val="bg1"/>
                </a:solidFill>
                <a:latin typeface="Arial" panose="020B0604020202020204" pitchFamily="34" charset="0"/>
                <a:cs typeface="Arial" panose="020B0604020202020204" pitchFamily="34" charset="0"/>
              </a:rPr>
              <a:t>Bài</a:t>
            </a:r>
            <a:r>
              <a:rPr lang="en-US" sz="8000" b="1" dirty="0">
                <a:solidFill>
                  <a:schemeClr val="bg1"/>
                </a:solidFill>
                <a:latin typeface="Arial" panose="020B0604020202020204" pitchFamily="34" charset="0"/>
                <a:cs typeface="Arial" panose="020B0604020202020204" pitchFamily="34" charset="0"/>
              </a:rPr>
              <a:t> 1: THÔNG TIN VÀ QUYẾT ĐỊNH</a:t>
            </a:r>
          </a:p>
        </p:txBody>
      </p:sp>
      <p:sp>
        <p:nvSpPr>
          <p:cNvPr id="11" name="TextBox 11"/>
          <p:cNvSpPr txBox="1"/>
          <p:nvPr/>
        </p:nvSpPr>
        <p:spPr>
          <a:xfrm>
            <a:off x="3440059" y="2742374"/>
            <a:ext cx="11239866" cy="579133"/>
          </a:xfrm>
          <a:prstGeom prst="rect">
            <a:avLst/>
          </a:prstGeom>
        </p:spPr>
        <p:txBody>
          <a:bodyPr lIns="0" tIns="0" rIns="0" bIns="0" rtlCol="0" anchor="t">
            <a:spAutoFit/>
          </a:bodyPr>
          <a:lstStyle/>
          <a:p>
            <a:pPr algn="ctr">
              <a:lnSpc>
                <a:spcPts val="4200"/>
              </a:lnSpc>
            </a:pPr>
            <a:r>
              <a:rPr lang="en-US" sz="6000" b="1" dirty="0">
                <a:solidFill>
                  <a:schemeClr val="accent6">
                    <a:lumMod val="75000"/>
                  </a:schemeClr>
                </a:solidFill>
                <a:latin typeface="Arial" panose="020B0604020202020204" pitchFamily="34" charset="0"/>
                <a:cs typeface="Arial" panose="020B0604020202020204" pitchFamily="34" charset="0"/>
              </a:rPr>
              <a:t>CHỦ ĐỀ 1: MÁY TÍNH VÀ EM</a:t>
            </a:r>
          </a:p>
        </p:txBody>
      </p:sp>
    </p:spTree>
    <p:extLst>
      <p:ext uri="{BB962C8B-B14F-4D97-AF65-F5344CB8AC3E}">
        <p14:creationId xmlns:p14="http://schemas.microsoft.com/office/powerpoint/2010/main" val="3384730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8403042" y="4110350"/>
            <a:ext cx="9216364" cy="5752471"/>
          </a:xfrm>
          <a:prstGeom prst="rect">
            <a:avLst/>
          </a:prstGeom>
        </p:spPr>
      </p:pic>
      <p:pic>
        <p:nvPicPr>
          <p:cNvPr id="7" name="Picture 7"/>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1791798" y="3711479"/>
            <a:ext cx="2438852" cy="815907"/>
          </a:xfrm>
          <a:prstGeom prst="rect">
            <a:avLst/>
          </a:prstGeom>
        </p:spPr>
      </p:pic>
      <p:pic>
        <p:nvPicPr>
          <p:cNvPr id="10"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5792448" y="2654707"/>
            <a:ext cx="1977864" cy="1977864"/>
          </a:xfrm>
          <a:prstGeom prst="rect">
            <a:avLst/>
          </a:prstGeom>
        </p:spPr>
      </p:pic>
      <p:sp>
        <p:nvSpPr>
          <p:cNvPr id="11" name="TextBox 11"/>
          <p:cNvSpPr txBox="1"/>
          <p:nvPr/>
        </p:nvSpPr>
        <p:spPr>
          <a:xfrm>
            <a:off x="838200" y="704201"/>
            <a:ext cx="16230600" cy="936347"/>
          </a:xfrm>
          <a:prstGeom prst="rect">
            <a:avLst/>
          </a:prstGeom>
        </p:spPr>
        <p:txBody>
          <a:bodyPr lIns="0" tIns="0" rIns="0" bIns="0" rtlCol="0" anchor="t">
            <a:spAutoFit/>
          </a:bodyPr>
          <a:lstStyle/>
          <a:p>
            <a:pPr algn="just">
              <a:lnSpc>
                <a:spcPts val="8399"/>
              </a:lnSpc>
            </a:pPr>
            <a:r>
              <a:rPr lang="en-US" sz="4400" b="1" dirty="0">
                <a:solidFill>
                  <a:srgbClr val="2B315B"/>
                </a:solidFill>
                <a:latin typeface="Arial" panose="020B0604020202020204" pitchFamily="34" charset="0"/>
                <a:cs typeface="Arial" panose="020B0604020202020204" pitchFamily="34" charset="0"/>
              </a:rPr>
              <a:t>1. </a:t>
            </a:r>
            <a:r>
              <a:rPr lang="en-US" sz="4400" b="1" dirty="0" err="1">
                <a:solidFill>
                  <a:srgbClr val="2B315B"/>
                </a:solidFill>
                <a:latin typeface="Arial" panose="020B0604020202020204" pitchFamily="34" charset="0"/>
                <a:cs typeface="Arial" panose="020B0604020202020204" pitchFamily="34" charset="0"/>
              </a:rPr>
              <a:t>Thông</a:t>
            </a:r>
            <a:r>
              <a:rPr lang="en-US" sz="4400" b="1" dirty="0">
                <a:solidFill>
                  <a:srgbClr val="2B315B"/>
                </a:solidFill>
                <a:latin typeface="Arial" panose="020B0604020202020204" pitchFamily="34" charset="0"/>
                <a:cs typeface="Arial" panose="020B0604020202020204" pitchFamily="34" charset="0"/>
              </a:rPr>
              <a:t> tin </a:t>
            </a:r>
            <a:r>
              <a:rPr lang="en-US" sz="4400" b="1" dirty="0" err="1">
                <a:solidFill>
                  <a:srgbClr val="2B315B"/>
                </a:solidFill>
                <a:latin typeface="Arial" panose="020B0604020202020204" pitchFamily="34" charset="0"/>
                <a:cs typeface="Arial" panose="020B0604020202020204" pitchFamily="34" charset="0"/>
              </a:rPr>
              <a:t>và</a:t>
            </a:r>
            <a:r>
              <a:rPr lang="en-US" sz="4400" b="1" dirty="0">
                <a:solidFill>
                  <a:srgbClr val="2B315B"/>
                </a:solidFill>
                <a:latin typeface="Arial" panose="020B0604020202020204" pitchFamily="34" charset="0"/>
                <a:cs typeface="Arial" panose="020B0604020202020204" pitchFamily="34" charset="0"/>
              </a:rPr>
              <a:t> </a:t>
            </a:r>
            <a:r>
              <a:rPr lang="en-US" sz="4400" b="1" dirty="0" err="1">
                <a:solidFill>
                  <a:srgbClr val="2B315B"/>
                </a:solidFill>
                <a:latin typeface="Arial" panose="020B0604020202020204" pitchFamily="34" charset="0"/>
                <a:cs typeface="Arial" panose="020B0604020202020204" pitchFamily="34" charset="0"/>
              </a:rPr>
              <a:t>quyết</a:t>
            </a:r>
            <a:r>
              <a:rPr lang="en-US" sz="4400" b="1" dirty="0">
                <a:solidFill>
                  <a:srgbClr val="2B315B"/>
                </a:solidFill>
                <a:latin typeface="Arial" panose="020B0604020202020204" pitchFamily="34" charset="0"/>
                <a:cs typeface="Arial" panose="020B0604020202020204" pitchFamily="34" charset="0"/>
              </a:rPr>
              <a:t> </a:t>
            </a:r>
            <a:r>
              <a:rPr lang="en-US" sz="4400" b="1" dirty="0" err="1">
                <a:solidFill>
                  <a:srgbClr val="2B315B"/>
                </a:solidFill>
                <a:latin typeface="Arial" panose="020B0604020202020204" pitchFamily="34" charset="0"/>
                <a:cs typeface="Arial" panose="020B0604020202020204" pitchFamily="34" charset="0"/>
              </a:rPr>
              <a:t>định</a:t>
            </a:r>
            <a:endParaRPr lang="en-US" sz="4400" b="1" dirty="0">
              <a:solidFill>
                <a:srgbClr val="2B315B"/>
              </a:solidFill>
              <a:latin typeface="Arial" panose="020B0604020202020204" pitchFamily="34" charset="0"/>
              <a:cs typeface="Arial" panose="020B0604020202020204" pitchFamily="34" charset="0"/>
            </a:endParaRPr>
          </a:p>
        </p:txBody>
      </p:sp>
      <p:pic>
        <p:nvPicPr>
          <p:cNvPr id="14" name="Picture 8"/>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616772" y="1809223"/>
            <a:ext cx="1845800" cy="2417118"/>
          </a:xfrm>
          <a:prstGeom prst="rect">
            <a:avLst/>
          </a:prstGeom>
        </p:spPr>
      </p:pic>
      <p:pic>
        <p:nvPicPr>
          <p:cNvPr id="15" name="Picture 9"/>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8233650" y="318953"/>
            <a:ext cx="1295314" cy="1626536"/>
          </a:xfrm>
          <a:prstGeom prst="rect">
            <a:avLst/>
          </a:prstGeom>
        </p:spPr>
      </p:pic>
      <p:sp>
        <p:nvSpPr>
          <p:cNvPr id="16" name="Rectangle 15"/>
          <p:cNvSpPr/>
          <p:nvPr/>
        </p:nvSpPr>
        <p:spPr>
          <a:xfrm>
            <a:off x="2834336" y="1813870"/>
            <a:ext cx="12619327" cy="1824923"/>
          </a:xfrm>
          <a:prstGeom prst="rect">
            <a:avLst/>
          </a:prstGeom>
        </p:spPr>
        <p:txBody>
          <a:bodyPr wrap="square">
            <a:spAutoFit/>
          </a:bodyPr>
          <a:lstStyle/>
          <a:p>
            <a:pPr algn="just">
              <a:lnSpc>
                <a:spcPct val="150000"/>
              </a:lnSpc>
            </a:pPr>
            <a:r>
              <a:rPr lang="en-US" sz="4000" dirty="0">
                <a:solidFill>
                  <a:prstClr val="black"/>
                </a:solidFill>
                <a:latin typeface="Arial" panose="020B0604020202020204" pitchFamily="34" charset="0"/>
                <a:cs typeface="Arial" panose="020B0604020202020204" pitchFamily="34" charset="0"/>
              </a:rPr>
              <a:t>Chia </a:t>
            </a:r>
            <a:r>
              <a:rPr lang="en-US" sz="4000" dirty="0" err="1">
                <a:solidFill>
                  <a:prstClr val="black"/>
                </a:solidFill>
                <a:latin typeface="Arial" panose="020B0604020202020204" pitchFamily="34" charset="0"/>
                <a:cs typeface="Arial" panose="020B0604020202020204" pitchFamily="34" charset="0"/>
              </a:rPr>
              <a:t>lớp</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thành</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các</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nhóm</a:t>
            </a:r>
            <a:r>
              <a:rPr lang="en-US" sz="4000" dirty="0">
                <a:solidFill>
                  <a:prstClr val="black"/>
                </a:solidFill>
                <a:latin typeface="Arial" panose="020B0604020202020204" pitchFamily="34" charset="0"/>
                <a:cs typeface="Arial" panose="020B0604020202020204" pitchFamily="34" charset="0"/>
              </a:rPr>
              <a:t> 4 HS, </a:t>
            </a:r>
            <a:r>
              <a:rPr lang="en-US" sz="4000" dirty="0" err="1">
                <a:solidFill>
                  <a:prstClr val="black"/>
                </a:solidFill>
                <a:latin typeface="Arial" panose="020B0604020202020204" pitchFamily="34" charset="0"/>
                <a:cs typeface="Arial" panose="020B0604020202020204" pitchFamily="34" charset="0"/>
              </a:rPr>
              <a:t>đọc</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lại</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ví</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dụ</a:t>
            </a:r>
            <a:r>
              <a:rPr lang="en-US" sz="4000" dirty="0">
                <a:solidFill>
                  <a:prstClr val="black"/>
                </a:solidFill>
                <a:latin typeface="Arial" panose="020B0604020202020204" pitchFamily="34" charset="0"/>
                <a:cs typeface="Arial" panose="020B0604020202020204" pitchFamily="34" charset="0"/>
              </a:rPr>
              <a:t> ở </a:t>
            </a:r>
            <a:r>
              <a:rPr lang="en-US" sz="4000" dirty="0" err="1">
                <a:solidFill>
                  <a:prstClr val="black"/>
                </a:solidFill>
                <a:latin typeface="Arial" panose="020B0604020202020204" pitchFamily="34" charset="0"/>
                <a:cs typeface="Arial" panose="020B0604020202020204" pitchFamily="34" charset="0"/>
              </a:rPr>
              <a:t>phần</a:t>
            </a:r>
            <a:r>
              <a:rPr lang="en-US" sz="4000"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Khởi</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động</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và</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trả</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lời</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câu</a:t>
            </a:r>
            <a:r>
              <a:rPr lang="en-US" sz="4000" dirty="0">
                <a:solidFill>
                  <a:prstClr val="black"/>
                </a:solidFill>
                <a:latin typeface="Arial" panose="020B0604020202020204" pitchFamily="34" charset="0"/>
                <a:cs typeface="Arial" panose="020B0604020202020204" pitchFamily="34" charset="0"/>
              </a:rPr>
              <a:t> </a:t>
            </a:r>
            <a:r>
              <a:rPr lang="en-US" sz="4000" err="1">
                <a:solidFill>
                  <a:prstClr val="black"/>
                </a:solidFill>
                <a:latin typeface="Arial" panose="020B0604020202020204" pitchFamily="34" charset="0"/>
                <a:cs typeface="Arial" panose="020B0604020202020204" pitchFamily="34" charset="0"/>
              </a:rPr>
              <a:t>hỏi</a:t>
            </a:r>
            <a:r>
              <a:rPr lang="en-US" sz="4000">
                <a:solidFill>
                  <a:prstClr val="black"/>
                </a:solidFill>
                <a:latin typeface="Arial" panose="020B0604020202020204" pitchFamily="34" charset="0"/>
                <a:cs typeface="Arial" panose="020B0604020202020204" pitchFamily="34" charset="0"/>
              </a:rPr>
              <a:t> sau:</a:t>
            </a:r>
            <a:endParaRPr lang="en-US" sz="4000" dirty="0">
              <a:solidFill>
                <a:prstClr val="black"/>
              </a:solidFill>
              <a:latin typeface="Arial" panose="020B0604020202020204" pitchFamily="34" charset="0"/>
              <a:cs typeface="Arial" panose="020B0604020202020204" pitchFamily="34" charset="0"/>
            </a:endParaRPr>
          </a:p>
        </p:txBody>
      </p:sp>
      <p:sp>
        <p:nvSpPr>
          <p:cNvPr id="17" name="Rectangle 16"/>
          <p:cNvSpPr/>
          <p:nvPr/>
        </p:nvSpPr>
        <p:spPr>
          <a:xfrm>
            <a:off x="711370" y="4256738"/>
            <a:ext cx="7522280" cy="5632311"/>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en-US" sz="4000" dirty="0" err="1">
                <a:solidFill>
                  <a:prstClr val="black"/>
                </a:solidFill>
                <a:latin typeface="Arial" panose="020B0604020202020204" pitchFamily="34" charset="0"/>
                <a:cs typeface="Arial" panose="020B0604020202020204" pitchFamily="34" charset="0"/>
              </a:rPr>
              <a:t>Tiếng</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chuông</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cho</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bạn</a:t>
            </a:r>
            <a:r>
              <a:rPr lang="en-US" sz="4000" dirty="0">
                <a:solidFill>
                  <a:prstClr val="black"/>
                </a:solidFill>
                <a:latin typeface="Arial" panose="020B0604020202020204" pitchFamily="34" charset="0"/>
                <a:cs typeface="Arial" panose="020B0604020202020204" pitchFamily="34" charset="0"/>
              </a:rPr>
              <a:t> Minh </a:t>
            </a:r>
            <a:r>
              <a:rPr lang="en-US" sz="4000" dirty="0" err="1">
                <a:solidFill>
                  <a:prstClr val="black"/>
                </a:solidFill>
                <a:latin typeface="Arial" panose="020B0604020202020204" pitchFamily="34" charset="0"/>
                <a:cs typeface="Arial" panose="020B0604020202020204" pitchFamily="34" charset="0"/>
              </a:rPr>
              <a:t>biết</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điều</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gì</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Từ</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những</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điều</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đó</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bạn</a:t>
            </a:r>
            <a:r>
              <a:rPr lang="en-US" sz="4000" dirty="0">
                <a:solidFill>
                  <a:prstClr val="black"/>
                </a:solidFill>
                <a:latin typeface="Arial" panose="020B0604020202020204" pitchFamily="34" charset="0"/>
                <a:cs typeface="Arial" panose="020B0604020202020204" pitchFamily="34" charset="0"/>
              </a:rPr>
              <a:t> Minh </a:t>
            </a:r>
            <a:r>
              <a:rPr lang="en-US" sz="4000" dirty="0" err="1">
                <a:solidFill>
                  <a:prstClr val="black"/>
                </a:solidFill>
                <a:latin typeface="Arial" panose="020B0604020202020204" pitchFamily="34" charset="0"/>
                <a:cs typeface="Arial" panose="020B0604020202020204" pitchFamily="34" charset="0"/>
              </a:rPr>
              <a:t>đã</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ra</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những</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quyết</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định</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gì</a:t>
            </a:r>
            <a:r>
              <a:rPr lang="en-US" sz="4000" dirty="0">
                <a:solidFill>
                  <a:prstClr val="black"/>
                </a:solidFill>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vi-VN" sz="4000" dirty="0">
                <a:latin typeface="Arial" panose="020B0604020202020204" pitchFamily="34" charset="0"/>
                <a:cs typeface="Arial" panose="020B0604020202020204" pitchFamily="34" charset="0"/>
              </a:rPr>
              <a:t>Em hãy kể một vài quyết định của em trong cuộc sống.</a:t>
            </a:r>
            <a:endParaRPr lang="en-US" sz="4000" dirty="0">
              <a:solidFill>
                <a:prstClr val="black"/>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27869498"/>
              </p:ext>
            </p:extLst>
          </p:nvPr>
        </p:nvGraphicFramePr>
        <p:xfrm>
          <a:off x="8991600" y="4838700"/>
          <a:ext cx="8067040" cy="4409233"/>
        </p:xfrm>
        <a:graphic>
          <a:graphicData uri="http://schemas.openxmlformats.org/drawingml/2006/table">
            <a:tbl>
              <a:tblPr firstRow="1" firstCol="1" bandRow="1"/>
              <a:tblGrid>
                <a:gridCol w="4033520">
                  <a:extLst>
                    <a:ext uri="{9D8B030D-6E8A-4147-A177-3AD203B41FA5}">
                      <a16:colId xmlns:a16="http://schemas.microsoft.com/office/drawing/2014/main" val="20000"/>
                    </a:ext>
                  </a:extLst>
                </a:gridCol>
                <a:gridCol w="4033520">
                  <a:extLst>
                    <a:ext uri="{9D8B030D-6E8A-4147-A177-3AD203B41FA5}">
                      <a16:colId xmlns:a16="http://schemas.microsoft.com/office/drawing/2014/main" val="20001"/>
                    </a:ext>
                  </a:extLst>
                </a:gridCol>
              </a:tblGrid>
              <a:tr h="1102308">
                <a:tc gridSpan="2">
                  <a:txBody>
                    <a:bodyPr/>
                    <a:lstStyle/>
                    <a:p>
                      <a:pPr algn="ctr">
                        <a:lnSpc>
                          <a:spcPct val="150000"/>
                        </a:lnSpc>
                        <a:spcAft>
                          <a:spcPts val="0"/>
                        </a:spcAft>
                      </a:pPr>
                      <a:r>
                        <a:rPr lang="en-SG" sz="4000" b="1" i="0">
                          <a:solidFill>
                            <a:srgbClr val="000000"/>
                          </a:solidFill>
                          <a:effectLst/>
                          <a:latin typeface="+mn-lt"/>
                          <a:ea typeface="Calibri" panose="020F0502020204030204" pitchFamily="34" charset="0"/>
                          <a:cs typeface="Times New Roman" panose="02020603050405020304" pitchFamily="18" charset="0"/>
                        </a:rPr>
                        <a:t>CÂU HỎI</a:t>
                      </a:r>
                      <a:endParaRPr lang="en-US" sz="4000" i="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extLst>
                  <a:ext uri="{0D108BD9-81ED-4DB2-BD59-A6C34878D82A}">
                    <a16:rowId xmlns:a16="http://schemas.microsoft.com/office/drawing/2014/main" val="10000"/>
                  </a:ext>
                </a:extLst>
              </a:tr>
              <a:tr h="2204617">
                <a:tc>
                  <a:txBody>
                    <a:bodyPr/>
                    <a:lstStyle/>
                    <a:p>
                      <a:pPr algn="ctr">
                        <a:lnSpc>
                          <a:spcPct val="150000"/>
                        </a:lnSpc>
                        <a:spcAft>
                          <a:spcPts val="0"/>
                        </a:spcAft>
                      </a:pPr>
                      <a:r>
                        <a:rPr lang="vi-VN" sz="4000" b="1" i="0" dirty="0">
                          <a:solidFill>
                            <a:srgbClr val="000000"/>
                          </a:solidFill>
                          <a:effectLst/>
                          <a:latin typeface="+mn-lt"/>
                          <a:ea typeface="Calibri" panose="020F0502020204030204" pitchFamily="34" charset="0"/>
                          <a:cs typeface="Times New Roman" panose="02020603050405020304" pitchFamily="18" charset="0"/>
                        </a:rPr>
                        <a:t>Minh nhận ra điều gì?</a:t>
                      </a:r>
                      <a:endParaRPr lang="en-US" sz="4000" i="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50000"/>
                        </a:lnSpc>
                        <a:spcAft>
                          <a:spcPts val="0"/>
                        </a:spcAft>
                      </a:pPr>
                      <a:r>
                        <a:rPr lang="vi-VN" sz="4000" b="1" i="0" dirty="0">
                          <a:solidFill>
                            <a:srgbClr val="000000"/>
                          </a:solidFill>
                          <a:effectLst/>
                          <a:latin typeface="+mn-lt"/>
                          <a:ea typeface="Calibri" panose="020F0502020204030204" pitchFamily="34" charset="0"/>
                          <a:cs typeface="Times New Roman" panose="02020603050405020304" pitchFamily="18" charset="0"/>
                        </a:rPr>
                        <a:t>Minh quyết định làm gì?</a:t>
                      </a:r>
                      <a:endParaRPr lang="en-US" sz="4000" i="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1102308">
                <a:tc>
                  <a:txBody>
                    <a:bodyPr/>
                    <a:lstStyle/>
                    <a:p>
                      <a:pPr algn="ctr">
                        <a:lnSpc>
                          <a:spcPct val="150000"/>
                        </a:lnSpc>
                        <a:spcAft>
                          <a:spcPts val="0"/>
                        </a:spcAft>
                      </a:pPr>
                      <a:r>
                        <a:rPr lang="vi-VN" sz="4000" b="1" i="0" dirty="0">
                          <a:solidFill>
                            <a:srgbClr val="000000"/>
                          </a:solidFill>
                          <a:effectLst/>
                          <a:latin typeface="+mn-lt"/>
                          <a:ea typeface="Calibri" panose="020F0502020204030204" pitchFamily="34" charset="0"/>
                          <a:cs typeface="Times New Roman" panose="02020603050405020304" pitchFamily="18" charset="0"/>
                        </a:rPr>
                        <a:t> </a:t>
                      </a:r>
                      <a:endParaRPr lang="en-US" sz="4000" i="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0"/>
                        </a:spcAft>
                      </a:pPr>
                      <a:r>
                        <a:rPr lang="vi-VN" sz="4000" b="1" i="0" dirty="0">
                          <a:solidFill>
                            <a:srgbClr val="000000"/>
                          </a:solidFill>
                          <a:effectLst/>
                          <a:latin typeface="+mn-lt"/>
                          <a:ea typeface="Calibri" panose="020F0502020204030204" pitchFamily="34" charset="0"/>
                          <a:cs typeface="Times New Roman" panose="02020603050405020304" pitchFamily="18" charset="0"/>
                        </a:rPr>
                        <a:t> </a:t>
                      </a:r>
                      <a:endParaRPr lang="en-US" sz="4000" i="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bl>
          </a:graphicData>
        </a:graphic>
      </p:graphicFrame>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42986" y="704201"/>
            <a:ext cx="1541054" cy="1541054"/>
          </a:xfrm>
          <a:prstGeom prst="rect">
            <a:avLst/>
          </a:prstGeom>
        </p:spPr>
      </p:pic>
    </p:spTree>
    <p:extLst>
      <p:ext uri="{BB962C8B-B14F-4D97-AF65-F5344CB8AC3E}">
        <p14:creationId xmlns:p14="http://schemas.microsoft.com/office/powerpoint/2010/main" val="340469046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 calcmode="lin" valueType="num">
                                      <p:cBhvr additive="base">
                                        <p:cTn id="24"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25" dur="500"/>
                                        <p:tgtEl>
                                          <p:spTgt spid="17">
                                            <p:txEl>
                                              <p:pRg st="0" end="0"/>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17">
                                            <p:txEl>
                                              <p:pRg st="1" end="1"/>
                                            </p:txEl>
                                          </p:spTgt>
                                        </p:tgtEl>
                                        <p:attrNameLst>
                                          <p:attrName>style.visibility</p:attrName>
                                        </p:attrNameLst>
                                      </p:cBhvr>
                                      <p:to>
                                        <p:strVal val="visible"/>
                                      </p:to>
                                    </p:set>
                                    <p:anim calcmode="lin" valueType="num">
                                      <p:cBhvr additive="base">
                                        <p:cTn id="28" dur="500"/>
                                        <p:tgtEl>
                                          <p:spTgt spid="17">
                                            <p:txEl>
                                              <p:pRg st="1" end="1"/>
                                            </p:txEl>
                                          </p:spTgt>
                                        </p:tgtEl>
                                        <p:attrNameLst>
                                          <p:attrName>ppt_y</p:attrName>
                                        </p:attrNameLst>
                                      </p:cBhvr>
                                      <p:tavLst>
                                        <p:tav tm="0">
                                          <p:val>
                                            <p:strVal val="#ppt_y+#ppt_h*1.125000"/>
                                          </p:val>
                                        </p:tav>
                                        <p:tav tm="100000">
                                          <p:val>
                                            <p:strVal val="#ppt_y"/>
                                          </p:val>
                                        </p:tav>
                                      </p:tavLst>
                                    </p:anim>
                                    <p:animEffect transition="in" filter="wipe(up)">
                                      <p:cBhvr>
                                        <p:cTn id="29" dur="500"/>
                                        <p:tgtEl>
                                          <p:spTgt spid="1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checkerboard(across)">
                                      <p:cBhvr>
                                        <p:cTn id="34" dur="500"/>
                                        <p:tgtEl>
                                          <p:spTgt spid="3"/>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5" presetClass="entr" presetSubtype="1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checkerboard(across)">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067459" y="586285"/>
            <a:ext cx="16230600" cy="9114430"/>
          </a:xfrm>
          <a:prstGeom prst="rect">
            <a:avLst/>
          </a:prstGeom>
        </p:spPr>
      </p:pic>
      <p:pic>
        <p:nvPicPr>
          <p:cNvPr id="12"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491591" y="7734300"/>
            <a:ext cx="944701" cy="1270381"/>
          </a:xfrm>
          <a:prstGeom prst="rect">
            <a:avLst/>
          </a:prstGeom>
        </p:spPr>
      </p:pic>
      <p:pic>
        <p:nvPicPr>
          <p:cNvPr id="13"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1295400" y="623259"/>
            <a:ext cx="944701" cy="1270381"/>
          </a:xfrm>
          <a:prstGeom prst="rect">
            <a:avLst/>
          </a:prstGeom>
        </p:spPr>
      </p:pic>
      <p:graphicFrame>
        <p:nvGraphicFramePr>
          <p:cNvPr id="19" name="Table 18"/>
          <p:cNvGraphicFramePr>
            <a:graphicFrameLocks noGrp="1"/>
          </p:cNvGraphicFramePr>
          <p:nvPr>
            <p:extLst>
              <p:ext uri="{D42A27DB-BD31-4B8C-83A1-F6EECF244321}">
                <p14:modId xmlns:p14="http://schemas.microsoft.com/office/powerpoint/2010/main" val="475619157"/>
              </p:ext>
            </p:extLst>
          </p:nvPr>
        </p:nvGraphicFramePr>
        <p:xfrm>
          <a:off x="2475245" y="1719111"/>
          <a:ext cx="13164638" cy="6848777"/>
        </p:xfrm>
        <a:graphic>
          <a:graphicData uri="http://schemas.openxmlformats.org/drawingml/2006/table">
            <a:tbl>
              <a:tblPr firstRow="1" firstCol="1" bandRow="1"/>
              <a:tblGrid>
                <a:gridCol w="6582319">
                  <a:extLst>
                    <a:ext uri="{9D8B030D-6E8A-4147-A177-3AD203B41FA5}">
                      <a16:colId xmlns:a16="http://schemas.microsoft.com/office/drawing/2014/main" val="20000"/>
                    </a:ext>
                  </a:extLst>
                </a:gridCol>
                <a:gridCol w="6582319">
                  <a:extLst>
                    <a:ext uri="{9D8B030D-6E8A-4147-A177-3AD203B41FA5}">
                      <a16:colId xmlns:a16="http://schemas.microsoft.com/office/drawing/2014/main" val="20001"/>
                    </a:ext>
                  </a:extLst>
                </a:gridCol>
              </a:tblGrid>
              <a:tr h="1184404">
                <a:tc gridSpan="2">
                  <a:txBody>
                    <a:bodyPr/>
                    <a:lstStyle/>
                    <a:p>
                      <a:pPr algn="ctr">
                        <a:lnSpc>
                          <a:spcPct val="150000"/>
                        </a:lnSpc>
                        <a:spcAft>
                          <a:spcPts val="0"/>
                        </a:spcAft>
                      </a:pPr>
                      <a:r>
                        <a:rPr lang="en-SG" sz="4000" b="1" i="0">
                          <a:solidFill>
                            <a:schemeClr val="bg1"/>
                          </a:solidFill>
                          <a:effectLst/>
                          <a:latin typeface="+mn-lt"/>
                          <a:ea typeface="Calibri" panose="020F0502020204030204" pitchFamily="34" charset="0"/>
                          <a:cs typeface="Times New Roman" panose="02020603050405020304" pitchFamily="18" charset="0"/>
                        </a:rPr>
                        <a:t>CÂU HỎI 1</a:t>
                      </a:r>
                      <a:endParaRPr lang="en-US" sz="4000" i="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0"/>
                  </a:ext>
                </a:extLst>
              </a:tr>
              <a:tr h="1324993">
                <a:tc>
                  <a:txBody>
                    <a:bodyPr/>
                    <a:lstStyle/>
                    <a:p>
                      <a:pPr algn="ctr">
                        <a:lnSpc>
                          <a:spcPct val="150000"/>
                        </a:lnSpc>
                        <a:spcAft>
                          <a:spcPts val="0"/>
                        </a:spcAft>
                      </a:pPr>
                      <a:r>
                        <a:rPr lang="vi-VN" sz="4000" b="1" i="0" dirty="0">
                          <a:solidFill>
                            <a:schemeClr val="bg1"/>
                          </a:solidFill>
                          <a:effectLst/>
                          <a:latin typeface="+mn-lt"/>
                          <a:ea typeface="Calibri" panose="020F0502020204030204" pitchFamily="34" charset="0"/>
                          <a:cs typeface="Times New Roman" panose="02020603050405020304" pitchFamily="18" charset="0"/>
                        </a:rPr>
                        <a:t>Minh nhận ra điều gì?</a:t>
                      </a:r>
                      <a:endParaRPr lang="en-US" sz="4000" i="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0"/>
                        </a:spcAft>
                      </a:pPr>
                      <a:r>
                        <a:rPr lang="vi-VN" sz="4000" b="1" i="0" dirty="0">
                          <a:solidFill>
                            <a:schemeClr val="bg1"/>
                          </a:solidFill>
                          <a:effectLst/>
                          <a:latin typeface="+mn-lt"/>
                          <a:ea typeface="Calibri" panose="020F0502020204030204" pitchFamily="34" charset="0"/>
                          <a:cs typeface="Times New Roman" panose="02020603050405020304" pitchFamily="18" charset="0"/>
                        </a:rPr>
                        <a:t>Minh quyết định làm gì?</a:t>
                      </a:r>
                      <a:endParaRPr lang="en-US" sz="4000" i="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4339380">
                <a:tc>
                  <a:txBody>
                    <a:bodyPr/>
                    <a:lstStyle/>
                    <a:p>
                      <a:pPr algn="ctr">
                        <a:lnSpc>
                          <a:spcPct val="150000"/>
                        </a:lnSpc>
                        <a:spcAft>
                          <a:spcPts val="0"/>
                        </a:spcAft>
                      </a:pPr>
                      <a:r>
                        <a:rPr lang="vi-VN" sz="4000" b="1" i="0" dirty="0">
                          <a:solidFill>
                            <a:srgbClr val="000000"/>
                          </a:solidFill>
                          <a:effectLst/>
                          <a:latin typeface="+mn-lt"/>
                          <a:ea typeface="Calibri" panose="020F0502020204030204" pitchFamily="34" charset="0"/>
                          <a:cs typeface="Times New Roman" panose="02020603050405020304" pitchFamily="18" charset="0"/>
                        </a:rPr>
                        <a:t> </a:t>
                      </a:r>
                      <a:endParaRPr lang="en-US" sz="4000" i="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0"/>
                        </a:spcAft>
                      </a:pPr>
                      <a:r>
                        <a:rPr lang="vi-VN" sz="4000" b="1" i="0" dirty="0">
                          <a:solidFill>
                            <a:srgbClr val="000000"/>
                          </a:solidFill>
                          <a:effectLst/>
                          <a:latin typeface="+mn-lt"/>
                          <a:ea typeface="Calibri" panose="020F0502020204030204" pitchFamily="34" charset="0"/>
                          <a:cs typeface="Times New Roman" panose="02020603050405020304" pitchFamily="18" charset="0"/>
                        </a:rPr>
                        <a:t> </a:t>
                      </a:r>
                      <a:endParaRPr lang="en-US" sz="4000" i="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20" name="Picture 14"/>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4814652" y="1258449"/>
            <a:ext cx="2732787" cy="2529070"/>
          </a:xfrm>
          <a:prstGeom prst="rect">
            <a:avLst/>
          </a:prstGeom>
        </p:spPr>
      </p:pic>
      <p:sp>
        <p:nvSpPr>
          <p:cNvPr id="22" name="TextBox 21"/>
          <p:cNvSpPr txBox="1"/>
          <p:nvPr/>
        </p:nvSpPr>
        <p:spPr>
          <a:xfrm>
            <a:off x="2895600" y="4914900"/>
            <a:ext cx="5638800" cy="1824923"/>
          </a:xfrm>
          <a:prstGeom prst="rect">
            <a:avLst/>
          </a:prstGeom>
          <a:noFill/>
        </p:spPr>
        <p:txBody>
          <a:bodyPr wrap="square" rtlCol="0">
            <a:spAutoFit/>
          </a:bodyPr>
          <a:lstStyle/>
          <a:p>
            <a:pPr algn="ctr">
              <a:lnSpc>
                <a:spcPct val="150000"/>
              </a:lnSpc>
            </a:pPr>
            <a:r>
              <a:rPr lang="en-US" sz="4000" dirty="0">
                <a:solidFill>
                  <a:srgbClr val="FF0000"/>
                </a:solidFill>
                <a:latin typeface="Arial" panose="020B0604020202020204" pitchFamily="34" charset="0"/>
                <a:cs typeface="Arial" panose="020B0604020202020204" pitchFamily="34" charset="0"/>
              </a:rPr>
              <a:t>Minh </a:t>
            </a:r>
            <a:r>
              <a:rPr lang="en-US" sz="4000" dirty="0" err="1">
                <a:solidFill>
                  <a:srgbClr val="FF0000"/>
                </a:solidFill>
                <a:latin typeface="Arial" panose="020B0604020202020204" pitchFamily="34" charset="0"/>
                <a:cs typeface="Arial" panose="020B0604020202020204" pitchFamily="34" charset="0"/>
              </a:rPr>
              <a:t>nhận</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ra</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sắp</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đến</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giờ</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đi</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học</a:t>
            </a:r>
            <a:r>
              <a:rPr lang="en-US" sz="4000" dirty="0">
                <a:solidFill>
                  <a:srgbClr val="FF0000"/>
                </a:solidFill>
                <a:latin typeface="Arial" panose="020B0604020202020204" pitchFamily="34" charset="0"/>
                <a:cs typeface="Arial" panose="020B0604020202020204" pitchFamily="34" charset="0"/>
              </a:rPr>
              <a:t>.</a:t>
            </a:r>
          </a:p>
        </p:txBody>
      </p:sp>
      <p:sp>
        <p:nvSpPr>
          <p:cNvPr id="23" name="Rectangle 22"/>
          <p:cNvSpPr/>
          <p:nvPr/>
        </p:nvSpPr>
        <p:spPr>
          <a:xfrm>
            <a:off x="9203079" y="4930398"/>
            <a:ext cx="6300758" cy="2862322"/>
          </a:xfrm>
          <a:prstGeom prst="rect">
            <a:avLst/>
          </a:prstGeom>
        </p:spPr>
        <p:txBody>
          <a:bodyPr wrap="square">
            <a:spAutoFit/>
          </a:bodyPr>
          <a:lstStyle/>
          <a:p>
            <a:pPr algn="just">
              <a:lnSpc>
                <a:spcPct val="150000"/>
              </a:lnSpc>
            </a:pPr>
            <a:r>
              <a:rPr lang="vi-VN" sz="4000" dirty="0">
                <a:solidFill>
                  <a:srgbClr val="FF0000"/>
                </a:solidFill>
              </a:rPr>
              <a:t>Thức dậy, rời khỏi giường, vệ sinh cá nhân, ăn sáng và đi học</a:t>
            </a:r>
            <a:r>
              <a:rPr lang="en-US" sz="4000" dirty="0">
                <a:solidFill>
                  <a:srgbClr val="FF0000"/>
                </a:solidFill>
              </a:rPr>
              <a:t>.</a:t>
            </a:r>
          </a:p>
        </p:txBody>
      </p:sp>
      <p:pic>
        <p:nvPicPr>
          <p:cNvPr id="25"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28215" y="5553714"/>
            <a:ext cx="1823772" cy="4478011"/>
          </a:xfrm>
          <a:prstGeom prst="rect">
            <a:avLst/>
          </a:prstGeom>
        </p:spPr>
      </p:pic>
    </p:spTree>
    <p:extLst>
      <p:ext uri="{BB962C8B-B14F-4D97-AF65-F5344CB8AC3E}">
        <p14:creationId xmlns:p14="http://schemas.microsoft.com/office/powerpoint/2010/main" val="2200968332"/>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122206">
            <a:off x="975274" y="2148817"/>
            <a:ext cx="9218135" cy="5176521"/>
          </a:xfrm>
          <a:prstGeom prst="rect">
            <a:avLst/>
          </a:prstGeom>
        </p:spPr>
      </p:pic>
      <p:pic>
        <p:nvPicPr>
          <p:cNvPr id="4" name="Picture 4"/>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192176">
            <a:off x="8959370" y="4283566"/>
            <a:ext cx="8905230" cy="5326253"/>
          </a:xfrm>
          <a:prstGeom prst="rect">
            <a:avLst/>
          </a:prstGeom>
        </p:spPr>
      </p:pic>
      <p:pic>
        <p:nvPicPr>
          <p:cNvPr id="5" name="Picture 5"/>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12856334" y="641412"/>
            <a:ext cx="3120153" cy="4095666"/>
          </a:xfrm>
          <a:prstGeom prst="rect">
            <a:avLst/>
          </a:prstGeom>
        </p:spPr>
      </p:pic>
      <p:pic>
        <p:nvPicPr>
          <p:cNvPr id="7" name="Picture 7"/>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209735" y="6946694"/>
            <a:ext cx="1541144" cy="1935227"/>
          </a:xfrm>
          <a:prstGeom prst="rect">
            <a:avLst/>
          </a:prstGeom>
        </p:spPr>
      </p:pic>
      <p:pic>
        <p:nvPicPr>
          <p:cNvPr id="8" name="Picture 8"/>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10995531" y="2207508"/>
            <a:ext cx="1541144" cy="1935227"/>
          </a:xfrm>
          <a:prstGeom prst="rect">
            <a:avLst/>
          </a:prstGeom>
        </p:spPr>
      </p:pic>
      <p:pic>
        <p:nvPicPr>
          <p:cNvPr id="9" name="Picture 9"/>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869758">
            <a:off x="7771783" y="5853622"/>
            <a:ext cx="1962512" cy="1348781"/>
          </a:xfrm>
          <a:prstGeom prst="rect">
            <a:avLst/>
          </a:prstGeom>
        </p:spPr>
      </p:pic>
      <p:sp>
        <p:nvSpPr>
          <p:cNvPr id="6" name="Rectangle 5"/>
          <p:cNvSpPr/>
          <p:nvPr/>
        </p:nvSpPr>
        <p:spPr>
          <a:xfrm>
            <a:off x="1279956" y="951401"/>
            <a:ext cx="11150809" cy="707886"/>
          </a:xfrm>
          <a:prstGeom prst="rect">
            <a:avLst/>
          </a:prstGeom>
        </p:spPr>
        <p:txBody>
          <a:bodyPr wrap="none">
            <a:spAutoFit/>
          </a:bodyPr>
          <a:lstStyle/>
          <a:p>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về</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một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vài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quyết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định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trong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cuộc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sống</a:t>
            </a:r>
            <a:r>
              <a:rPr lang="en-US" sz="4000" b="1" dirty="0">
                <a:latin typeface="Arial" panose="020B0604020202020204" pitchFamily="34" charset="0"/>
                <a:cs typeface="Arial" panose="020B0604020202020204" pitchFamily="34" charset="0"/>
              </a:rPr>
              <a:t>:</a:t>
            </a:r>
          </a:p>
        </p:txBody>
      </p:sp>
      <p:sp>
        <p:nvSpPr>
          <p:cNvPr id="10" name="Rectangle 9"/>
          <p:cNvSpPr/>
          <p:nvPr/>
        </p:nvSpPr>
        <p:spPr>
          <a:xfrm rot="21413164">
            <a:off x="1722566" y="3150392"/>
            <a:ext cx="7543800" cy="286232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Khi đồng hồ điểm 1</a:t>
            </a:r>
            <a:r>
              <a:rPr lang="en-US" sz="4000" dirty="0">
                <a:latin typeface="Arial" panose="020B0604020202020204" pitchFamily="34" charset="0"/>
                <a:cs typeface="Arial" panose="020B0604020202020204" pitchFamily="34" charset="0"/>
              </a:rPr>
              <a:t>0</a:t>
            </a:r>
            <a:r>
              <a:rPr lang="vi-VN" sz="4000" dirty="0">
                <a:latin typeface="Arial" panose="020B0604020202020204" pitchFamily="34" charset="0"/>
                <a:cs typeface="Arial" panose="020B0604020202020204" pitchFamily="34" charset="0"/>
              </a:rPr>
              <a:t> giờ tối, em quyết định đi đánh răng, vệ sinh cá nhân và lên giường đi ngủ.</a:t>
            </a:r>
            <a:endParaRPr lang="en-US" sz="40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6860774"/>
            <a:ext cx="2539215" cy="2233207"/>
          </a:xfrm>
          <a:prstGeom prst="rect">
            <a:avLst/>
          </a:prstGeom>
        </p:spPr>
      </p:pic>
      <p:sp>
        <p:nvSpPr>
          <p:cNvPr id="12" name="Rectangle 11"/>
          <p:cNvSpPr/>
          <p:nvPr/>
        </p:nvSpPr>
        <p:spPr>
          <a:xfrm rot="185787">
            <a:off x="10022095" y="5450614"/>
            <a:ext cx="6903524" cy="286232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gọi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quyết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xin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phép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mẹ</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00067891"/>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3"/>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Effect transition="in" filter="fade">
                                      <p:cBhvr>
                                        <p:cTn id="14" dur="500"/>
                                        <p:tgtEl>
                                          <p:spTgt spid="3"/>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strVal val="#ppt_w+.3"/>
                                          </p:val>
                                        </p:tav>
                                        <p:tav tm="100000">
                                          <p:val>
                                            <p:strVal val="#ppt_w"/>
                                          </p:val>
                                        </p:tav>
                                      </p:tavLst>
                                    </p:anim>
                                    <p:anim calcmode="lin" valueType="num">
                                      <p:cBhvr>
                                        <p:cTn id="18" dur="500" fill="hold"/>
                                        <p:tgtEl>
                                          <p:spTgt spid="10"/>
                                        </p:tgtEl>
                                        <p:attrNameLst>
                                          <p:attrName>ppt_h</p:attrName>
                                        </p:attrNameLst>
                                      </p:cBhvr>
                                      <p:tavLst>
                                        <p:tav tm="0">
                                          <p:val>
                                            <p:strVal val="#ppt_h"/>
                                          </p:val>
                                        </p:tav>
                                        <p:tav tm="100000">
                                          <p:val>
                                            <p:strVal val="#ppt_h"/>
                                          </p:val>
                                        </p:tav>
                                      </p:tavLst>
                                    </p:anim>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1144</TotalTime>
  <Words>1423</Words>
  <Application>Microsoft Office PowerPoint</Application>
  <PresentationFormat>Custom</PresentationFormat>
  <Paragraphs>123</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Wingdings</vt:lpstr>
      <vt:lpstr>Calibri</vt:lpstr>
      <vt:lpstr>KG Primary Penmanship</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Techsi.vn</cp:lastModifiedBy>
  <cp:revision>36</cp:revision>
  <dcterms:created xsi:type="dcterms:W3CDTF">2006-08-16T00:00:00Z</dcterms:created>
  <dcterms:modified xsi:type="dcterms:W3CDTF">2024-09-17T03:17:20Z</dcterms:modified>
  <cp:category>9Slide.vn</cp:category>
  <dc:identifier>DAFARKD_w7U</dc:identifier>
</cp:coreProperties>
</file>