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22" r:id="rId3"/>
  </p:sldMasterIdLst>
  <p:notesMasterIdLst>
    <p:notesMasterId r:id="rId31"/>
  </p:notesMasterIdLst>
  <p:sldIdLst>
    <p:sldId id="257" r:id="rId4"/>
    <p:sldId id="508" r:id="rId5"/>
    <p:sldId id="509" r:id="rId6"/>
    <p:sldId id="510" r:id="rId7"/>
    <p:sldId id="511" r:id="rId8"/>
    <p:sldId id="512" r:id="rId9"/>
    <p:sldId id="513" r:id="rId10"/>
    <p:sldId id="310" r:id="rId11"/>
    <p:sldId id="533" r:id="rId12"/>
    <p:sldId id="514" r:id="rId13"/>
    <p:sldId id="516" r:id="rId14"/>
    <p:sldId id="515" r:id="rId15"/>
    <p:sldId id="528" r:id="rId16"/>
    <p:sldId id="517" r:id="rId17"/>
    <p:sldId id="518" r:id="rId18"/>
    <p:sldId id="532" r:id="rId19"/>
    <p:sldId id="530" r:id="rId20"/>
    <p:sldId id="521" r:id="rId21"/>
    <p:sldId id="522" r:id="rId22"/>
    <p:sldId id="525" r:id="rId23"/>
    <p:sldId id="524" r:id="rId24"/>
    <p:sldId id="527" r:id="rId25"/>
    <p:sldId id="526" r:id="rId26"/>
    <p:sldId id="529" r:id="rId27"/>
    <p:sldId id="480" r:id="rId28"/>
    <p:sldId id="520" r:id="rId29"/>
    <p:sldId id="53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64606-F89D-4ACB-82C4-ED6D37EAF1AC}" type="datetimeFigureOut">
              <a:rPr lang="en-US" smtClean="0"/>
              <a:t>15-Sep-24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C5E67-BFD5-44C2-934C-60921BA25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52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C5E67-BFD5-44C2-934C-60921BA258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14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084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15-Sep-24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4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15-Sep-24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9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15-Sep-24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68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62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BC84-CD79-4F8A-8B2C-0631AD15B4AB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644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F6C-AB48-4145-9CD2-DA00EAC0554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479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50D9-D237-4433-99FB-A444C1A586A4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407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DABC-F711-4597-8ABF-D3394326ECCE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83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A6F7-9955-464D-82FD-B7D9443146B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41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4E9E-1171-4EE8-90F0-24EE25EB2D42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69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D877-DAE7-4EF7-8996-E93FC9594007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5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15-Sep-24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97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4639-9C0D-4FAF-95F6-C4F4176C7433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62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E6DB5-6B02-4C92-A039-03756B2BBDC8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075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F941-B879-467C-A3C5-8166A920575D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76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262C-F0CB-4946-A9E2-D9A99654B6DC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69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15-Sep-24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94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15-Sep-24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00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15-Sep-24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51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15-Sep-24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920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15-Sep-24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943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15-Sep-24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68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15-Sep-24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82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15-Sep-24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103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15-Sep-24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207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15-Sep-24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94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15-Sep-24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753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15-Sep-24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8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15-Sep-24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7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15-Sep-24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7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15-Sep-24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5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15-Sep-24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9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15-Sep-24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39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15-Sep-24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8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15-Sep-24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9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15-Sep-24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3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microsoft.com/office/2007/relationships/hdphoto" Target="../media/hdphoto12.wdp"/><Relationship Id="rId3" Type="http://schemas.microsoft.com/office/2007/relationships/hdphoto" Target="../media/hdphoto7.wdp"/><Relationship Id="rId7" Type="http://schemas.microsoft.com/office/2007/relationships/hdphoto" Target="../media/hdphoto9.wdp"/><Relationship Id="rId12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microsoft.com/office/2007/relationships/hdphoto" Target="../media/hdphoto10.wdp"/><Relationship Id="rId1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microsoft.com/office/2007/relationships/hdphoto" Target="../media/hdphoto16.wdp"/><Relationship Id="rId3" Type="http://schemas.microsoft.com/office/2007/relationships/hdphoto" Target="../media/hdphoto13.wdp"/><Relationship Id="rId7" Type="http://schemas.microsoft.com/office/2007/relationships/hdphoto" Target="../media/hdphoto7.wdp"/><Relationship Id="rId12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microsoft.com/office/2007/relationships/hdphoto" Target="../media/hdphoto15.wdp"/><Relationship Id="rId5" Type="http://schemas.microsoft.com/office/2007/relationships/hdphoto" Target="../media/hdphoto14.wdp"/><Relationship Id="rId10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8.png"/><Relationship Id="rId18" Type="http://schemas.openxmlformats.org/officeDocument/2006/relationships/slide" Target="slide4.xml"/><Relationship Id="rId3" Type="http://schemas.openxmlformats.org/officeDocument/2006/relationships/image" Target="../media/image10.png"/><Relationship Id="rId21" Type="http://schemas.openxmlformats.org/officeDocument/2006/relationships/image" Target="../media/image24.png"/><Relationship Id="rId7" Type="http://schemas.openxmlformats.org/officeDocument/2006/relationships/image" Target="../media/image14.gif"/><Relationship Id="rId12" Type="http://schemas.microsoft.com/office/2007/relationships/hdphoto" Target="../media/hdphoto2.wdp"/><Relationship Id="rId17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image" Target="../media/image21.png"/><Relationship Id="rId20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11" Type="http://schemas.openxmlformats.org/officeDocument/2006/relationships/image" Target="../media/image17.png"/><Relationship Id="rId5" Type="http://schemas.openxmlformats.org/officeDocument/2006/relationships/image" Target="../media/image12.gif"/><Relationship Id="rId15" Type="http://schemas.openxmlformats.org/officeDocument/2006/relationships/image" Target="../media/image20.png"/><Relationship Id="rId23" Type="http://schemas.openxmlformats.org/officeDocument/2006/relationships/image" Target="../media/image25.png"/><Relationship Id="rId10" Type="http://schemas.openxmlformats.org/officeDocument/2006/relationships/image" Target="../media/image16.png"/><Relationship Id="rId19" Type="http://schemas.openxmlformats.org/officeDocument/2006/relationships/image" Target="../media/image23.png"/><Relationship Id="rId4" Type="http://schemas.openxmlformats.org/officeDocument/2006/relationships/image" Target="../media/image11.gif"/><Relationship Id="rId9" Type="http://schemas.openxmlformats.org/officeDocument/2006/relationships/image" Target="../media/image15.png"/><Relationship Id="rId14" Type="http://schemas.openxmlformats.org/officeDocument/2006/relationships/image" Target="../media/image19.png"/><Relationship Id="rId22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8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2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321" y="-58327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10526123" y="4676421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187" y="-160645"/>
            <a:ext cx="3485068" cy="18174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1835287" y="1264761"/>
            <a:ext cx="774282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Chào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mừng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các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em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đến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với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1" u="none" strike="noStrike" kern="0" cap="none" spc="0" normalizeH="0" baseline="0" noProof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tiết</a:t>
            </a:r>
            <a:r>
              <a:rPr kumimoji="0" lang="en-US" altLang="zh-CN" sz="4400" b="1" i="1" u="none" strike="noStrike" kern="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400" b="1" i="1" kern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T</a:t>
            </a:r>
            <a:r>
              <a:rPr kumimoji="0" lang="en-US" altLang="zh-CN" sz="4400" b="1" i="1" u="none" strike="noStrike" kern="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iếng </a:t>
            </a:r>
            <a:r>
              <a:rPr lang="en-US" altLang="zh-CN" sz="4400" b="1" i="1" kern="0" noProof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V</a:t>
            </a:r>
            <a:r>
              <a:rPr kumimoji="0" lang="en-US" altLang="zh-CN" sz="4400" b="1" i="1" u="none" strike="noStrike" kern="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iệt !</a:t>
            </a:r>
            <a:endParaRPr kumimoji="0" lang="en-US" altLang="zh-CN" sz="44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727" y1="6792" x2="81364" y2="2264"/>
                        <a14:foregroundMark x1="23636" y1="10943" x2="69091" y2="7170"/>
                        <a14:foregroundMark x1="84545" y1="3019" x2="91818" y2="53585"/>
                        <a14:foregroundMark x1="91818" y1="52830" x2="96818" y2="83019"/>
                        <a14:foregroundMark x1="96818" y1="83396" x2="98636" y2="86038"/>
                        <a14:foregroundMark x1="97727" y1="87547" x2="19545" y2="98113"/>
                        <a14:foregroundMark x1="5000" y1="6038" x2="18636" y2="96226"/>
                        <a14:foregroundMark x1="30909" y1="10943" x2="71818" y2="109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0921" y="2957615"/>
            <a:ext cx="3151027" cy="3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181492" y="3277339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10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57" y="-648461"/>
            <a:ext cx="9637267" cy="62846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06858" y="983059"/>
            <a:ext cx="6318308" cy="2203319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8000" b="1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8000" b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Đọc</a:t>
            </a:r>
            <a:endParaRPr lang="en-US" sz="80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1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0286" y="82426"/>
            <a:ext cx="11676800" cy="676795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3" descr="fc85f2a324e3c42c2067966f589847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79280" y="313258"/>
            <a:ext cx="1604778" cy="1007025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21994" y="516339"/>
            <a:ext cx="10779035" cy="63340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Khi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cơn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mưa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vừa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dứt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hai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anh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em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Bi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và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Bống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chợt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thấy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cầu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vồng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Cầu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vồng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kìa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! Em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nhìn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xem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Đẹp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quá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!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Bi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chỉ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lên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bầu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trời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và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nói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tiếp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Anh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nghe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nói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dưới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chân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cầu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vồng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có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bảy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hũ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vàng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đấy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Bống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hưởng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ứng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Lát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nữa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mình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sẽ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đi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lấy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về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nhé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!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Có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vàng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rồi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em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sẽ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mua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nhiều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búp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bê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và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quần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áo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đẹp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Còn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anh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sẽ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mua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một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con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ngựa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hồng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và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một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cái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ô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tô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Bỗng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nhiên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cầu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vồng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biến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mất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 Bi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cười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Em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ơi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! Anh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đùa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đấy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! Ở </a:t>
            </a:r>
            <a:r>
              <a:rPr lang="en-US" altLang="en-US" sz="2300" dirty="0" err="1">
                <a:cs typeface="Arial" panose="020B0604020202020204" pitchFamily="34" charset="0"/>
              </a:rPr>
              <a:t>đó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không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có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vàng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đâu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Bống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vui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vẻ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Thế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ạ?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Nếu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vậy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em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sẽ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lấy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bút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màu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để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vẽ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tặng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anh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ngựa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hồng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và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ô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tô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Còn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anh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sẽ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vẽ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tặng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em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nhiều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búp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bê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và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quần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áo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đủ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các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màu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sắc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Không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có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bảy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hũ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vàng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dưới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chân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cầu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vồng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hai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anh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em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vẫn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cười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vui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vẻ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(Theo 108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truyện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mẹ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kể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con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nghe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2927371" y="82426"/>
            <a:ext cx="6168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Niềm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vui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Bi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Bống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384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290286" y="82426"/>
            <a:ext cx="11676800" cy="676795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21994" y="516339"/>
            <a:ext cx="10779035" cy="63340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Khi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cơn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mưa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vừa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dứt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hai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anh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em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Bi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và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Bống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chợt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thấy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cầu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vồng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Cầu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vồng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kìa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! Em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nhìn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xem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Đẹp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quá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!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Bi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chỉ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lên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bầu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trời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và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nói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tiếp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Anh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nghe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nói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dưới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chân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cầu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vồng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có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bảy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hũ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vàng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đấy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Bống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hưởng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ứng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Lát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nữa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mình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sẽ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đi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lấy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về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nhé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!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Có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vàng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rồi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em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sẽ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mua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nhiều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búp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bê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và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quần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áo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đẹp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Còn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anh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sẽ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mua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một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con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ngựa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hồng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và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một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cái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ô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tô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Bỗng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nhiên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cầu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vồng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biến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mất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 Bi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cười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Em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ơi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! Anh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đùa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đấy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! Ở </a:t>
            </a:r>
            <a:r>
              <a:rPr lang="en-US" altLang="en-US" sz="2300" dirty="0" err="1">
                <a:cs typeface="Arial" panose="020B0604020202020204" pitchFamily="34" charset="0"/>
              </a:rPr>
              <a:t>đó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không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có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vàng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đâu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Bống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vui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vẻ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Thế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ạ?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Nếu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vậy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em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sẽ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lấy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bút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màu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để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vẽ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tặng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anh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ngựa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hồng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và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ô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tô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Còn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anh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sẽ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vẽ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tặng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em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nhiều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búp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bê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và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quần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áo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đủ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các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màu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sắc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Không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có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bảy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hũ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vàng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dưới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chân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cầu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vồng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hai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anh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em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vẫn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cười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vui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vẻ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(Theo 108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truyện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mẹ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kể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con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nghe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2927371" y="82426"/>
            <a:ext cx="6168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Niềm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vui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Bi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Bống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D5B0876-2D63-407C-AAC5-63BDF5FBAFCF}"/>
              </a:ext>
            </a:extLst>
          </p:cNvPr>
          <p:cNvSpPr/>
          <p:nvPr/>
        </p:nvSpPr>
        <p:spPr>
          <a:xfrm>
            <a:off x="487791" y="556267"/>
            <a:ext cx="391544" cy="38660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1D896C6-B01A-4A7A-87AD-ADA54E12DA65}"/>
              </a:ext>
            </a:extLst>
          </p:cNvPr>
          <p:cNvSpPr/>
          <p:nvPr/>
        </p:nvSpPr>
        <p:spPr>
          <a:xfrm>
            <a:off x="487791" y="3958749"/>
            <a:ext cx="391544" cy="38660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Oval Callout 24"/>
          <p:cNvSpPr/>
          <p:nvPr/>
        </p:nvSpPr>
        <p:spPr>
          <a:xfrm>
            <a:off x="8839200" y="3410857"/>
            <a:ext cx="3106057" cy="1553029"/>
          </a:xfrm>
          <a:prstGeom prst="wedgeEllipseCallout">
            <a:avLst>
              <a:gd name="adj1" fmla="val 57097"/>
              <a:gd name="adj2" fmla="val 595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NỐI TIẾP ĐOẠN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307772" y="1770742"/>
            <a:ext cx="10159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778001" y="2619828"/>
            <a:ext cx="15457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72459" y="4301812"/>
            <a:ext cx="15094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3" descr="fc85f2a324e3c42c2067966f589847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87222" y="82426"/>
            <a:ext cx="1604778" cy="100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6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  <p:bldP spid="2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0229" y="566058"/>
            <a:ext cx="10726057" cy="56460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637314" y="629654"/>
            <a:ext cx="2931885" cy="682171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93536" y="2049556"/>
            <a:ext cx="2459150" cy="1258653"/>
            <a:chOff x="1882695" y="535903"/>
            <a:chExt cx="2459150" cy="1258653"/>
          </a:xfrm>
        </p:grpSpPr>
        <p:pic>
          <p:nvPicPr>
            <p:cNvPr id="5" name="Picture 2" descr="Cloud computing Drawing, cartoon cloud, white cloud, love, white png |  PNGEg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2871" y1="46988" x2="10561" y2="30120"/>
                          <a14:backgroundMark x1="75248" y1="95783" x2="97360" y2="98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695" y="535903"/>
              <a:ext cx="2297419" cy="1258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200815" y="981642"/>
              <a:ext cx="21410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bầu trời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718356" y="2405345"/>
            <a:ext cx="3097726" cy="1805728"/>
            <a:chOff x="1882695" y="535903"/>
            <a:chExt cx="2416382" cy="1569577"/>
          </a:xfrm>
        </p:grpSpPr>
        <p:pic>
          <p:nvPicPr>
            <p:cNvPr id="8" name="Picture 2" descr="Cloud computing Drawing, cartoon cloud, white cloud, love, white png |  PNGEg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2871" y1="46988" x2="10561" y2="30120"/>
                          <a14:backgroundMark x1="75248" y1="95783" x2="97360" y2="98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695" y="535903"/>
              <a:ext cx="2297419" cy="1258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158047" y="1028262"/>
              <a:ext cx="21410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hưởng ứng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281752" y="2002970"/>
            <a:ext cx="2638011" cy="1635695"/>
            <a:chOff x="1882695" y="535903"/>
            <a:chExt cx="2322981" cy="1522957"/>
          </a:xfrm>
        </p:grpSpPr>
        <p:pic>
          <p:nvPicPr>
            <p:cNvPr id="11" name="Picture 2" descr="Cloud computing Drawing, cartoon cloud, white cloud, love, white png |  PNGEg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2871" y1="46988" x2="10561" y2="30120"/>
                          <a14:backgroundMark x1="75248" y1="95783" x2="97360" y2="98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695" y="535903"/>
              <a:ext cx="2297419" cy="1258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064646" y="981642"/>
              <a:ext cx="21410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bỗng nhiên</a:t>
              </a:r>
            </a:p>
          </p:txBody>
        </p:sp>
      </p:grpSp>
      <p:pic>
        <p:nvPicPr>
          <p:cNvPr id="14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87003" y="3937054"/>
            <a:ext cx="3307019" cy="2338657"/>
          </a:xfrm>
          <a:prstGeom prst="rect">
            <a:avLst/>
          </a:prstGeom>
        </p:spPr>
      </p:pic>
      <p:pic>
        <p:nvPicPr>
          <p:cNvPr id="15" name="图片 3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0229" y="4528281"/>
            <a:ext cx="2784675" cy="17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60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93018" y="831263"/>
            <a:ext cx="10779035" cy="435811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Khi cơn mưa vừa dứt, hai anh em Bi và Bống chợt thấy cầu vồng.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Cầu vồng kìa! Em nhìn xem. Đẹp quá!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Bi chỉ lên bầu trời và nói tiếp: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Anh nghe nói dưới chân cầu vồng có bảy hũ vàng đấy.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Bống hưởng ứng: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Lát nữa, mình sẽ đi lấy về nhé! Có vàng rồi, em sẽ mua nhiều búp bê và quần áo đẹp.</a:t>
            </a:r>
          </a:p>
          <a:p>
            <a:pPr algn="just">
              <a:lnSpc>
                <a:spcPct val="120000"/>
              </a:lnSpc>
            </a:pPr>
            <a:r>
              <a:rPr lang="en-US" altLang="en-US" sz="2800">
                <a:cs typeface="Arial" panose="020B0604020202020204" pitchFamily="34" charset="0"/>
              </a:rPr>
              <a:t>     - Còn anh sẽ mua một con ngựa hồng và một cái ô tô.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2927371" y="169509"/>
            <a:ext cx="6168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Niềm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vui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Bi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Bống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D5B0876-2D63-407C-AAC5-63BDF5FBAFCF}"/>
              </a:ext>
            </a:extLst>
          </p:cNvPr>
          <p:cNvSpPr/>
          <p:nvPr/>
        </p:nvSpPr>
        <p:spPr>
          <a:xfrm>
            <a:off x="601778" y="860291"/>
            <a:ext cx="530335" cy="4895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8465996" y="4757114"/>
            <a:ext cx="3106057" cy="1836984"/>
          </a:xfrm>
          <a:prstGeom prst="wedgeEllipseCallout">
            <a:avLst>
              <a:gd name="adj1" fmla="val 67845"/>
              <a:gd name="adj2" fmla="val 5871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nói 1 câu có từ </a:t>
            </a:r>
            <a:r>
              <a:rPr lang="en-US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 vồng</a:t>
            </a:r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451429" y="1727200"/>
            <a:ext cx="55299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51429" y="3635828"/>
            <a:ext cx="1012515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97551" y="4104526"/>
            <a:ext cx="271490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9463314" y="754285"/>
            <a:ext cx="1422400" cy="726173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2500" y1="59459" x2="16964" y2="83784"/>
                        <a14:foregroundMark x1="41964" y1="59459" x2="46429" y2="82432"/>
                        <a14:foregroundMark x1="61607" y1="63514" x2="61607" y2="83784"/>
                        <a14:foregroundMark x1="51786" y1="20270" x2="50000" y2="41892"/>
                        <a14:foregroundMark x1="79464" y1="28378" x2="75893" y2="52703"/>
                        <a14:foregroundMark x1="70536" y1="25676" x2="75000" y2="25676"/>
                        <a14:foregroundMark x1="50000" y1="14865" x2="58036" y2="175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91500" y="4944363"/>
            <a:ext cx="2149327" cy="1420091"/>
          </a:xfrm>
          <a:prstGeom prst="rect">
            <a:avLst/>
          </a:prstGeom>
        </p:spPr>
      </p:pic>
      <p:pic>
        <p:nvPicPr>
          <p:cNvPr id="1026" name="Picture 2" descr="Tập tin:Rainbow-diagram-ROYGBIV.svg – Wikipedia tiếng Việt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874" y="4941550"/>
            <a:ext cx="2524668" cy="126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/>
          <p:cNvSpPr/>
          <p:nvPr/>
        </p:nvSpPr>
        <p:spPr>
          <a:xfrm>
            <a:off x="7540170" y="2155606"/>
            <a:ext cx="1240972" cy="75404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308698" y="6253348"/>
            <a:ext cx="1731320" cy="54659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hũ vàng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766548" y="6263375"/>
            <a:ext cx="1731320" cy="54659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 vồng</a:t>
            </a:r>
          </a:p>
        </p:txBody>
      </p:sp>
    </p:spTree>
    <p:extLst>
      <p:ext uri="{BB962C8B-B14F-4D97-AF65-F5344CB8AC3E}">
        <p14:creationId xmlns:p14="http://schemas.microsoft.com/office/powerpoint/2010/main" val="170841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23" grpId="0" animBg="1"/>
      <p:bldP spid="20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25794" y="886341"/>
            <a:ext cx="11200164" cy="33609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Bỗng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nhiên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cầu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vồng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biến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mất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 Bi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cười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Em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ơi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! Anh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đùa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đấy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! Ở </a:t>
            </a:r>
            <a:r>
              <a:rPr lang="en-US" altLang="en-US" sz="2600" dirty="0" err="1">
                <a:cs typeface="Arial" panose="020B0604020202020204" pitchFamily="34" charset="0"/>
              </a:rPr>
              <a:t>đó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không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có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vàng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đâu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Bống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vui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vẻ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Thế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ạ?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Nếu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vậy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em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sẽ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lấy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bút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màu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để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vẽ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tặng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ngựa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hồng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ô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tô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Còn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sẽ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vẽ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tặng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em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nhiều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búp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bê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quần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áo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đủ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các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màu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sắc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Không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có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bảy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hũ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vàng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dưới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chân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cầu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vồng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hai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em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vẫn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cười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vui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vẻ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(Theo 108 </a:t>
            </a:r>
            <a:r>
              <a:rPr kumimoji="0" lang="en-US" altLang="en-US" sz="2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truyện</a:t>
            </a:r>
            <a:r>
              <a:rPr kumimoji="0" lang="en-US" alt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mẹ</a:t>
            </a:r>
            <a:r>
              <a:rPr kumimoji="0" lang="en-US" alt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kể</a:t>
            </a:r>
            <a:r>
              <a:rPr kumimoji="0" lang="en-US" alt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con </a:t>
            </a:r>
            <a:r>
              <a:rPr kumimoji="0" lang="en-US" altLang="en-US" sz="2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nghe</a:t>
            </a:r>
            <a:r>
              <a:rPr kumimoji="0" lang="en-US" alt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)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2866649" y="367274"/>
            <a:ext cx="6168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Niềm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vui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Bi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Bống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D896C6-B01A-4A7A-87AD-ADA54E12DA65}"/>
              </a:ext>
            </a:extLst>
          </p:cNvPr>
          <p:cNvSpPr/>
          <p:nvPr/>
        </p:nvSpPr>
        <p:spPr>
          <a:xfrm>
            <a:off x="625794" y="890494"/>
            <a:ext cx="391544" cy="386605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5413829" y="4536262"/>
            <a:ext cx="4949371" cy="1879778"/>
          </a:xfrm>
          <a:prstGeom prst="wedgeEllipseCallout">
            <a:avLst>
              <a:gd name="adj1" fmla="val -62852"/>
              <a:gd name="adj2" fmla="val -27301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2400" b="1" i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ngựa hồng</a:t>
            </a:r>
            <a:r>
              <a:rPr lang="vi-VN" sz="2400" i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: 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 những con ngựa quý, thường có màu sắc hồng ở đuôi và bờm.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802910" y="2229461"/>
            <a:ext cx="1734459" cy="67468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417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9993" y="3901440"/>
            <a:ext cx="2767620" cy="276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8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314" y="319314"/>
            <a:ext cx="11553371" cy="6357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21994" y="516339"/>
            <a:ext cx="10779035" cy="63340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Khi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cơn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mưa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vừa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dứt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hai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anh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em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Bi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và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Bống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chợt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thấy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cầu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vồng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Cầu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vồng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kìa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! Em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nhìn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xem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Đẹp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quá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!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Bi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chỉ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lên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bầu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trời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và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nói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tiếp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Anh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nghe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nói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dưới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chân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cầu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vồng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có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bảy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hũ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vàng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đấy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Bống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hưởng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ứng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Lát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nữa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mình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sẽ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đi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lấy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về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nhé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!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Có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vàng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rồi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em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sẽ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mua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nhiều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búp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bê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và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quần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áo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đẹp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Còn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anh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sẽ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mua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một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con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ngựa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hồng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và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một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cái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ô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tô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Bỗng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nhiên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cầu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vồng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biến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mất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 Bi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cười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Em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ơi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! Anh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đùa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đấy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! Ở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đó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không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có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vàng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đâu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Bống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vui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vẻ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Thế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ạ?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Nếu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vậy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em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sẽ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lấy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bút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màu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để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vẽ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tặng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anh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ngựa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hồng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và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ô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tô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Còn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anh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sẽ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vẽ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tặng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em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nhiều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búp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bê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và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quần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áo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đủ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các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màu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sắc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Không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có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bảy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hũ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vàng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dưới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chân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cầu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vồng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hai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anh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em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vẫn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cười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vui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vẻ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(Theo 108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truyện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mẹ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kể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con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nghe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2927369" y="138970"/>
            <a:ext cx="61682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Niềm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vui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Bi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Bống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8229600" y="3497943"/>
            <a:ext cx="3715657" cy="1465943"/>
          </a:xfrm>
          <a:prstGeom prst="wedgeEllipseCallout">
            <a:avLst>
              <a:gd name="adj1" fmla="val 57097"/>
              <a:gd name="adj2" fmla="val 595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TOÀN BÀI</a:t>
            </a:r>
          </a:p>
        </p:txBody>
      </p:sp>
      <p:pic>
        <p:nvPicPr>
          <p:cNvPr id="19" name="图片 3" descr="fc85f2a324e3c42c2067966f589847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77453" y="82426"/>
            <a:ext cx="1667804" cy="104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49" y="900421"/>
            <a:ext cx="6522441" cy="42533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72915" y="1186259"/>
            <a:ext cx="6318308" cy="2203319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8000" b="1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8000" b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80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6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00528" y="3640306"/>
            <a:ext cx="8180445" cy="5133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190625" algn="l"/>
              </a:tabLst>
            </a:pPr>
            <a:r>
              <a:rPr lang="en-US" sz="26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1. </a:t>
            </a:r>
            <a:r>
              <a:rPr lang="en-US" sz="26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 có bảy hũ vàng, Bi và Bống sẽ làm gì? </a:t>
            </a:r>
            <a:endParaRPr lang="en-US" sz="2600" b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01" r="96396">
                        <a14:foregroundMark x1="29730" y1="22069" x2="63964" y2="89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280" y="5389468"/>
            <a:ext cx="1124186" cy="1468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1" b="100000" l="0" r="100000">
                        <a14:foregroundMark x1="18149" y1="51701" x2="20996" y2="74150"/>
                        <a14:foregroundMark x1="90036" y1="14286" x2="90036" y2="24490"/>
                        <a14:foregroundMark x1="96797" y1="40816" x2="97509" y2="34014"/>
                        <a14:foregroundMark x1="89680" y1="95918" x2="89680" y2="95918"/>
                        <a14:foregroundMark x1="89680" y1="93878" x2="93594" y2="823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4001" y="4082006"/>
            <a:ext cx="2235276" cy="1187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79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8037" y="4153652"/>
            <a:ext cx="1969084" cy="11453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67" b="100000" l="0" r="100000">
                        <a14:foregroundMark x1="4688" y1="80000" x2="6641" y2="86000"/>
                        <a14:foregroundMark x1="94531" y1="88000" x2="95313" y2="80667"/>
                        <a14:foregroundMark x1="65625" y1="86000" x2="72656" y2="92000"/>
                        <a14:foregroundMark x1="72656" y1="92000" x2="79297" y2="86667"/>
                        <a14:foregroundMark x1="79297" y1="86667" x2="86328" y2="88000"/>
                        <a14:foregroundMark x1="86328" y1="88000" x2="94531" y2="71333"/>
                        <a14:foregroundMark x1="94531" y1="71333" x2="85156" y2="14000"/>
                        <a14:foregroundMark x1="80859" y1="12000" x2="75781" y2="12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5619" y="5337672"/>
            <a:ext cx="2058585" cy="12062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2319" y1="52857" x2="31159" y2="85714"/>
                        <a14:foregroundMark x1="31159" y1="85714" x2="82609" y2="81429"/>
                        <a14:foregroundMark x1="82609" y1="81429" x2="88768" y2="48571"/>
                        <a14:foregroundMark x1="78261" y1="55000" x2="31884" y2="69286"/>
                        <a14:foregroundMark x1="9783" y1="48571" x2="11232" y2="82143"/>
                        <a14:foregroundMark x1="2536" y1="82143" x2="10870" y2="77857"/>
                        <a14:foregroundMark x1="89130" y1="8571" x2="89130" y2="21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7399" y="5498822"/>
            <a:ext cx="2029722" cy="1045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70" b="100000" l="4908" r="97546">
                        <a14:foregroundMark x1="41718" y1="50435" x2="53374" y2="60870"/>
                        <a14:foregroundMark x1="38037" y1="65217" x2="47853" y2="417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13140" y="5617049"/>
            <a:ext cx="1758913" cy="12409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24148" y="537031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" name="Cloud Callout 10"/>
          <p:cNvSpPr/>
          <p:nvPr/>
        </p:nvSpPr>
        <p:spPr>
          <a:xfrm>
            <a:off x="4354803" y="4320098"/>
            <a:ext cx="3643086" cy="1826645"/>
          </a:xfrm>
          <a:prstGeom prst="cloudCallout">
            <a:avLst>
              <a:gd name="adj1" fmla="val -44055"/>
              <a:gd name="adj2" fmla="val -595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 sao Bi nói số hũ vàng dưới chân cầu vồng là 7 hũ?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Tập tin:Rainbow-diagram-ROYGBIV.svg – Wikipedia tiếng Việt"/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47" y="4335258"/>
            <a:ext cx="1495832" cy="74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Callout 12"/>
          <p:cNvSpPr/>
          <p:nvPr/>
        </p:nvSpPr>
        <p:spPr>
          <a:xfrm>
            <a:off x="4192786" y="5175076"/>
            <a:ext cx="3421947" cy="1600123"/>
          </a:xfrm>
          <a:prstGeom prst="wedgeEllipseCallout">
            <a:avLst>
              <a:gd name="adj1" fmla="val -68301"/>
              <a:gd name="adj2" fmla="val 1170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cầu vồng có 7 màu nên anh Bi tưởng tượng như vậy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793018" y="644589"/>
            <a:ext cx="10779035" cy="33239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Khi cơn mưa vừa dứt, hai anh em Bi và Bống chợt thấy cầu vồng.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Cầu vồng kìa! Em nhìn xem. Đẹp quá!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Bi chỉ lên bầu trời và nói tiếp: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Anh nghe nói dưới chân cầu vồng có bảy hũ vàng đấy.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Bống hưởng ứng: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Lát nữa, mình sẽ đi lấy về nhé! Có vàng rồi, em sẽ mua nhiều búp bê và quần áo đẹp.</a:t>
            </a:r>
          </a:p>
          <a:p>
            <a:pPr algn="just"/>
            <a:r>
              <a:rPr lang="en-US" altLang="en-US" sz="2400">
                <a:cs typeface="Arial" panose="020B0604020202020204" pitchFamily="34" charset="0"/>
              </a:rPr>
              <a:t>     - Còn anh sẽ mua một con ngựa hồng và một cái ô tô.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12690" y="239380"/>
            <a:ext cx="61682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Niềm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vui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của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Bi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Bống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D5B0876-2D63-407C-AAC5-63BDF5FBAFCF}"/>
              </a:ext>
            </a:extLst>
          </p:cNvPr>
          <p:cNvSpPr/>
          <p:nvPr/>
        </p:nvSpPr>
        <p:spPr>
          <a:xfrm>
            <a:off x="707243" y="567863"/>
            <a:ext cx="434440" cy="4639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7526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-0.48893 -0.1689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53" y="-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96296E-6 L -0.16289 0.0231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51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0.38463 -0.1490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32" y="-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0.33906 0.0280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53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1" grpId="1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1547" y="3407268"/>
            <a:ext cx="8141972" cy="522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600" b="1">
                <a:solidFill>
                  <a:srgbClr val="FF0000"/>
                </a:solidFill>
                <a:ea typeface="Times New Roman" panose="02020603050405020304" pitchFamily="18" charset="0"/>
              </a:rPr>
              <a:t>Câu 2. </a:t>
            </a:r>
            <a:r>
              <a:rPr lang="vi-VN" sz="2600" b="1">
                <a:solidFill>
                  <a:srgbClr val="000000"/>
                </a:solidFill>
                <a:ea typeface="Times New Roman" panose="02020603050405020304" pitchFamily="18" charset="0"/>
              </a:rPr>
              <a:t>Không có bảy hũ vàng, hai anh em làm gì? </a:t>
            </a:r>
            <a:endParaRPr lang="en-US" sz="2600" b="1">
              <a:effectLst/>
              <a:ea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496325" y="4021731"/>
            <a:ext cx="2043202" cy="1303641"/>
            <a:chOff x="1145139" y="3921071"/>
            <a:chExt cx="2043202" cy="1303641"/>
          </a:xfrm>
        </p:grpSpPr>
        <p:sp>
          <p:nvSpPr>
            <p:cNvPr id="8" name="Cloud Callout 7"/>
            <p:cNvSpPr/>
            <p:nvPr/>
          </p:nvSpPr>
          <p:spPr>
            <a:xfrm>
              <a:off x="1145139" y="3921071"/>
              <a:ext cx="2043202" cy="1303641"/>
            </a:xfrm>
            <a:prstGeom prst="cloudCallout">
              <a:avLst>
                <a:gd name="adj1" fmla="val -63438"/>
                <a:gd name="adj2" fmla="val 3097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2603" y1="89706" x2="35616" y2="55882"/>
                          <a14:foregroundMark x1="79452" y1="76471" x2="79452" y2="98529"/>
                          <a14:foregroundMark x1="69863" y1="89706" x2="29452" y2="88235"/>
                          <a14:backgroundMark x1="26712" y1="92647" x2="73288" y2="9852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80482" y="4062019"/>
              <a:ext cx="1052496" cy="53539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87" b="97826" l="0" r="100000">
                          <a14:foregroundMark x1="9639" y1="39130" x2="29518" y2="39130"/>
                          <a14:backgroundMark x1="3012" y1="72826" x2="24096" y2="9456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6874" y="4443906"/>
              <a:ext cx="1196674" cy="724355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01" r="96396">
                        <a14:foregroundMark x1="29730" y1="22069" x2="63964" y2="89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283" y="4802800"/>
            <a:ext cx="758366" cy="1081981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8795708" y="3494549"/>
            <a:ext cx="3159897" cy="2479843"/>
            <a:chOff x="6778171" y="1086447"/>
            <a:chExt cx="3836151" cy="273940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70" b="100000" l="4908" r="97546">
                          <a14:foregroundMark x1="41718" y1="50435" x2="53374" y2="60870"/>
                          <a14:foregroundMark x1="38037" y1="65217" x2="47853" y2="4173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52578" y="2653457"/>
              <a:ext cx="1661744" cy="1172396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6778171" y="1086447"/>
              <a:ext cx="2452915" cy="1879332"/>
              <a:chOff x="6778171" y="1086447"/>
              <a:chExt cx="2452915" cy="1879332"/>
            </a:xfrm>
          </p:grpSpPr>
          <p:sp>
            <p:nvSpPr>
              <p:cNvPr id="15" name="Cloud Callout 14"/>
              <p:cNvSpPr/>
              <p:nvPr/>
            </p:nvSpPr>
            <p:spPr>
              <a:xfrm>
                <a:off x="6778171" y="1086447"/>
                <a:ext cx="2452915" cy="1879332"/>
              </a:xfrm>
              <a:prstGeom prst="cloudCallout">
                <a:avLst>
                  <a:gd name="adj1" fmla="val 44256"/>
                  <a:gd name="adj2" fmla="val 57866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>
                            <a14:foregroundMark x1="75000" y1="30000" x2="74286" y2="74000"/>
                            <a14:backgroundMark x1="54286" y1="51000" x2="54286" y2="8900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30535" y="1924880"/>
                <a:ext cx="1333500" cy="95250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0" b="100000" l="0" r="100000">
                            <a14:foregroundMark x1="55556" y1="66667" x2="56614" y2="25253"/>
                            <a14:foregroundMark x1="86243" y1="80808" x2="87302" y2="3131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097172" y="1315297"/>
                <a:ext cx="1800225" cy="942975"/>
              </a:xfrm>
              <a:prstGeom prst="rect">
                <a:avLst/>
              </a:prstGeom>
            </p:spPr>
          </p:pic>
        </p:grpSp>
      </p:grpSp>
      <p:sp>
        <p:nvSpPr>
          <p:cNvPr id="18" name="Rectangle 17"/>
          <p:cNvSpPr/>
          <p:nvPr/>
        </p:nvSpPr>
        <p:spPr>
          <a:xfrm>
            <a:off x="6802720" y="5848207"/>
            <a:ext cx="5152885" cy="8925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6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Bống sẽ lấy bút màu ở nhà để vẽ tặng anh ngựa hồng và ô tô.</a:t>
            </a:r>
            <a:endParaRPr lang="en-US" sz="2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1437" y="5848207"/>
            <a:ext cx="4432978" cy="89255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6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 sẽ vẽ tặng em búp bê và quần áo đủ các màu sắc.</a:t>
            </a:r>
            <a:endParaRPr lang="en-US" sz="2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879971" y="697231"/>
            <a:ext cx="11200164" cy="261840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Bỗng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nhiên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cầu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vồng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biến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 Bi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cười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Em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ơi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! Anh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đùa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đấy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! Ở </a:t>
            </a:r>
            <a:r>
              <a:rPr lang="en-US" altLang="en-US" sz="2400" dirty="0" err="1">
                <a:cs typeface="Arial" panose="020B0604020202020204" pitchFamily="34" charset="0"/>
              </a:rPr>
              <a:t>đó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không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vàng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đâu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Bống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vui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vẻ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Thế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ạ?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Nếu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vậy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sẽ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lấy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bút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màu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để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vẽ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tặng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ngựa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hồng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ô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tô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Còn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sẽ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vẽ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tặng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nhiều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búp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bê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quần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áo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đủ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màu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sắc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Không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bảy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hũ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vàng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dưới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chân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cầu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vồng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vẫn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cười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vui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vẻ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22618" y="202975"/>
            <a:ext cx="61682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Niềm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vui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của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Bi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Bống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D5B0876-2D63-407C-AAC5-63BDF5FBAFCF}"/>
              </a:ext>
            </a:extLst>
          </p:cNvPr>
          <p:cNvSpPr/>
          <p:nvPr/>
        </p:nvSpPr>
        <p:spPr>
          <a:xfrm>
            <a:off x="614804" y="647721"/>
            <a:ext cx="530335" cy="4895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50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" y="602"/>
            <a:ext cx="12191995" cy="6856793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69B54F1-CC45-43F6-97AD-194D52974AA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11579833" y="2857144"/>
            <a:ext cx="241845" cy="196196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4" name="Picture 3">
            <a:hlinkClick r:id="rId8" action="ppaction://hlinksldjump"/>
            <a:extLst>
              <a:ext uri="{FF2B5EF4-FFF2-40B4-BE49-F238E27FC236}">
                <a16:creationId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9411923" y="5572986"/>
            <a:ext cx="2416796" cy="7993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4C3F12-C796-43C9-A1D2-7BBDD7BCE9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4610" y="1112213"/>
            <a:ext cx="6424782" cy="45219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ounded Rectangle 1"/>
          <p:cNvSpPr/>
          <p:nvPr/>
        </p:nvSpPr>
        <p:spPr>
          <a:xfrm>
            <a:off x="515513" y="975556"/>
            <a:ext cx="1856096" cy="34119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943" b="100000" l="4000" r="97714">
                        <a14:foregroundMark x1="10286" y1="66667" x2="37143" y2="642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21377" y="5634132"/>
            <a:ext cx="1913613" cy="1306444"/>
          </a:xfrm>
          <a:prstGeom prst="rect">
            <a:avLst/>
          </a:prstGeom>
        </p:spPr>
      </p:pic>
      <p:pic>
        <p:nvPicPr>
          <p:cNvPr id="22" name="2b">
            <a:extLst>
              <a:ext uri="{FF2B5EF4-FFF2-40B4-BE49-F238E27FC236}">
                <a16:creationId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325" y="1025583"/>
            <a:ext cx="3212870" cy="2255716"/>
          </a:xfrm>
          <a:prstGeom prst="rect">
            <a:avLst/>
          </a:prstGeom>
        </p:spPr>
      </p:pic>
      <p:pic>
        <p:nvPicPr>
          <p:cNvPr id="23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384" y="3408899"/>
            <a:ext cx="3176291" cy="2225233"/>
          </a:xfrm>
          <a:prstGeom prst="rect">
            <a:avLst/>
          </a:prstGeom>
        </p:spPr>
      </p:pic>
      <p:pic>
        <p:nvPicPr>
          <p:cNvPr id="24" name="3b">
            <a:extLst>
              <a:ext uri="{FF2B5EF4-FFF2-40B4-BE49-F238E27FC236}">
                <a16:creationId xmlns:a16="http://schemas.microsoft.com/office/drawing/2014/main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790" y="3406818"/>
            <a:ext cx="3194581" cy="2225233"/>
          </a:xfrm>
          <a:prstGeom prst="rect">
            <a:avLst/>
          </a:prstGeom>
        </p:spPr>
      </p:pic>
      <p:pic>
        <p:nvPicPr>
          <p:cNvPr id="25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39" y="1117630"/>
            <a:ext cx="3218967" cy="2243522"/>
          </a:xfrm>
          <a:prstGeom prst="rect">
            <a:avLst/>
          </a:prstGeom>
        </p:spPr>
      </p:pic>
      <p:pic>
        <p:nvPicPr>
          <p:cNvPr id="26" name="4a">
            <a:hlinkClick r:id="rId8" action="ppaction://hlinksldjump"/>
            <a:extLst>
              <a:ext uri="{FF2B5EF4-FFF2-40B4-BE49-F238E27FC236}">
                <a16:creationId xmlns:a16="http://schemas.microsoft.com/office/drawing/2014/main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371" y="3306328"/>
            <a:ext cx="3474642" cy="2477925"/>
          </a:xfrm>
          <a:prstGeom prst="rect">
            <a:avLst/>
          </a:prstGeom>
        </p:spPr>
      </p:pic>
      <p:pic>
        <p:nvPicPr>
          <p:cNvPr id="27" name="2a">
            <a:hlinkClick r:id="rId18" action="ppaction://hlinksldjump"/>
            <a:extLst>
              <a:ext uri="{FF2B5EF4-FFF2-40B4-BE49-F238E27FC236}">
                <a16:creationId xmlns:a16="http://schemas.microsoft.com/office/drawing/2014/main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106" y="980443"/>
            <a:ext cx="3491155" cy="2474244"/>
          </a:xfrm>
          <a:prstGeom prst="rect">
            <a:avLst/>
          </a:prstGeom>
        </p:spPr>
      </p:pic>
      <p:pic>
        <p:nvPicPr>
          <p:cNvPr id="28" name="3a">
            <a:hlinkClick r:id="rId20" action="ppaction://hlinksldjump"/>
            <a:extLst>
              <a:ext uri="{FF2B5EF4-FFF2-40B4-BE49-F238E27FC236}">
                <a16:creationId xmlns:a16="http://schemas.microsoft.com/office/drawing/2014/main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734" y="3319976"/>
            <a:ext cx="3484320" cy="2447817"/>
          </a:xfrm>
          <a:prstGeom prst="rect">
            <a:avLst/>
          </a:prstGeom>
        </p:spPr>
      </p:pic>
      <p:pic>
        <p:nvPicPr>
          <p:cNvPr id="29" name="1a">
            <a:hlinkClick r:id="rId22" action="ppaction://hlinksldjump"/>
            <a:extLst>
              <a:ext uri="{FF2B5EF4-FFF2-40B4-BE49-F238E27FC236}">
                <a16:creationId xmlns:a16="http://schemas.microsoft.com/office/drawing/2014/main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175" y="978552"/>
            <a:ext cx="3485902" cy="249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6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879971" y="566605"/>
            <a:ext cx="11200164" cy="261840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Bỗng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nhiên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cầu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vồng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biến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 Bi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cười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Em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ơi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! Anh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đùa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đấy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! Ở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đó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không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vàng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đâu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Bống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vui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vẻ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Thế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ạ?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Nếu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vậy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sẽ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lấy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bút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màu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để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vẽ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tặng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ngựa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hồng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ô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tô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Còn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sẽ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vẽ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tặng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nhiều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búp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bê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quần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áo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đủ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màu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sắc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Không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bảy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hũ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vàng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dưới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chân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cầu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vồng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vẫn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cười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vui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vẻ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22618" y="72349"/>
            <a:ext cx="61682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Niềm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vui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của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Bi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Bống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D5B0876-2D63-407C-AAC5-63BDF5FBAFCF}"/>
              </a:ext>
            </a:extLst>
          </p:cNvPr>
          <p:cNvSpPr/>
          <p:nvPr/>
        </p:nvSpPr>
        <p:spPr>
          <a:xfrm>
            <a:off x="614804" y="517095"/>
            <a:ext cx="530335" cy="4895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79971" y="3141472"/>
            <a:ext cx="11031494" cy="982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600" b="1">
                <a:solidFill>
                  <a:srgbClr val="FF0000"/>
                </a:solidFill>
                <a:ea typeface="Times New Roman" panose="02020603050405020304" pitchFamily="18" charset="0"/>
              </a:rPr>
              <a:t>Câu 3. </a:t>
            </a:r>
            <a:r>
              <a:rPr lang="vi-VN" sz="2600" b="1">
                <a:solidFill>
                  <a:srgbClr val="000000"/>
                </a:solidFill>
                <a:ea typeface="Times New Roman" panose="02020603050405020304" pitchFamily="18" charset="0"/>
              </a:rPr>
              <a:t>Tìm những câu nói cho thấy hai anh em rất quan tâm và yêu quý nhau.</a:t>
            </a:r>
            <a:endParaRPr lang="en-US" sz="2600" b="1">
              <a:effectLst/>
              <a:ea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788229" y="2249717"/>
            <a:ext cx="709748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0" b="100000" l="4908" r="97546">
                        <a14:foregroundMark x1="41718" y1="50435" x2="53374" y2="60870"/>
                        <a14:foregroundMark x1="38037" y1="65217" x2="47853" y2="417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78932" y="5138692"/>
            <a:ext cx="2139277" cy="1509306"/>
          </a:xfrm>
          <a:prstGeom prst="rect">
            <a:avLst/>
          </a:prstGeom>
        </p:spPr>
      </p:pic>
      <p:sp>
        <p:nvSpPr>
          <p:cNvPr id="25" name="Cloud Callout 24"/>
          <p:cNvSpPr/>
          <p:nvPr/>
        </p:nvSpPr>
        <p:spPr>
          <a:xfrm>
            <a:off x="7336971" y="3576137"/>
            <a:ext cx="3410372" cy="1922387"/>
          </a:xfrm>
          <a:prstGeom prst="cloudCallout">
            <a:avLst>
              <a:gd name="adj1" fmla="val 53608"/>
              <a:gd name="adj2" fmla="val 4712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sẽ lấy bút màu để vẽ tặng anh ngựa hồng và ô tô.</a:t>
            </a:r>
          </a:p>
        </p:txBody>
      </p:sp>
      <p:cxnSp>
        <p:nvCxnSpPr>
          <p:cNvPr id="30" name="Straight Connector 29"/>
          <p:cNvCxnSpPr>
            <a:cxnSpLocks/>
          </p:cNvCxnSpPr>
          <p:nvPr/>
        </p:nvCxnSpPr>
        <p:spPr>
          <a:xfrm>
            <a:off x="2093416" y="2677889"/>
            <a:ext cx="81777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01" r="96396">
                        <a14:foregroundMark x1="29730" y1="22069" x2="63964" y2="89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589" y="5001001"/>
            <a:ext cx="1344996" cy="1756977"/>
          </a:xfrm>
          <a:prstGeom prst="rect">
            <a:avLst/>
          </a:prstGeom>
        </p:spPr>
      </p:pic>
      <p:sp>
        <p:nvSpPr>
          <p:cNvPr id="32" name="Cloud Callout 31"/>
          <p:cNvSpPr/>
          <p:nvPr/>
        </p:nvSpPr>
        <p:spPr>
          <a:xfrm>
            <a:off x="1413072" y="3938640"/>
            <a:ext cx="4399095" cy="1858972"/>
          </a:xfrm>
          <a:prstGeom prst="cloudCallout">
            <a:avLst>
              <a:gd name="adj1" fmla="val -46783"/>
              <a:gd name="adj2" fmla="val 4075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 anh sẽ vẽ tặng em nhiều búp bê và quần áo đủ các màu sắc. </a:t>
            </a:r>
          </a:p>
        </p:txBody>
      </p:sp>
      <p:sp>
        <p:nvSpPr>
          <p:cNvPr id="33" name="Oval Callout 32"/>
          <p:cNvSpPr/>
          <p:nvPr/>
        </p:nvSpPr>
        <p:spPr>
          <a:xfrm>
            <a:off x="3436528" y="5470738"/>
            <a:ext cx="6345538" cy="1407911"/>
          </a:xfrm>
          <a:prstGeom prst="wedgeEllipseCallout">
            <a:avLst>
              <a:gd name="adj1" fmla="val -79341"/>
              <a:gd name="adj2" fmla="val -26011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 sao những câu nói này lại thể hiện sự yêu thương của hai anh em dành cho nhau? </a:t>
            </a:r>
            <a:endParaRPr lang="en-US" sz="2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947391" y="5877018"/>
            <a:ext cx="7323812" cy="92222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cả hai hiểu được mong muốn của nhau, luôn nghĩ đến nhau, muốn làm cho nhau vui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91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2" grpId="0" animBg="1"/>
      <p:bldP spid="33" grpId="0" animBg="1"/>
      <p:bldP spid="33" grpId="1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48872" y="1009272"/>
            <a:ext cx="3492042" cy="754743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001616" y="2248675"/>
            <a:ext cx="8042269" cy="101704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HỌC ĐƯỢC ĐIỀU GÌ TỪ CÂU CHUYỆN CỦA HAI ANH EM?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878244" y="2554515"/>
            <a:ext cx="8042269" cy="1017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cảm yêu thương, quan tâm của hai anh em Bi và Bống.</a:t>
            </a:r>
          </a:p>
        </p:txBody>
      </p:sp>
    </p:spTree>
    <p:extLst>
      <p:ext uri="{BB962C8B-B14F-4D97-AF65-F5344CB8AC3E}">
        <p14:creationId xmlns:p14="http://schemas.microsoft.com/office/powerpoint/2010/main" val="53319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8008" y="2369975"/>
            <a:ext cx="7315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 LẠI</a:t>
            </a:r>
          </a:p>
        </p:txBody>
      </p:sp>
    </p:spTree>
    <p:extLst>
      <p:ext uri="{BB962C8B-B14F-4D97-AF65-F5344CB8AC3E}">
        <p14:creationId xmlns:p14="http://schemas.microsoft.com/office/powerpoint/2010/main" val="2583534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256" y="108706"/>
            <a:ext cx="11681927" cy="6635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12701" y="433774"/>
            <a:ext cx="10779035" cy="63340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Khi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cơn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mưa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vừa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dứt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hai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anh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em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Bi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và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Bống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chợt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thấy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cầu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vồng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-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Cầu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vồng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kìa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! Em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nhìn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xem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.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Đẹp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quá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!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Bi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chỉ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lên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bầu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trời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và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nói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tiếp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- Anh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nghe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nói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dưới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chân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cầu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vồng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có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bảy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hũ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vàng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đấy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Bống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hưởng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ứng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-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Lát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nữa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mình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sẽ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đi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lấy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về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nhé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!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Có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vàng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rồi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em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sẽ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mua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nhiều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búp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bê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và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quần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áo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đẹp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Còn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anh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sẽ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mua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một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con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ngựa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hồng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và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một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cái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ô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tô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Bỗng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nhiên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cầu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vồng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biến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mất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 Bi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cười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- Em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ơi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! Anh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đùa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đấy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! Ở </a:t>
            </a:r>
            <a:r>
              <a:rPr lang="en-US" altLang="en-US" sz="2300" dirty="0" err="1">
                <a:solidFill>
                  <a:srgbClr val="0070C0"/>
                </a:solidFill>
                <a:cs typeface="Arial" panose="020B0604020202020204" pitchFamily="34" charset="0"/>
              </a:rPr>
              <a:t>đó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không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có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vàng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đâu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Bống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vui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vẻ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-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Thế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 ạ?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Nếu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vậy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em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sẽ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lấy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bút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màu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để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vẽ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tặng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anh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ngựa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hồng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và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 ô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tô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Còn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anh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sẽ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vẽ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tặng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em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nhiều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búp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bê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và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quần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áo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đủ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các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màu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sắc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Không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có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bảy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hũ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vàng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dưới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chân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cầu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vồng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hai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anh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em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vẫn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cười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vui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vẻ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(Theo 108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truyện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mẹ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kể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con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nghe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76661" y="108706"/>
            <a:ext cx="6168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Niềm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vui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Bi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Bống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pic>
        <p:nvPicPr>
          <p:cNvPr id="9" name="Content Placeholder 2">
            <a:extLst>
              <a:ext uri="{FF2B5EF4-FFF2-40B4-BE49-F238E27FC236}">
                <a16:creationId xmlns:a16="http://schemas.microsoft.com/office/drawing/2014/main" id="{52883FB8-CCCD-45FF-8C43-4B97C46C6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033" b="82022"/>
          <a:stretch/>
        </p:blipFill>
        <p:spPr>
          <a:xfrm>
            <a:off x="10368798" y="108706"/>
            <a:ext cx="922020" cy="739775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9860279" y="3178629"/>
            <a:ext cx="2082903" cy="1654628"/>
          </a:xfrm>
          <a:prstGeom prst="cloudCallout">
            <a:avLst>
              <a:gd name="adj1" fmla="val 58741"/>
              <a:gd name="adj2" fmla="val 6864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VAI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41398" y="3440239"/>
            <a:ext cx="1616684" cy="400110"/>
            <a:chOff x="8541398" y="3440239"/>
            <a:chExt cx="1616684" cy="40011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8610600" y="3810000"/>
              <a:ext cx="14782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8541398" y="3440239"/>
              <a:ext cx="16166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Dẫn truyện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92497" y="3901904"/>
            <a:ext cx="1616684" cy="400110"/>
            <a:chOff x="8541398" y="3440239"/>
            <a:chExt cx="1616684" cy="40011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8610600" y="3810000"/>
              <a:ext cx="14782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8541398" y="3440239"/>
              <a:ext cx="16166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Bi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752114" y="4427027"/>
            <a:ext cx="1616684" cy="400110"/>
            <a:chOff x="8541398" y="3440239"/>
            <a:chExt cx="1616684" cy="40011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8610600" y="3810000"/>
              <a:ext cx="14782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541398" y="3440239"/>
              <a:ext cx="16166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Bống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961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74EB5-B837-4180-B197-5A7B433B300D}"/>
              </a:ext>
            </a:extLst>
          </p:cNvPr>
          <p:cNvSpPr txBox="1">
            <a:spLocks/>
          </p:cNvSpPr>
          <p:nvPr/>
        </p:nvSpPr>
        <p:spPr>
          <a:xfrm>
            <a:off x="2172996" y="1754349"/>
            <a:ext cx="10515600" cy="275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1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15396" y="0"/>
            <a:ext cx="95794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2433" y="247591"/>
            <a:ext cx="10636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Xếp các từ ngữ dưới đây vào nhóm thích hợp: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925907" y="3397436"/>
            <a:ext cx="0" cy="32097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08C2DC7-4583-4F71-AC34-A69B278FE5A7}"/>
              </a:ext>
            </a:extLst>
          </p:cNvPr>
          <p:cNvCxnSpPr>
            <a:cxnSpLocks/>
          </p:cNvCxnSpPr>
          <p:nvPr/>
        </p:nvCxnSpPr>
        <p:spPr>
          <a:xfrm flipH="1">
            <a:off x="3726206" y="2829641"/>
            <a:ext cx="1314335" cy="6223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C43D79A-2B00-46EA-8FFD-0D183265EC4D}"/>
              </a:ext>
            </a:extLst>
          </p:cNvPr>
          <p:cNvCxnSpPr>
            <a:cxnSpLocks/>
          </p:cNvCxnSpPr>
          <p:nvPr/>
        </p:nvCxnSpPr>
        <p:spPr>
          <a:xfrm>
            <a:off x="6969302" y="2730686"/>
            <a:ext cx="1502093" cy="777843"/>
          </a:xfrm>
          <a:prstGeom prst="straightConnector1">
            <a:avLst/>
          </a:prstGeom>
          <a:ln w="7620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4739962" y="622311"/>
            <a:ext cx="2617112" cy="3339525"/>
            <a:chOff x="-851188" y="1159878"/>
            <a:chExt cx="2617112" cy="3339525"/>
          </a:xfrm>
        </p:grpSpPr>
        <p:sp>
          <p:nvSpPr>
            <p:cNvPr id="52" name="Rounded Rectangle 51"/>
            <p:cNvSpPr/>
            <p:nvPr/>
          </p:nvSpPr>
          <p:spPr>
            <a:xfrm>
              <a:off x="-437701" y="2347084"/>
              <a:ext cx="1936029" cy="151763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 chỉ sự vật</a:t>
              </a: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8673AD78-58E0-41F7-96AC-0408C897D9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025" b="37399" l="4417" r="39833">
                          <a14:foregroundMark x1="7417" y1="20743" x2="7417" y2="29721"/>
                          <a14:foregroundMark x1="16250" y1="14675" x2="28000" y2="15108"/>
                          <a14:foregroundMark x1="21000" y1="36285" x2="26583" y2="373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54" b="59524"/>
            <a:stretch/>
          </p:blipFill>
          <p:spPr>
            <a:xfrm>
              <a:off x="-851188" y="1159878"/>
              <a:ext cx="2617112" cy="3339525"/>
            </a:xfrm>
            <a:prstGeom prst="rect">
              <a:avLst/>
            </a:prstGeom>
          </p:spPr>
        </p:pic>
      </p:grpSp>
      <p:sp>
        <p:nvSpPr>
          <p:cNvPr id="2" name="Cloud 1"/>
          <p:cNvSpPr/>
          <p:nvPr/>
        </p:nvSpPr>
        <p:spPr>
          <a:xfrm>
            <a:off x="1338146" y="1017358"/>
            <a:ext cx="2123350" cy="1149128"/>
          </a:xfrm>
          <a:prstGeom prst="cloud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hũ vàng</a:t>
            </a:r>
          </a:p>
        </p:txBody>
      </p:sp>
      <p:sp>
        <p:nvSpPr>
          <p:cNvPr id="49" name="Cloud 48"/>
          <p:cNvSpPr/>
          <p:nvPr/>
        </p:nvSpPr>
        <p:spPr>
          <a:xfrm>
            <a:off x="4198776" y="1180131"/>
            <a:ext cx="1674535" cy="882560"/>
          </a:xfrm>
          <a:prstGeom prst="cloud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</a:p>
        </p:txBody>
      </p:sp>
      <p:sp>
        <p:nvSpPr>
          <p:cNvPr id="54" name="Cloud 53"/>
          <p:cNvSpPr/>
          <p:nvPr/>
        </p:nvSpPr>
        <p:spPr>
          <a:xfrm>
            <a:off x="7076944" y="1230694"/>
            <a:ext cx="1203743" cy="822468"/>
          </a:xfrm>
          <a:prstGeom prst="cloud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</a:t>
            </a:r>
          </a:p>
        </p:txBody>
      </p:sp>
      <p:sp>
        <p:nvSpPr>
          <p:cNvPr id="55" name="Cloud 54"/>
          <p:cNvSpPr/>
          <p:nvPr/>
        </p:nvSpPr>
        <p:spPr>
          <a:xfrm>
            <a:off x="9447312" y="1174440"/>
            <a:ext cx="1189416" cy="893942"/>
          </a:xfrm>
          <a:prstGeom prst="cloud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</a:p>
        </p:txBody>
      </p:sp>
      <p:sp>
        <p:nvSpPr>
          <p:cNvPr id="56" name="Cloud 55"/>
          <p:cNvSpPr/>
          <p:nvPr/>
        </p:nvSpPr>
        <p:spPr>
          <a:xfrm>
            <a:off x="2268808" y="2312987"/>
            <a:ext cx="2114565" cy="901775"/>
          </a:xfrm>
          <a:prstGeom prst="cloud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</a:t>
            </a:r>
          </a:p>
        </p:txBody>
      </p:sp>
      <p:sp>
        <p:nvSpPr>
          <p:cNvPr id="57" name="Cloud 56"/>
          <p:cNvSpPr/>
          <p:nvPr/>
        </p:nvSpPr>
        <p:spPr>
          <a:xfrm>
            <a:off x="5214072" y="2292074"/>
            <a:ext cx="1423669" cy="882895"/>
          </a:xfrm>
          <a:prstGeom prst="cloud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tô</a:t>
            </a:r>
          </a:p>
        </p:txBody>
      </p:sp>
      <p:sp>
        <p:nvSpPr>
          <p:cNvPr id="58" name="Cloud 57"/>
          <p:cNvSpPr/>
          <p:nvPr/>
        </p:nvSpPr>
        <p:spPr>
          <a:xfrm>
            <a:off x="7522854" y="2248308"/>
            <a:ext cx="1924457" cy="942880"/>
          </a:xfrm>
          <a:prstGeom prst="cloud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búp bê</a:t>
            </a:r>
          </a:p>
        </p:txBody>
      </p:sp>
      <p:sp>
        <p:nvSpPr>
          <p:cNvPr id="59" name="Cloud 58"/>
          <p:cNvSpPr/>
          <p:nvPr/>
        </p:nvSpPr>
        <p:spPr>
          <a:xfrm>
            <a:off x="10055915" y="2352782"/>
            <a:ext cx="1383416" cy="822187"/>
          </a:xfrm>
          <a:prstGeom prst="cloud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99821" y="3508529"/>
            <a:ext cx="2369975" cy="82997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NGỮ CHỈ NGƯỜI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522854" y="3513689"/>
            <a:ext cx="2369975" cy="82997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NGỮ CHỈ VẬT</a:t>
            </a:r>
          </a:p>
        </p:txBody>
      </p:sp>
    </p:spTree>
    <p:extLst>
      <p:ext uri="{BB962C8B-B14F-4D97-AF65-F5344CB8AC3E}">
        <p14:creationId xmlns:p14="http://schemas.microsoft.com/office/powerpoint/2010/main" val="319440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32122 0.45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68" y="228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-0.39714 0.4708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57" y="2354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-0.44401 0.473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01" y="2368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-0.72695 0.4594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54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0.38373 0.505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80" y="2525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0.50208 0.342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1713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43398 0.3435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93" y="1717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0.00664 0.504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2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2606" y="570371"/>
            <a:ext cx="9796392" cy="36379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    Khi cơn mưa vừa dứt, hai anh em Bi và Bống chợt thấy cầu vồng.</a:t>
            </a:r>
          </a:p>
          <a:p>
            <a:pPr lvl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    - Cầu vồng kìa! Em nhìn xem. Đẹp quá!</a:t>
            </a:r>
          </a:p>
          <a:p>
            <a:pPr lvl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    Bi chỉ lên bầu trời và nói tiếp:</a:t>
            </a:r>
          </a:p>
          <a:p>
            <a:pPr lvl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    - Anh nghe nói dưới chân cầu vồng có bảy hũ vàng đấy.</a:t>
            </a:r>
          </a:p>
          <a:p>
            <a:pPr lvl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    Bống hưởng ứng:</a:t>
            </a:r>
          </a:p>
          <a:p>
            <a:pPr lvl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    - Lát nữa, mình sẽ đi lấy về nhé! Có vàng rồi, em sẽ mua nhiều búp bê và quần áo đẹp.</a:t>
            </a:r>
          </a:p>
          <a:p>
            <a:pPr lvl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    - Còn anh sẽ mua một con ngựa hồng và một cái ô tô.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76661" y="108706"/>
            <a:ext cx="61682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Niềm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vui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Bi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Bống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2636520" y="4400651"/>
            <a:ext cx="5911446" cy="2217057"/>
          </a:xfrm>
          <a:prstGeom prst="cloudCallout">
            <a:avLst>
              <a:gd name="adj1" fmla="val -57776"/>
              <a:gd name="adj2" fmla="val 47588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trong bài những câu cho thấy sự ngạc nhiên của Bi khi nhìn thấy cầu vồng.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935480" y="1417320"/>
            <a:ext cx="5196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0328" y1="8451" x2="36066" y2="41549"/>
                        <a14:foregroundMark x1="55738" y1="42254" x2="62295" y2="37324"/>
                        <a14:foregroundMark x1="46721" y1="44366" x2="54098" y2="50704"/>
                        <a14:foregroundMark x1="74590" y1="48592" x2="86066" y2="54930"/>
                        <a14:foregroundMark x1="17213" y1="10563" x2="24590" y2="15493"/>
                        <a14:foregroundMark x1="63934" y1="22535" x2="52459" y2="28169"/>
                        <a14:foregroundMark x1="81148" y1="83099" x2="76230" y2="92254"/>
                        <a14:foregroundMark x1="74590" y1="95775" x2="70492" y2="91549"/>
                        <a14:foregroundMark x1="47541" y1="91549" x2="43443" y2="85915"/>
                        <a14:backgroundMark x1="36066" y1="47887" x2="42623" y2="65493"/>
                        <a14:backgroundMark x1="22131" y1="76761" x2="22131" y2="809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509760" y="3996638"/>
            <a:ext cx="2255519" cy="2861362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640080" y="4279520"/>
            <a:ext cx="6492240" cy="2459317"/>
          </a:xfrm>
          <a:prstGeom prst="cloudCallout">
            <a:avLst>
              <a:gd name="adj1" fmla="val -55695"/>
              <a:gd name="adj2" fmla="val 48499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được nhận món quà rất đẹp mà em đã mong muốn từ lâu, em sẽ nói gì để thể hiện sự ngạc nhiên?</a:t>
            </a:r>
          </a:p>
        </p:txBody>
      </p:sp>
    </p:spTree>
    <p:extLst>
      <p:ext uri="{BB962C8B-B14F-4D97-AF65-F5344CB8AC3E}">
        <p14:creationId xmlns:p14="http://schemas.microsoft.com/office/powerpoint/2010/main" val="121653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74EB5-B837-4180-B197-5A7B433B300D}"/>
              </a:ext>
            </a:extLst>
          </p:cNvPr>
          <p:cNvSpPr txBox="1">
            <a:spLocks/>
          </p:cNvSpPr>
          <p:nvPr/>
        </p:nvSpPr>
        <p:spPr>
          <a:xfrm>
            <a:off x="4076441" y="466725"/>
            <a:ext cx="10515600" cy="275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  <a:endParaRPr lang="en-US" sz="8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5D74EB5-B837-4180-B197-5A7B433B300D}"/>
              </a:ext>
            </a:extLst>
          </p:cNvPr>
          <p:cNvSpPr txBox="1">
            <a:spLocks/>
          </p:cNvSpPr>
          <p:nvPr/>
        </p:nvSpPr>
        <p:spPr>
          <a:xfrm>
            <a:off x="1340498" y="1682815"/>
            <a:ext cx="10515600" cy="2759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- Đọc lại bài và trả lời câu hỏi cuối bài.</a:t>
            </a:r>
          </a:p>
          <a:p>
            <a:pPr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- Đọc trước bài Làm việc thật là vui.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918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827078" y="666596"/>
            <a:ext cx="113649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1: Trong bài thơ </a:t>
            </a:r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Ngày hôm qua đâu rồi?,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 hồng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Quyển vở có màu hồng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Quyển vở có nhiều chữ viết bằng màu hồng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Quyển vở ghi nhiều lời nhận xét hay, nhiều thành tích tốt</a:t>
            </a:r>
          </a:p>
          <a:p>
            <a:pPr>
              <a:lnSpc>
                <a:spcPct val="150000"/>
              </a:lnSpc>
            </a:pP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>
            <a:hlinkClick r:id="rId3" action="ppaction://hlinksldjump"/>
          </p:cNvPr>
          <p:cNvSpPr/>
          <p:nvPr/>
        </p:nvSpPr>
        <p:spPr>
          <a:xfrm flipH="1">
            <a:off x="10972800" y="6052412"/>
            <a:ext cx="1045029" cy="65998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33773" y="3004457"/>
            <a:ext cx="690466" cy="6904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5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2444620" y="1823592"/>
            <a:ext cx="69046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2: Em hãy đọc thuộc lòng khổ thơ cuối của bài 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hôm qua đâu rồi?</a:t>
            </a:r>
          </a:p>
          <a:p>
            <a:pPr algn="just">
              <a:lnSpc>
                <a:spcPct val="150000"/>
              </a:lnSpc>
            </a:pP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>
            <a:hlinkClick r:id="rId3" action="ppaction://hlinksldjump"/>
          </p:cNvPr>
          <p:cNvSpPr/>
          <p:nvPr/>
        </p:nvSpPr>
        <p:spPr>
          <a:xfrm flipH="1">
            <a:off x="10972800" y="6052412"/>
            <a:ext cx="1045029" cy="65998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8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709127" y="778563"/>
            <a:ext cx="110847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3: Trong khổ thơ cuối, bố đã dặn bạn nhỏ điều gì để ngày hôm qua vẫn còn?</a:t>
            </a:r>
            <a:endParaRPr lang="en-US" sz="36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709127" y="2647796"/>
            <a:ext cx="11084767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khổ thơ cuối, bố đã dặn bạn nhỏ học hành chăm chỉ để ngày hôm qua vẫn còn.</a:t>
            </a:r>
          </a:p>
          <a:p>
            <a:pPr algn="just">
              <a:lnSpc>
                <a:spcPct val="150000"/>
              </a:lnSpc>
            </a:pP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 flipH="1">
            <a:off x="10972800" y="6052412"/>
            <a:ext cx="1045029" cy="65998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7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1001486" y="2244506"/>
            <a:ext cx="106970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4: Em hãy đọc thuộc lòng 2 khổ thơ mà em thích trong bài 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hôm qua đâu rồi?</a:t>
            </a:r>
          </a:p>
          <a:p>
            <a:pPr algn="just">
              <a:lnSpc>
                <a:spcPct val="150000"/>
              </a:lnSpc>
            </a:pP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>
            <a:hlinkClick r:id="rId3" action="ppaction://hlinksldjump"/>
          </p:cNvPr>
          <p:cNvSpPr/>
          <p:nvPr/>
        </p:nvSpPr>
        <p:spPr>
          <a:xfrm flipH="1">
            <a:off x="10972800" y="6052412"/>
            <a:ext cx="1045029" cy="65998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407" y="1230283"/>
            <a:ext cx="10657213" cy="562771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62036" y="315881"/>
            <a:ext cx="10526584" cy="11010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Bức tranh dưới đây vẽ gì?</a:t>
            </a:r>
          </a:p>
          <a:p>
            <a:pPr marL="342900" indent="-342900" algn="just">
              <a:buAutoNum type="arabicPeriod"/>
            </a:pP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hãy đoán xem hai bạn nhỏ nói gì với nhau.</a:t>
            </a:r>
          </a:p>
        </p:txBody>
      </p:sp>
    </p:spTree>
    <p:extLst>
      <p:ext uri="{BB962C8B-B14F-4D97-AF65-F5344CB8AC3E}">
        <p14:creationId xmlns:p14="http://schemas.microsoft.com/office/powerpoint/2010/main" val="2465047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4026E7-4326-43F4-956F-59C2B8E3E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1" b="100000" l="0" r="100000">
                        <a14:foregroundMark x1="4828" y1="32593" x2="11182" y2="37778"/>
                        <a14:foregroundMark x1="3431" y1="29630" x2="5972" y2="37037"/>
                        <a14:backgroundMark x1="1144" y1="77778" x2="2668" y2="56296"/>
                        <a14:backgroundMark x1="1144" y1="27407" x2="4066" y2="14815"/>
                        <a14:backgroundMark x1="21093" y1="7407" x2="94917" y2="37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907" y="224636"/>
            <a:ext cx="8116692" cy="1805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F0E5F3-547C-29AB-50B0-0E62E2AE9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2649" y="1844350"/>
            <a:ext cx="7626702" cy="268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868E4F17-3912-420A-9CFC-81AE87BF9EE7}"/>
              </a:ext>
            </a:extLst>
          </p:cNvPr>
          <p:cNvSpPr/>
          <p:nvPr/>
        </p:nvSpPr>
        <p:spPr>
          <a:xfrm>
            <a:off x="3169525" y="364873"/>
            <a:ext cx="5526379" cy="825300"/>
          </a:xfrm>
          <a:prstGeom prst="roundRect">
            <a:avLst/>
          </a:prstGeom>
          <a:solidFill>
            <a:srgbClr val="F89E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+mj-lt"/>
              </a:rPr>
              <a:t>YÊU CẦU CẦN ĐẠT</a:t>
            </a:r>
            <a:endParaRPr lang="en-US" sz="4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tangle: Rounded Corners 4">
            <a:extLst>
              <a:ext uri="{FF2B5EF4-FFF2-40B4-BE49-F238E27FC236}">
                <a16:creationId xmlns:a16="http://schemas.microsoft.com/office/drawing/2014/main" id="{FF44410A-0758-4C45-9D58-1DA3B7431378}"/>
              </a:ext>
            </a:extLst>
          </p:cNvPr>
          <p:cNvSpPr/>
          <p:nvPr/>
        </p:nvSpPr>
        <p:spPr>
          <a:xfrm>
            <a:off x="749300" y="1585686"/>
            <a:ext cx="10337800" cy="1155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địa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74526733-6D5A-47B6-9942-0EEED1AB8D25}"/>
              </a:ext>
            </a:extLst>
          </p:cNvPr>
          <p:cNvSpPr/>
          <p:nvPr/>
        </p:nvSpPr>
        <p:spPr>
          <a:xfrm>
            <a:off x="749300" y="3022600"/>
            <a:ext cx="10337800" cy="11557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62A402F4-3985-414B-9B68-045728DECA9B}"/>
              </a:ext>
            </a:extLst>
          </p:cNvPr>
          <p:cNvSpPr/>
          <p:nvPr/>
        </p:nvSpPr>
        <p:spPr>
          <a:xfrm>
            <a:off x="749300" y="4445000"/>
            <a:ext cx="10337800" cy="9017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Nhận biết các sự việc của câu chuyện trong tranh minh họa.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F45DB71F-5DED-4387-9307-8FCD9F6C148D}"/>
              </a:ext>
            </a:extLst>
          </p:cNvPr>
          <p:cNvSpPr/>
          <p:nvPr/>
        </p:nvSpPr>
        <p:spPr>
          <a:xfrm>
            <a:off x="749300" y="5613400"/>
            <a:ext cx="10337800" cy="901700"/>
          </a:xfrm>
          <a:prstGeom prst="roundRect">
            <a:avLst/>
          </a:prstGeom>
          <a:solidFill>
            <a:srgbClr val="9AD2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Hiểu và năm được nội dung chính của bài.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01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2108</Words>
  <Application>Microsoft Office PowerPoint</Application>
  <PresentationFormat>Widescreen</PresentationFormat>
  <Paragraphs>182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1_Office Theme</vt:lpstr>
      <vt:lpstr>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Phuong Anh</cp:lastModifiedBy>
  <cp:revision>68</cp:revision>
  <dcterms:created xsi:type="dcterms:W3CDTF">2021-05-22T00:11:39Z</dcterms:created>
  <dcterms:modified xsi:type="dcterms:W3CDTF">2024-09-15T00:37:52Z</dcterms:modified>
</cp:coreProperties>
</file>