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82" r:id="rId3"/>
    <p:sldId id="258" r:id="rId4"/>
    <p:sldId id="277" r:id="rId5"/>
    <p:sldId id="279" r:id="rId6"/>
    <p:sldId id="285" r:id="rId7"/>
    <p:sldId id="283" r:id="rId8"/>
    <p:sldId id="268" r:id="rId9"/>
    <p:sldId id="292" r:id="rId10"/>
    <p:sldId id="293" r:id="rId11"/>
    <p:sldId id="269" r:id="rId12"/>
    <p:sldId id="296" r:id="rId13"/>
    <p:sldId id="286" r:id="rId14"/>
    <p:sldId id="289" r:id="rId15"/>
    <p:sldId id="291" r:id="rId16"/>
    <p:sldId id="290" r:id="rId17"/>
    <p:sldId id="294" r:id="rId18"/>
    <p:sldId id="295" r:id="rId19"/>
    <p:sldId id="271" r:id="rId20"/>
    <p:sldId id="27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A6D1A-9108-4BD4-9DB1-79DD686CFE03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A6BBCF-9F6D-400A-8C7D-EEEC1A018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29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97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1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157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752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999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395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14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957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6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84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9254E-0529-4240-91ED-8CA795403F4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81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9254E-0529-4240-91ED-8CA795403F46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C47D0-AE6C-4EC9-8D6C-C3E2AF039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8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43100" y="2278088"/>
            <a:ext cx="86182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60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6000" b="1" i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400" b="1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4538341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88" y="318221"/>
            <a:ext cx="3158836" cy="3858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316" y="4378887"/>
            <a:ext cx="3450215" cy="24791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032" y="4378887"/>
            <a:ext cx="3444586" cy="24791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501" y="318221"/>
            <a:ext cx="2883477" cy="3858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3055" y="318221"/>
            <a:ext cx="2721033" cy="3858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678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ave 4"/>
          <p:cNvSpPr/>
          <p:nvPr/>
        </p:nvSpPr>
        <p:spPr>
          <a:xfrm>
            <a:off x="1371599" y="2779776"/>
            <a:ext cx="9448800" cy="2911601"/>
          </a:xfrm>
          <a:prstGeom prst="wave">
            <a:avLst>
              <a:gd name="adj1" fmla="val 12500"/>
              <a:gd name="adj2" fmla="val 1269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>
                <a:gd name="adj1" fmla="val 12500"/>
                <a:gd name="adj2" fmla="val -157"/>
              </a:avLst>
            </a:prstTxWarp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một bức tranh về hình dáng, đặc điểm của các bạn trong lớp</a:t>
            </a:r>
            <a:r>
              <a:rPr lang="en-US" sz="24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vẽ cá nhân)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1B7407-3D07-467E-B8E4-CC127FCF1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019" y="1791731"/>
            <a:ext cx="6565961" cy="83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1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F2C7200-9E6B-4F3D-934A-F2184E98AD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3361" r="13333" b="-3361"/>
          <a:stretch/>
        </p:blipFill>
        <p:spPr>
          <a:xfrm>
            <a:off x="1046205" y="13855"/>
            <a:ext cx="10330249" cy="7072745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782B44-C7E9-4008-988E-3836994F6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9" t="-1" r="20582" b="58921"/>
          <a:stretch/>
        </p:blipFill>
        <p:spPr>
          <a:xfrm>
            <a:off x="5074508" y="621957"/>
            <a:ext cx="1729946" cy="18988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4CCDEBA-311D-4B7B-9351-378B5278F7DF}"/>
              </a:ext>
            </a:extLst>
          </p:cNvPr>
          <p:cNvSpPr/>
          <p:nvPr/>
        </p:nvSpPr>
        <p:spPr>
          <a:xfrm>
            <a:off x="3632888" y="2905898"/>
            <a:ext cx="6830409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defRPr/>
            </a:pPr>
            <a:r>
              <a:rPr lang="en-US" sz="72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reek Diner Inline TT" panose="020B0500000000000000" pitchFamily="34" charset="0"/>
                <a:cs typeface="Times New Roman" pitchFamily="18" charset="0"/>
              </a:rPr>
              <a:t>PHÂN TÍCH </a:t>
            </a:r>
          </a:p>
          <a:p>
            <a:pPr lvl="1" algn="ctr">
              <a:defRPr/>
            </a:pPr>
            <a:r>
              <a:rPr lang="en-US" sz="7200" b="1" dirty="0">
                <a:ln w="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reek Diner Inline TT" panose="020B0500000000000000" pitchFamily="34" charset="0"/>
                <a:cs typeface="Times New Roman" pitchFamily="18" charset="0"/>
              </a:rPr>
              <a:t>ĐÁNH GIÁ</a:t>
            </a:r>
          </a:p>
          <a:p>
            <a:pPr algn="ctr">
              <a:defRPr/>
            </a:pPr>
            <a:r>
              <a:rPr lang="en-US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49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15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62456" y="1011694"/>
            <a:ext cx="1938351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4168" y="947254"/>
            <a:ext cx="10001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NGÔI TRƯỜNG HẠNH PHÚC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73521B-36F6-467F-8E54-E9BDF187D0AF}"/>
              </a:ext>
            </a:extLst>
          </p:cNvPr>
          <p:cNvSpPr/>
          <p:nvPr/>
        </p:nvSpPr>
        <p:spPr>
          <a:xfrm>
            <a:off x="795841" y="2900096"/>
            <a:ext cx="11198194" cy="1723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9434616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D7A38870-B013-46AB-807D-19C610D21E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166"/>
          <a:stretch/>
        </p:blipFill>
        <p:spPr>
          <a:xfrm>
            <a:off x="1" y="0"/>
            <a:ext cx="12134334" cy="6857572"/>
          </a:xfrm>
          <a:prstGeom prst="rect">
            <a:avLst/>
          </a:prstGeom>
        </p:spPr>
      </p:pic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1FA07FA-B3A6-45D9-84E8-14D698B23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8" t="48158" r="17615" b="5489"/>
          <a:stretch/>
        </p:blipFill>
        <p:spPr>
          <a:xfrm>
            <a:off x="8556957" y="357595"/>
            <a:ext cx="1493206" cy="245834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CDFD7B2-58F6-4424-BCD0-F64296971DF3}"/>
              </a:ext>
            </a:extLst>
          </p:cNvPr>
          <p:cNvSpPr/>
          <p:nvPr/>
        </p:nvSpPr>
        <p:spPr bwMode="auto">
          <a:xfrm>
            <a:off x="1030417" y="1791859"/>
            <a:ext cx="5565726" cy="3273854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en-US" sz="20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11500" b="1" dirty="0">
                <a:ln w="50800"/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Condensed" panose="020B0502040204020203" pitchFamily="34" charset="0"/>
                <a:cs typeface="ISOCP3" panose="00000400000000000000" pitchFamily="2" charset="0"/>
              </a:rPr>
              <a:t>KHÁM PHÁ</a:t>
            </a:r>
          </a:p>
          <a:p>
            <a:pPr algn="ctr"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93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4AFD198A-ED17-4D15-B5F2-151210072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" t="10211" r="68" b="18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73036" y="542698"/>
            <a:ext cx="75986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chia sẻ bài tập của </a:t>
            </a:r>
          </a:p>
          <a:p>
            <a:r>
              <a:rPr lang="pt-BR" sz="5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em ở tiết 1 với các bạn trong lớp.</a:t>
            </a:r>
            <a:endParaRPr lang="en-US" sz="5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45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35120EE6-5518-472E-8035-D862A3704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2174"/>
          <a:stretch/>
        </p:blipFill>
        <p:spPr>
          <a:xfrm>
            <a:off x="1" y="15655"/>
            <a:ext cx="12192000" cy="6857999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28CBCCB-D363-4C56-B58F-57BFC53234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r="64394" b="56594"/>
          <a:stretch/>
        </p:blipFill>
        <p:spPr>
          <a:xfrm>
            <a:off x="4612598" y="365411"/>
            <a:ext cx="1577995" cy="198353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A545B4-ECB8-4F2B-9E5D-9F720B2B643B}"/>
              </a:ext>
            </a:extLst>
          </p:cNvPr>
          <p:cNvSpPr/>
          <p:nvPr/>
        </p:nvSpPr>
        <p:spPr>
          <a:xfrm>
            <a:off x="-1332187" y="2183699"/>
            <a:ext cx="9144000" cy="298543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1" algn="ctr">
              <a:defRPr/>
            </a:pPr>
            <a:r>
              <a:rPr lang="en-US" sz="88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lyphics" pitchFamily="2" charset="0"/>
                <a:cs typeface="Times New Roman" pitchFamily="18" charset="0"/>
              </a:rPr>
              <a:t>KIẾN TẠO</a:t>
            </a:r>
          </a:p>
          <a:p>
            <a:pPr lvl="1" algn="ctr">
              <a:defRPr/>
            </a:pPr>
            <a:r>
              <a:rPr lang="en-US" sz="4000" b="1" dirty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lyphics" pitchFamily="2" charset="0"/>
                <a:cs typeface="Times New Roman" pitchFamily="18" charset="0"/>
              </a:rPr>
              <a:t> </a:t>
            </a:r>
            <a:r>
              <a:rPr lang="en-US" sz="6000" b="1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Glyphics" pitchFamily="2" charset="0"/>
                <a:cs typeface="Times New Roman" pitchFamily="18" charset="0"/>
              </a:rPr>
              <a:t>KIẾN THỨC, KĨ NĂNG</a:t>
            </a:r>
            <a:endParaRPr lang="en-US" sz="4000" b="1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Glyphics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4000" dirty="0">
                <a:ln w="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dirty="0">
              <a:ln w="0"/>
              <a:solidFill>
                <a:schemeClr val="accent4">
                  <a:lumMod val="60000"/>
                  <a:lumOff val="4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600638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602671" y="0"/>
            <a:ext cx="1140921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4000" b="1" dirty="0">
              <a:ln w="0"/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71" y="1432959"/>
            <a:ext cx="2119747" cy="3607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0120" y="5216646"/>
            <a:ext cx="19222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+mj-lt"/>
              </a:rPr>
              <a:t>Chọn bút, vẽ hình nhân vật từ cạnh phía dưới tờ giấy</a:t>
            </a:r>
            <a:r>
              <a:rPr lang="vi-VN" sz="2400" dirty="0">
                <a:latin typeface="+mj-lt"/>
              </a:rPr>
              <a:t>.</a:t>
            </a:r>
            <a:endParaRPr lang="en-US" sz="2400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909" y="1432958"/>
            <a:ext cx="2251489" cy="36071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14320" y="5216646"/>
            <a:ext cx="2382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8889" y="1433945"/>
            <a:ext cx="2337665" cy="3606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80019" y="5216646"/>
            <a:ext cx="28678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6597" y="1432958"/>
            <a:ext cx="2335294" cy="36071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12039" y="5216646"/>
            <a:ext cx="20998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7841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" b="14167"/>
          <a:stretch/>
        </p:blipFill>
        <p:spPr>
          <a:xfrm>
            <a:off x="403654" y="0"/>
            <a:ext cx="11598876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3926275" y="1411826"/>
            <a:ext cx="3491642" cy="3205466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500" b="1" dirty="0">
                <a:ln w="5080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>
              <a:defRPr/>
            </a:pPr>
            <a:r>
              <a:rPr lang="en-US" sz="500" b="1" dirty="0">
                <a:ln w="5080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 TẠO</a:t>
            </a:r>
          </a:p>
          <a:p>
            <a:pPr algn="ctr">
              <a:defRPr/>
            </a:pPr>
            <a:r>
              <a:rPr lang="en-US" sz="5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B782B44-C7E9-4008-988E-3836994F69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4" t="-1" r="43587" b="57406"/>
          <a:stretch/>
        </p:blipFill>
        <p:spPr>
          <a:xfrm>
            <a:off x="1864348" y="4720817"/>
            <a:ext cx="1287569" cy="187639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56328" y="4566323"/>
            <a:ext cx="64253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1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542A1B-6011-449B-892E-17D9D13C4ADA}"/>
              </a:ext>
            </a:extLst>
          </p:cNvPr>
          <p:cNvSpPr/>
          <p:nvPr/>
        </p:nvSpPr>
        <p:spPr>
          <a:xfrm>
            <a:off x="2485996" y="204555"/>
            <a:ext cx="78136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HĐ 4. PHÂN TÍCH - ĐÁNH GIÁ: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F2609-0C6F-44A9-B3CE-A70F1778EF1E}"/>
              </a:ext>
            </a:extLst>
          </p:cNvPr>
          <p:cNvSpPr/>
          <p:nvPr/>
        </p:nvSpPr>
        <p:spPr>
          <a:xfrm>
            <a:off x="-17232" y="743363"/>
            <a:ext cx="30107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luận:</a:t>
            </a:r>
            <a:endParaRPr lang="en-US" sz="2800" b="1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A0D232-51C3-4955-B7FB-92EF1BD0FD38}"/>
              </a:ext>
            </a:extLst>
          </p:cNvPr>
          <p:cNvSpPr/>
          <p:nvPr/>
        </p:nvSpPr>
        <p:spPr>
          <a:xfrm>
            <a:off x="1210962" y="1241848"/>
            <a:ext cx="101325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+mj-lt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yêu thích</a:t>
            </a: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có ý tưởng điều chỉnh như thế nào để sản phẩm hoàn thiện hơn?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863631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500" y="1297460"/>
            <a:ext cx="6926580" cy="13706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ĐỘNG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199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0B94B3-999D-4755-95E8-D2D3D89D3F21}"/>
              </a:ext>
            </a:extLst>
          </p:cNvPr>
          <p:cNvSpPr/>
          <p:nvPr/>
        </p:nvSpPr>
        <p:spPr>
          <a:xfrm>
            <a:off x="2197101" y="1988689"/>
            <a:ext cx="82296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HĐ 5. VẬN DỤNG – </a:t>
            </a:r>
            <a:r>
              <a:rPr kumimoji="0" lang="nl-NL" sz="3200" b="1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 TRIỂN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1" u="none" strike="noStrike" kern="1200" cap="none" spc="0" normalizeH="0" baseline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tranh yêu</a:t>
            </a:r>
            <a:r>
              <a:rPr kumimoji="0" lang="en-GB" sz="4000" b="1" i="1" u="none" strike="noStrike" kern="1200" cap="none" spc="0" normalizeH="0" noProof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thích và mời các bạn cùng tham gia tạo dáng theo các nhân vật trong tranh.</a:t>
            </a:r>
            <a:endParaRPr kumimoji="0" lang="nl-NL" sz="4000" b="1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579399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5880" y="880110"/>
            <a:ext cx="9601200" cy="4606290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TIẾT HỌC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17370" y="2050792"/>
            <a:ext cx="86182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ngoan,học giỏi</a:t>
            </a:r>
          </a:p>
        </p:txBody>
      </p:sp>
    </p:spTree>
    <p:extLst>
      <p:ext uri="{BB962C8B-B14F-4D97-AF65-F5344CB8AC3E}">
        <p14:creationId xmlns:p14="http://schemas.microsoft.com/office/powerpoint/2010/main" val="1651809094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62456" y="1011694"/>
            <a:ext cx="1938351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94168" y="947254"/>
            <a:ext cx="100015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NGÔI TRƯỜNG HẠNH PHÚC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73521B-36F6-467F-8E54-E9BDF187D0AF}"/>
              </a:ext>
            </a:extLst>
          </p:cNvPr>
          <p:cNvSpPr/>
          <p:nvPr/>
        </p:nvSpPr>
        <p:spPr>
          <a:xfrm>
            <a:off x="718897" y="2900096"/>
            <a:ext cx="11352082" cy="26407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</a:pP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</a:p>
          <a:p>
            <a:pPr algn="ctr">
              <a:lnSpc>
                <a:spcPct val="115000"/>
              </a:lnSpc>
            </a:pP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66409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7500" y="1297460"/>
            <a:ext cx="6926580" cy="1370650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08274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145" y="802423"/>
            <a:ext cx="4644258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hình và chia sẻ về:</a:t>
            </a:r>
          </a:p>
          <a:p>
            <a:endParaRPr lang="vi-VN" sz="28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trong mỗi hình.</a:t>
            </a:r>
          </a:p>
          <a:p>
            <a:pPr marL="457200" indent="-457200">
              <a:buFontTx/>
              <a:buChar char="-"/>
            </a:pPr>
            <a:r>
              <a:rPr lang="en-US" sz="3200" b="1" i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thế, động tác của các nhân vật.</a:t>
            </a:r>
            <a:endParaRPr lang="vi-VN" sz="32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b="1" i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thể hiện tranh</a:t>
            </a:r>
            <a:r>
              <a:rPr lang="vi-VN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854" y="81931"/>
            <a:ext cx="3999431" cy="6843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 1: KHÁM PHÁ 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714665-A4FC-49FE-A9C5-E9AE440B1F28}"/>
              </a:ext>
            </a:extLst>
          </p:cNvPr>
          <p:cNvSpPr/>
          <p:nvPr/>
        </p:nvSpPr>
        <p:spPr>
          <a:xfrm>
            <a:off x="4468664" y="5330050"/>
            <a:ext cx="786640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+mj-lt"/>
              </a:rPr>
              <a:t>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Doodle art có thể tạo ra từ các hình vẽ nối tiếp nhau với bố cục ngẫu nhiên, dựa trên sự sáng tạo phong phú của người vẽ.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BBC9C9E-42EF-4BFB-8FB7-35725093C24C}"/>
              </a:ext>
            </a:extLst>
          </p:cNvPr>
          <p:cNvSpPr/>
          <p:nvPr/>
        </p:nvSpPr>
        <p:spPr>
          <a:xfrm>
            <a:off x="4237212" y="5366177"/>
            <a:ext cx="458355" cy="528084"/>
          </a:xfrm>
          <a:prstGeom prst="rightArrow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03" y="81932"/>
            <a:ext cx="3555464" cy="52481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78" y="97783"/>
            <a:ext cx="3596640" cy="523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549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BE30A77-5F00-47F0-9A2D-76278BC88D8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42972" y="0"/>
            <a:ext cx="7306056" cy="4801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 2. </a:t>
            </a:r>
            <a:r>
              <a:rPr lang="en-GB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 TẠO KIẾN THỨC - </a:t>
            </a:r>
            <a:r>
              <a:rPr lang="en-GB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 NĂNG</a:t>
            </a:r>
            <a:endParaRPr lang="en-US" sz="2800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547C21-0CD1-4A12-8B65-27B00DB41757}"/>
              </a:ext>
            </a:extLst>
          </p:cNvPr>
          <p:cNvSpPr txBox="1"/>
          <p:nvPr/>
        </p:nvSpPr>
        <p:spPr>
          <a:xfrm>
            <a:off x="3364992" y="480131"/>
            <a:ext cx="81800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vẽ tranh có nhiều nhân vật nối tiếp nhau.</a:t>
            </a:r>
            <a:endParaRPr lang="en-US" sz="20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547C21-0CD1-4A12-8B65-27B00DB41757}"/>
              </a:ext>
            </a:extLst>
          </p:cNvPr>
          <p:cNvSpPr txBox="1"/>
          <p:nvPr/>
        </p:nvSpPr>
        <p:spPr>
          <a:xfrm>
            <a:off x="160527" y="861018"/>
            <a:ext cx="8180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 sắp xếp lại các bước vẽ.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8" y="1755648"/>
            <a:ext cx="2894344" cy="4639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085" y="1755647"/>
            <a:ext cx="2899596" cy="4639747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35" y="1755647"/>
            <a:ext cx="2669033" cy="4639747"/>
          </a:xfrm>
          <a:prstGeom prst="rect">
            <a:avLst/>
          </a:prstGeom>
        </p:spPr>
      </p:pic>
      <p:sp>
        <p:nvSpPr>
          <p:cNvPr id="11" name="TextBox 12"/>
          <p:cNvSpPr txBox="1">
            <a:spLocks noChangeArrowheads="1"/>
          </p:cNvSpPr>
          <p:nvPr/>
        </p:nvSpPr>
        <p:spPr bwMode="auto">
          <a:xfrm>
            <a:off x="1303527" y="6426989"/>
            <a:ext cx="304800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/>
              <a:t>2</a:t>
            </a:r>
            <a:endParaRPr lang="vi-VN" altLang="en-US" sz="2000" b="1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640483" y="6431549"/>
            <a:ext cx="304800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/>
              <a:t>3</a:t>
            </a:r>
            <a:endParaRPr lang="vi-VN" altLang="en-US" sz="2000" b="1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768650" y="6433777"/>
            <a:ext cx="304800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/>
              <a:t>1</a:t>
            </a:r>
            <a:endParaRPr lang="vi-VN" altLang="en-US" sz="2000" b="1"/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10744417" y="6433777"/>
            <a:ext cx="304800" cy="40011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000" b="1"/>
              <a:t>4</a:t>
            </a:r>
            <a:endParaRPr lang="vi-VN" altLang="en-US" sz="2000" b="1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223" y="1755648"/>
            <a:ext cx="2729453" cy="4639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358" y="111512"/>
            <a:ext cx="10234880" cy="61551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547C21-0CD1-4A12-8B65-27B00DB41757}"/>
              </a:ext>
            </a:extLst>
          </p:cNvPr>
          <p:cNvSpPr txBox="1"/>
          <p:nvPr/>
        </p:nvSpPr>
        <p:spPr>
          <a:xfrm>
            <a:off x="1809358" y="6266688"/>
            <a:ext cx="103826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các bước vẽ tranh có nhiều nhân vật nối tiếp nhau.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11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197" y="215384"/>
            <a:ext cx="3887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khảo</a:t>
            </a:r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fr-FR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endParaRPr lang="en-US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32" y="800159"/>
            <a:ext cx="3200580" cy="300374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64" y="838991"/>
            <a:ext cx="3263658" cy="29260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0" y="800159"/>
            <a:ext cx="3157728" cy="3003745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32" y="4084320"/>
            <a:ext cx="3200580" cy="2773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864" y="4084319"/>
            <a:ext cx="3263658" cy="277367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60" y="4084319"/>
            <a:ext cx="3157728" cy="2773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6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975108" y="1807689"/>
            <a:ext cx="5801244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SẢN</a:t>
            </a:r>
          </a:p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PHẨM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210026" y="1807689"/>
            <a:ext cx="580124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THAM</a:t>
            </a:r>
          </a:p>
          <a:p>
            <a:pPr algn="ctr"/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KHẢO</a:t>
            </a:r>
            <a:endParaRPr lang="en-US" sz="4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191" y="270163"/>
            <a:ext cx="2573953" cy="34800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1930" y="1807689"/>
            <a:ext cx="2426711" cy="35045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2162" y="3131128"/>
            <a:ext cx="2373074" cy="3417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525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431</Words>
  <Application>Microsoft Office PowerPoint</Application>
  <PresentationFormat>Widescreen</PresentationFormat>
  <Paragraphs>72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Algerian</vt:lpstr>
      <vt:lpstr>Arial</vt:lpstr>
      <vt:lpstr>Bahnschrift SemiLight Condensed</vt:lpstr>
      <vt:lpstr>Calibri</vt:lpstr>
      <vt:lpstr>Calibri Light</vt:lpstr>
      <vt:lpstr>Glyphics</vt:lpstr>
      <vt:lpstr>Greek Diner Inline TT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HĐ 2. KIẾN TẠO KIẾN THỨC - KĨ NĂNG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Nhung Nguyễn</cp:lastModifiedBy>
  <cp:revision>204</cp:revision>
  <dcterms:created xsi:type="dcterms:W3CDTF">2021-09-14T10:01:26Z</dcterms:created>
  <dcterms:modified xsi:type="dcterms:W3CDTF">2024-10-03T05:28:57Z</dcterms:modified>
</cp:coreProperties>
</file>