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14"/>
  </p:notesMasterIdLst>
  <p:sldIdLst>
    <p:sldId id="524" r:id="rId2"/>
    <p:sldId id="515" r:id="rId3"/>
    <p:sldId id="375" r:id="rId4"/>
    <p:sldId id="525" r:id="rId5"/>
    <p:sldId id="516" r:id="rId6"/>
    <p:sldId id="517" r:id="rId7"/>
    <p:sldId id="518" r:id="rId8"/>
    <p:sldId id="519" r:id="rId9"/>
    <p:sldId id="520" r:id="rId10"/>
    <p:sldId id="523" r:id="rId11"/>
    <p:sldId id="522"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E6CDFF"/>
    <a:srgbClr val="CCFF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2" d="100"/>
          <a:sy n="82" d="100"/>
        </p:scale>
        <p:origin x="5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173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88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07678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6639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3"/>
            <a:ext cx="6349846" cy="11655707"/>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3"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12/15/2023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5"/>
            <a:ext cx="65605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9"/>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3"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3710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6"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5"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4"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9"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3"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6"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3"/>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2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42127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8"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12/15/2023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50" y="255822"/>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2"/>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12/15/2023</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5"/>
            <a:ext cx="7918523"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6"/>
            <a:ext cx="3419911"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5"/>
            <a:ext cx="7918523"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1488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BD0CC-E3E2-4331-AA06-EBB8ADD6037D}"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0318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BD0CC-E3E2-4331-AA06-EBB8ADD6037D}"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1185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BD0CC-E3E2-4331-AA06-EBB8ADD6037D}"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11712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31E82-564A-4989-9646-BC6CF2647C82}"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A9D4A-A0FD-4BD1-9945-C3531B5B5E68}" type="slidenum">
              <a:rPr lang="en-US" smtClean="0"/>
              <a:t>‹#›</a:t>
            </a:fld>
            <a:endParaRPr lang="en-US"/>
          </a:p>
        </p:txBody>
      </p:sp>
      <p:pic>
        <p:nvPicPr>
          <p:cNvPr id="5"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80" y="-2289880"/>
            <a:ext cx="6224681" cy="11494607"/>
          </a:xfrm>
          <a:prstGeom prst="rect">
            <a:avLst/>
          </a:prstGeom>
        </p:spPr>
      </p:pic>
      <p:pic>
        <p:nvPicPr>
          <p:cNvPr id="7"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6" y="1274027"/>
            <a:ext cx="5215801" cy="5583975"/>
          </a:xfrm>
          <a:prstGeom prst="rect">
            <a:avLst/>
          </a:prstGeom>
        </p:spPr>
      </p:pic>
      <p:pic>
        <p:nvPicPr>
          <p:cNvPr id="8"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7" y="6143219"/>
            <a:ext cx="656057" cy="677220"/>
          </a:xfrm>
          <a:prstGeom prst="rect">
            <a:avLst/>
          </a:prstGeom>
        </p:spPr>
      </p:pic>
      <p:pic>
        <p:nvPicPr>
          <p:cNvPr id="9"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0"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30" y="5756312"/>
            <a:ext cx="497071" cy="529665"/>
          </a:xfrm>
          <a:prstGeom prst="rect">
            <a:avLst/>
          </a:prstGeom>
        </p:spPr>
      </p:pic>
      <p:pic>
        <p:nvPicPr>
          <p:cNvPr id="11"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3" y="94409"/>
            <a:ext cx="498012" cy="597614"/>
          </a:xfrm>
          <a:prstGeom prst="rect">
            <a:avLst/>
          </a:prstGeom>
        </p:spPr>
      </p:pic>
      <p:pic>
        <p:nvPicPr>
          <p:cNvPr id="12"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3"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7" y="5220750"/>
            <a:ext cx="2044871" cy="2130452"/>
          </a:xfrm>
          <a:prstGeom prst="rect">
            <a:avLst/>
          </a:prstGeom>
        </p:spPr>
      </p:pic>
      <p:pic>
        <p:nvPicPr>
          <p:cNvPr id="14"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5" cy="732592"/>
          </a:xfrm>
          <a:prstGeom prst="rect">
            <a:avLst/>
          </a:prstGeom>
        </p:spPr>
      </p:pic>
      <p:pic>
        <p:nvPicPr>
          <p:cNvPr id="15"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7" y="4004226"/>
            <a:ext cx="532692" cy="594157"/>
          </a:xfrm>
          <a:prstGeom prst="rect">
            <a:avLst/>
          </a:prstGeom>
        </p:spPr>
      </p:pic>
      <p:sp>
        <p:nvSpPr>
          <p:cNvPr id="16"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6" y="4953113"/>
            <a:ext cx="716833" cy="803199"/>
          </a:xfrm>
          <a:prstGeom prst="rect">
            <a:avLst/>
          </a:prstGeom>
        </p:spPr>
      </p:pic>
      <p:sp>
        <p:nvSpPr>
          <p:cNvPr id="18" name="Rectangle 17">
            <a:extLst>
              <a:ext uri="{FF2B5EF4-FFF2-40B4-BE49-F238E27FC236}">
                <a16:creationId xmlns:a16="http://schemas.microsoft.com/office/drawing/2014/main" id="{E1050C6A-EBF3-4AAC-9E6B-85FB9AC093B4}"/>
              </a:ext>
            </a:extLst>
          </p:cNvPr>
          <p:cNvSpPr/>
          <p:nvPr userDrawn="1"/>
        </p:nvSpPr>
        <p:spPr>
          <a:xfrm>
            <a:off x="490781" y="2406691"/>
            <a:ext cx="5944848" cy="191590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125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30744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BD0CC-E3E2-4331-AA06-EBB8ADD6037D}"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62514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7" name="TextBox 6">
            <a:extLst>
              <a:ext uri="{FF2B5EF4-FFF2-40B4-BE49-F238E27FC236}">
                <a16:creationId xmlns:a16="http://schemas.microsoft.com/office/drawing/2014/main" id="{C0E103C9-1932-4B3D-B1A4-7EEDAA6CB569}"/>
              </a:ext>
            </a:extLst>
          </p:cNvPr>
          <p:cNvSpPr txBox="1"/>
          <p:nvPr userDrawn="1"/>
        </p:nvSpPr>
        <p:spPr>
          <a:xfrm>
            <a:off x="9250680" y="47240"/>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648465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 id="2147483693" r:id="rId13"/>
    <p:sldLayoutId id="2147483694" r:id="rId14"/>
    <p:sldLayoutId id="2147483695" r:id="rId15"/>
    <p:sldLayoutId id="2147483659" r:id="rId16"/>
    <p:sldLayoutId id="2147483650" r:id="rId17"/>
    <p:sldLayoutId id="2147483651" r:id="rId18"/>
    <p:sldLayoutId id="2147483653" r:id="rId19"/>
    <p:sldLayoutId id="2147483654" r:id="rId20"/>
    <p:sldLayoutId id="2147483656" r:id="rId21"/>
    <p:sldLayoutId id="2147483661" r:id="rId22"/>
    <p:sldLayoutId id="2147483660" r:id="rId23"/>
    <p:sldLayoutId id="2147483658"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59.gif"/><Relationship Id="rId26" Type="http://schemas.microsoft.com/office/2007/relationships/hdphoto" Target="../media/hdphoto10.wdp"/><Relationship Id="rId3" Type="http://schemas.openxmlformats.org/officeDocument/2006/relationships/image" Target="../media/image50.png"/><Relationship Id="rId21" Type="http://schemas.openxmlformats.org/officeDocument/2006/relationships/image" Target="../media/image61.png"/><Relationship Id="rId7" Type="http://schemas.openxmlformats.org/officeDocument/2006/relationships/image" Target="../media/image52.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63.png"/><Relationship Id="rId33" Type="http://schemas.microsoft.com/office/2007/relationships/hdphoto" Target="../media/hdphoto13.wdp"/><Relationship Id="rId2" Type="http://schemas.openxmlformats.org/officeDocument/2006/relationships/image" Target="../media/image49.gif"/><Relationship Id="rId16" Type="http://schemas.openxmlformats.org/officeDocument/2006/relationships/image" Target="../media/image58.png"/><Relationship Id="rId20" Type="http://schemas.microsoft.com/office/2007/relationships/hdphoto" Target="../media/hdphoto7.wdp"/><Relationship Id="rId29" Type="http://schemas.openxmlformats.org/officeDocument/2006/relationships/image" Target="../media/image65.gi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5.png"/><Relationship Id="rId24" Type="http://schemas.microsoft.com/office/2007/relationships/hdphoto" Target="../media/hdphoto9.wdp"/><Relationship Id="rId32" Type="http://schemas.openxmlformats.org/officeDocument/2006/relationships/image" Target="../media/image67.png"/><Relationship Id="rId5" Type="http://schemas.openxmlformats.org/officeDocument/2006/relationships/image" Target="../media/image51.png"/><Relationship Id="rId15" Type="http://schemas.openxmlformats.org/officeDocument/2006/relationships/image" Target="../media/image57.png"/><Relationship Id="rId23" Type="http://schemas.openxmlformats.org/officeDocument/2006/relationships/image" Target="../media/image62.png"/><Relationship Id="rId28" Type="http://schemas.microsoft.com/office/2007/relationships/hdphoto" Target="../media/hdphoto11.wdp"/><Relationship Id="rId10" Type="http://schemas.openxmlformats.org/officeDocument/2006/relationships/image" Target="../media/image54.gif"/><Relationship Id="rId19" Type="http://schemas.openxmlformats.org/officeDocument/2006/relationships/image" Target="../media/image60.png"/><Relationship Id="rId31"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53.gif"/><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64.png"/><Relationship Id="rId30" Type="http://schemas.openxmlformats.org/officeDocument/2006/relationships/image" Target="../media/image66.png"/><Relationship Id="rId8"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6"/>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1938992"/>
          </a:xfrm>
          <a:prstGeom prst="rect">
            <a:avLst/>
          </a:prstGeom>
          <a:noFill/>
        </p:spPr>
        <p:txBody>
          <a:bodyPr wrap="square" rtlCol="0">
            <a:spAutoFit/>
          </a:bodyPr>
          <a:lstStyle/>
          <a:p>
            <a:pPr algn="ctr"/>
            <a:r>
              <a:rPr lang="en-US"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TẬP 2</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en-US" altLang="en-US" sz="4000" b="1">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VIẾT ĐOẠN VĂN THỂ HIỆN TÌNH CẢM VỚI NGƯỜI THÂN</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626464" y="64539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4050244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041964" y="558852"/>
            <a:ext cx="612411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6" name="组合 6"/>
          <p:cNvGrpSpPr/>
          <p:nvPr/>
        </p:nvGrpSpPr>
        <p:grpSpPr>
          <a:xfrm>
            <a:off x="970918" y="1492936"/>
            <a:ext cx="10645753" cy="2343150"/>
            <a:chOff x="1021" y="1992"/>
            <a:chExt cx="17377" cy="4228"/>
          </a:xfrm>
        </p:grpSpPr>
        <p:pic>
          <p:nvPicPr>
            <p:cNvPr id="7" name="图片 2" descr="999ba5066198f2db59d550c4dbd2090b"/>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8" name="文本框 10"/>
            <p:cNvSpPr txBox="1"/>
            <p:nvPr/>
          </p:nvSpPr>
          <p:spPr>
            <a:xfrm>
              <a:off x="1953" y="3475"/>
              <a:ext cx="4367"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文本框 5"/>
            <p:cNvSpPr txBox="1"/>
            <p:nvPr/>
          </p:nvSpPr>
          <p:spPr>
            <a:xfrm>
              <a:off x="13697" y="3334"/>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1" name="Rounded Rectangle 10"/>
          <p:cNvSpPr/>
          <p:nvPr/>
        </p:nvSpPr>
        <p:spPr>
          <a:xfrm>
            <a:off x="9306962" y="90535"/>
            <a:ext cx="2771625" cy="289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3">
            <a:extLst>
              <a:ext uri="{28A0092B-C50C-407E-A947-70E740481C1C}">
                <a14:useLocalDpi xmlns:a14="http://schemas.microsoft.com/office/drawing/2010/main" val="0"/>
              </a:ext>
            </a:extLst>
          </a:blip>
          <a:srcRect t="-1" b="-247"/>
          <a:stretch/>
        </p:blipFill>
        <p:spPr>
          <a:xfrm>
            <a:off x="0" y="4806597"/>
            <a:ext cx="12192000" cy="2081605"/>
          </a:xfrm>
          <a:prstGeom prst="rect">
            <a:avLst/>
          </a:prstGeom>
        </p:spPr>
      </p:pic>
    </p:spTree>
    <p:extLst>
      <p:ext uri="{BB962C8B-B14F-4D97-AF65-F5344CB8AC3E}">
        <p14:creationId xmlns:p14="http://schemas.microsoft.com/office/powerpoint/2010/main" val="384201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25892" y="131272"/>
            <a:ext cx="3020844" cy="1901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91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1"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1" y="457202"/>
            <a:ext cx="2625436" cy="2367395"/>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1" y="2772301"/>
            <a:ext cx="1048683" cy="81273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757" y="2180361"/>
            <a:ext cx="1039920" cy="124864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0761" y="2115471"/>
            <a:ext cx="1039920" cy="100873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273" y="2646732"/>
            <a:ext cx="1137329" cy="915213"/>
          </a:xfrm>
          <a:prstGeom prst="rect">
            <a:avLst/>
          </a:prstGeom>
        </p:spPr>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200" y="4458566"/>
            <a:ext cx="1753077" cy="1219200"/>
          </a:xfrm>
          <a:prstGeom prst="rect">
            <a:avLst/>
          </a:prstGeom>
        </p:spPr>
      </p:pic>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1" cy="1371600"/>
          </a:xfrm>
          <a:prstGeom prst="rect">
            <a:avLst/>
          </a:prstGeom>
        </p:spPr>
      </p:pic>
      <p:pic>
        <p:nvPicPr>
          <p:cNvPr id="20" name="Picture 19"/>
          <p:cNvPicPr>
            <a:picLocks noChangeAspect="1"/>
          </p:cNvPicPr>
          <p:nvPr/>
        </p:nvPicPr>
        <p:blipFill rotWithShape="1">
          <a:blip r:embed="rId15">
            <a:extLst>
              <a:ext uri="{BEBA8EAE-BF5A-486C-A8C5-ECC9F3942E4B}">
                <a14:imgProps xmlns:a14="http://schemas.microsoft.com/office/drawing/2010/main">
                  <a14:imgLayer r:embed="rId1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6"/>
            <a:ext cx="1295400" cy="1447801"/>
          </a:xfrm>
          <a:prstGeom prst="rect">
            <a:avLst/>
          </a:prstGeom>
        </p:spPr>
      </p:pic>
      <p:pic>
        <p:nvPicPr>
          <p:cNvPr id="21" name="Picture 20"/>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9"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1"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3"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70" y="4409210"/>
            <a:ext cx="1398311"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4" y="4458566"/>
            <a:ext cx="1228719"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6" y="2139777"/>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solidFill>
                  <a:srgbClr val="FF66FF"/>
                </a:solid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8"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6"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60"/>
            <a:ext cx="1628244" cy="1389127"/>
          </a:xfrm>
          <a:prstGeom prst="rect">
            <a:avLst/>
          </a:prstGeom>
        </p:spPr>
      </p:pic>
      <p:sp>
        <p:nvSpPr>
          <p:cNvPr id="31" name="Rounded Rectangle 30"/>
          <p:cNvSpPr/>
          <p:nvPr/>
        </p:nvSpPr>
        <p:spPr>
          <a:xfrm>
            <a:off x="9125892" y="131272"/>
            <a:ext cx="3020844" cy="19012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2">
            <a:extLst>
              <a:ext uri="{BEBA8EAE-BF5A-486C-A8C5-ECC9F3942E4B}">
                <a14:imgProps xmlns:a14="http://schemas.microsoft.com/office/drawing/2010/main">
                  <a14:imgLayer r:embed="rId33">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46B0A3-DC01-4314-AA51-C614AC67EC36}"/>
              </a:ext>
            </a:extLst>
          </p:cNvPr>
          <p:cNvSpPr txBox="1"/>
          <p:nvPr/>
        </p:nvSpPr>
        <p:spPr>
          <a:xfrm>
            <a:off x="1587081" y="703395"/>
            <a:ext cx="8229600" cy="501675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đoạn văn và trả lời câu 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nhà, mẹ là người luôn ở bên tôi. Mỗi khi tôi ốm hay mệt, mẹ thức thâu đêm để chăm sóc tôi. Mỗi khi tôi gặp bài học khó, mẹ là người động viên giúp đỡ tôi. Được ai khen tôi nghĩ ngay đến mẹ. Tôi biết mẹ sẽ rất vui khi tôi làm được việc tốt. Tôi rất yêu mẹ tôi.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B68BA864-9E39-40D1-A229-3F7FB1FD7D51}"/>
              </a:ext>
            </a:extLst>
          </p:cNvPr>
          <p:cNvSpPr/>
          <p:nvPr/>
        </p:nvSpPr>
        <p:spPr>
          <a:xfrm>
            <a:off x="931053" y="5268496"/>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5" name="Straight Connector 4">
            <a:extLst>
              <a:ext uri="{FF2B5EF4-FFF2-40B4-BE49-F238E27FC236}">
                <a16:creationId xmlns:a16="http://schemas.microsoft.com/office/drawing/2014/main" id="{04673118-A85F-4024-8DA1-EF1A063996B1}"/>
              </a:ext>
            </a:extLst>
          </p:cNvPr>
          <p:cNvCxnSpPr>
            <a:cxnSpLocks/>
          </p:cNvCxnSpPr>
          <p:nvPr/>
        </p:nvCxnSpPr>
        <p:spPr>
          <a:xfrm>
            <a:off x="3621092" y="2206320"/>
            <a:ext cx="627321"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Rectangle: Rounded Corners 5">
            <a:extLst>
              <a:ext uri="{FF2B5EF4-FFF2-40B4-BE49-F238E27FC236}">
                <a16:creationId xmlns:a16="http://schemas.microsoft.com/office/drawing/2014/main" id="{A0FC1660-E87E-4411-BA01-DB1D48D62A49}"/>
              </a:ext>
            </a:extLst>
          </p:cNvPr>
          <p:cNvSpPr/>
          <p:nvPr/>
        </p:nvSpPr>
        <p:spPr>
          <a:xfrm>
            <a:off x="931053" y="5268496"/>
            <a:ext cx="7464056" cy="97819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Những câu nào thể hiện tình cảm của bạn nhỏ đối với người đó?</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id="{F5D60F10-969F-4E1F-821E-8C6922BE819A}"/>
              </a:ext>
            </a:extLst>
          </p:cNvPr>
          <p:cNvCxnSpPr>
            <a:cxnSpLocks/>
          </p:cNvCxnSpPr>
          <p:nvPr/>
        </p:nvCxnSpPr>
        <p:spPr>
          <a:xfrm>
            <a:off x="7686675" y="4701935"/>
            <a:ext cx="240623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90B8332E-96FC-4A0F-9F44-6C96474520F3}"/>
              </a:ext>
            </a:extLst>
          </p:cNvPr>
          <p:cNvCxnSpPr>
            <a:cxnSpLocks/>
          </p:cNvCxnSpPr>
          <p:nvPr/>
        </p:nvCxnSpPr>
        <p:spPr>
          <a:xfrm>
            <a:off x="1668732" y="5087079"/>
            <a:ext cx="1274493"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Rounded Corners 8">
            <a:extLst>
              <a:ext uri="{FF2B5EF4-FFF2-40B4-BE49-F238E27FC236}">
                <a16:creationId xmlns:a16="http://schemas.microsoft.com/office/drawing/2014/main" id="{49C5525B-6CDF-4DEB-BD5E-FF6A5FD162D0}"/>
              </a:ext>
            </a:extLst>
          </p:cNvPr>
          <p:cNvSpPr/>
          <p:nvPr/>
        </p:nvSpPr>
        <p:spPr>
          <a:xfrm>
            <a:off x="931053" y="5268496"/>
            <a:ext cx="7923236" cy="9781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sao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quý</a:t>
            </a: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hought Bubble: Cloud 9">
            <a:extLst>
              <a:ext uri="{FF2B5EF4-FFF2-40B4-BE49-F238E27FC236}">
                <a16:creationId xmlns:a16="http://schemas.microsoft.com/office/drawing/2014/main" id="{9989EAFA-8215-443D-8467-BDBA97CA13E0}"/>
              </a:ext>
            </a:extLst>
          </p:cNvPr>
          <p:cNvSpPr/>
          <p:nvPr/>
        </p:nvSpPr>
        <p:spPr>
          <a:xfrm>
            <a:off x="8543435" y="4016373"/>
            <a:ext cx="3211563" cy="2060196"/>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Vì</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mẹ</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luôn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ở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bên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chăm</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sóc</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và</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giúp</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đỡ</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bạn</a:t>
            </a:r>
            <a:r>
              <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Arial-Rounded"/>
                <a:cs typeface="Times New Roman" pitchFamily="18" charset="0"/>
              </a:rPr>
              <a:t>nhỏ</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Arial-Rounded"/>
              <a:cs typeface="Times New Roman" pitchFamily="18" charset="0"/>
            </a:endParaRPr>
          </a:p>
        </p:txBody>
      </p:sp>
      <p:sp>
        <p:nvSpPr>
          <p:cNvPr id="11" name="Rounded Rectangle 10"/>
          <p:cNvSpPr/>
          <p:nvPr/>
        </p:nvSpPr>
        <p:spPr>
          <a:xfrm>
            <a:off x="9171157" y="131272"/>
            <a:ext cx="3020844" cy="190123"/>
          </a:xfrm>
          <a:prstGeom prst="roundRect">
            <a:avLst/>
          </a:prstGeom>
          <a:solidFill>
            <a:schemeClr val="bg1"/>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9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2" nodeType="clickEffect">
                                  <p:stCondLst>
                                    <p:cond delay="0"/>
                                  </p:stCondLst>
                                  <p:childTnLst>
                                    <p:anim calcmode="lin" valueType="num">
                                      <p:cBhvr additive="base">
                                        <p:cTn id="47" dur="500"/>
                                        <p:tgtEl>
                                          <p:spTgt spid="6"/>
                                        </p:tgtEl>
                                        <p:attrNameLst>
                                          <p:attrName>ppt_x</p:attrName>
                                        </p:attrNameLst>
                                      </p:cBhvr>
                                      <p:tavLst>
                                        <p:tav tm="0">
                                          <p:val>
                                            <p:strVal val="ppt_x"/>
                                          </p:val>
                                        </p:tav>
                                        <p:tav tm="100000">
                                          <p:val>
                                            <p:strVal val="ppt_x"/>
                                          </p:val>
                                        </p:tav>
                                      </p:tavLst>
                                    </p:anim>
                                    <p:anim calcmode="lin" valueType="num">
                                      <p:cBhvr additive="base">
                                        <p:cTn id="48" dur="500"/>
                                        <p:tgtEl>
                                          <p:spTgt spid="6"/>
                                        </p:tgtEl>
                                        <p:attrNameLst>
                                          <p:attrName>ppt_y</p:attrName>
                                        </p:attrNameLst>
                                      </p:cBhvr>
                                      <p:tavLst>
                                        <p:tav tm="0">
                                          <p:val>
                                            <p:strVal val="ppt_y"/>
                                          </p:val>
                                        </p:tav>
                                        <p:tav tm="100000">
                                          <p:val>
                                            <p:strVal val="1+ppt_h/2"/>
                                          </p:val>
                                        </p:tav>
                                      </p:tavLst>
                                    </p:anim>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2" nodeType="clickEffect">
                                  <p:stCondLst>
                                    <p:cond delay="0"/>
                                  </p:stCondLst>
                                  <p:childTnLst>
                                    <p:anim calcmode="lin" valueType="num">
                                      <p:cBhvr additive="base">
                                        <p:cTn id="66" dur="500"/>
                                        <p:tgtEl>
                                          <p:spTgt spid="9"/>
                                        </p:tgtEl>
                                        <p:attrNameLst>
                                          <p:attrName>ppt_x</p:attrName>
                                        </p:attrNameLst>
                                      </p:cBhvr>
                                      <p:tavLst>
                                        <p:tav tm="0">
                                          <p:val>
                                            <p:strVal val="ppt_x"/>
                                          </p:val>
                                        </p:tav>
                                        <p:tav tm="100000">
                                          <p:val>
                                            <p:strVal val="ppt_x"/>
                                          </p:val>
                                        </p:tav>
                                      </p:tavLst>
                                    </p:anim>
                                    <p:anim calcmode="lin" valueType="num">
                                      <p:cBhvr additive="base">
                                        <p:cTn id="67" dur="500"/>
                                        <p:tgtEl>
                                          <p:spTgt spid="9"/>
                                        </p:tgtEl>
                                        <p:attrNameLst>
                                          <p:attrName>ppt_y</p:attrName>
                                        </p:attrNameLst>
                                      </p:cBhvr>
                                      <p:tavLst>
                                        <p:tav tm="0">
                                          <p:val>
                                            <p:strVal val="ppt_y"/>
                                          </p:val>
                                        </p:tav>
                                        <p:tav tm="100000">
                                          <p:val>
                                            <p:strVal val="1+ppt_h/2"/>
                                          </p:val>
                                        </p:tav>
                                      </p:tavLst>
                                    </p:anim>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wipe(down)">
                                      <p:cBhvr>
                                        <p:cTn id="7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6" grpId="2" animBg="1"/>
      <p:bldP spid="9" grpId="0" animBg="1"/>
      <p:bldP spid="9" grpId="1" animBg="1"/>
      <p:bldP spid="9"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6" y="1017191"/>
            <a:ext cx="6247250" cy="5064983"/>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2" y="2001520"/>
            <a:ext cx="4466359"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8"/>
            <a:ext cx="422499"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9" y="1202803"/>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50"/>
            <a:ext cx="391539"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89" y="707721"/>
            <a:ext cx="391539"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1" y="1470921"/>
            <a:ext cx="1054340" cy="1181369"/>
          </a:xfrm>
          <a:prstGeom prst="rect">
            <a:avLst/>
          </a:prstGeom>
        </p:spPr>
      </p:pic>
      <p:sp>
        <p:nvSpPr>
          <p:cNvPr id="3" name="TextBox 2">
            <a:extLst>
              <a:ext uri="{FF2B5EF4-FFF2-40B4-BE49-F238E27FC236}">
                <a16:creationId xmlns:a16="http://schemas.microsoft.com/office/drawing/2014/main" id="{589B3C22-7DF9-4178-B0DA-2C2687E2F5D1}"/>
              </a:ext>
            </a:extLst>
          </p:cNvPr>
          <p:cNvSpPr txBox="1"/>
          <p:nvPr/>
        </p:nvSpPr>
        <p:spPr>
          <a:xfrm>
            <a:off x="6834106" y="1531672"/>
            <a:ext cx="4796529" cy="2554545"/>
          </a:xfrm>
          <a:prstGeom prst="rect">
            <a:avLst/>
          </a:prstGeom>
          <a:noFill/>
        </p:spPr>
        <p:txBody>
          <a:bodyPr wrap="square" rtlCol="0">
            <a:spAutoFit/>
          </a:bodyPr>
          <a:lstStyle/>
          <a:p>
            <a:r>
              <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3-4 câu thể hiện tình cảm của em đối với người thân.</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9171157" y="131272"/>
            <a:ext cx="3020844" cy="190123"/>
          </a:xfrm>
          <a:prstGeom prst="roundRect">
            <a:avLst/>
          </a:prstGeom>
          <a:solidFill>
            <a:schemeClr val="accent6">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06795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8686-670F-3B32-F5F1-6EEB8717BA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B388F5-8A11-BA60-EEB5-18EF5B1CC6E0}"/>
              </a:ext>
            </a:extLst>
          </p:cNvPr>
          <p:cNvSpPr>
            <a:spLocks noGrp="1"/>
          </p:cNvSpPr>
          <p:nvPr>
            <p:ph idx="1"/>
          </p:nvPr>
        </p:nvSpPr>
        <p:spPr/>
        <p:txBody>
          <a:bodyPr>
            <a:noAutofit/>
          </a:bodyPr>
          <a:lstStyle/>
          <a:p>
            <a:pPr marL="0" marR="0" indent="0" algn="just" fontAlgn="base">
              <a:lnSpc>
                <a:spcPct val="107000"/>
              </a:lnSpc>
              <a:spcBef>
                <a:spcPts val="0"/>
              </a:spcBef>
              <a:spcAft>
                <a:spcPts val="800"/>
              </a:spcAft>
              <a:buNone/>
            </a:pPr>
            <a:r>
              <a:rPr lang="en-US"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gia đình em, mẹ là người mà em yêu nhất, mẹ luôn dành toàn tâm toàn ý để chăm sóc, nuôi dưỡng và hỗ trợ em. </a:t>
            </a:r>
            <a:r>
              <a:rPr lang="vi-VN" sz="3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 không chỉ ân cần chăm sóc cho chị em em từng bữa cơm, giấc ngủ mà mẹ còn luôn yêu thương, che chở cho chúng em. Mỗi khi em ốm hay mệt, mẹ thức thâu đêm để chăm sóc. Những lúc em gặp bài học khó, mẹ là người động viên giúp đỡ. Em rất yêu mẹ.</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Mẹ</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bạn</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chia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sẻ</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mọi</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chuyện</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buồn</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vui</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300" kern="100" dirty="0" err="1">
                <a:effectLst/>
                <a:latin typeface="Calibri" panose="020F0502020204030204" pitchFamily="34" charset="0"/>
                <a:ea typeface="Calibri" panose="020F0502020204030204" pitchFamily="34" charset="0"/>
                <a:cs typeface="Times New Roman" panose="02020603050405020304" pitchFamily="18" charset="0"/>
              </a:rPr>
              <a:t>sống</a:t>
            </a:r>
            <a:r>
              <a:rPr lang="en-US" sz="33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tabLst>
                <a:tab pos="57150" algn="l"/>
              </a:tabLst>
            </a:pPr>
            <a:r>
              <a:rPr lang="vi-VN" sz="33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33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300" dirty="0"/>
          </a:p>
        </p:txBody>
      </p:sp>
    </p:spTree>
    <p:extLst>
      <p:ext uri="{BB962C8B-B14F-4D97-AF65-F5344CB8AC3E}">
        <p14:creationId xmlns:p14="http://schemas.microsoft.com/office/powerpoint/2010/main" val="3972193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6569" y="1339921"/>
            <a:ext cx="2388603" cy="1169551"/>
          </a:xfrm>
          <a:prstGeom prst="rect">
            <a:avLst/>
          </a:prstGeom>
          <a:noFill/>
        </p:spPr>
        <p:txBody>
          <a:bodyPr wrap="none" rtlCol="0">
            <a:spAutoFit/>
          </a:bodyPr>
          <a:lstStyle/>
          <a:p>
            <a:r>
              <a:rPr lang="vi-VN" sz="7000" b="1" dirty="0">
                <a:solidFill>
                  <a:schemeClr val="bg1"/>
                </a:solidFill>
                <a:latin typeface="Times New Roman" pitchFamily="18" charset="0"/>
                <a:cs typeface="Times New Roman" pitchFamily="18" charset="0"/>
              </a:rPr>
              <a:t>Tiết 6</a:t>
            </a:r>
            <a:endParaRPr lang="en-US" sz="7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575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EA55EF-37C9-4DEF-A6A7-7585374ADD6D}"/>
              </a:ext>
            </a:extLst>
          </p:cNvPr>
          <p:cNvSpPr txBox="1"/>
          <p:nvPr/>
        </p:nvSpPr>
        <p:spPr>
          <a:xfrm>
            <a:off x="4133657" y="1172508"/>
            <a:ext cx="51920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a:ea typeface="Arial-Rounded"/>
                <a:cs typeface="+mn-cs"/>
              </a:rPr>
              <a:t>ĐỌC MỞ RỘNG</a:t>
            </a:r>
          </a:p>
        </p:txBody>
      </p:sp>
      <p:sp>
        <p:nvSpPr>
          <p:cNvPr id="3" name="TextBox 2">
            <a:extLst>
              <a:ext uri="{FF2B5EF4-FFF2-40B4-BE49-F238E27FC236}">
                <a16:creationId xmlns:a16="http://schemas.microsoft.com/office/drawing/2014/main" id="{60B71C5C-EC34-498F-805B-F9317B76726E}"/>
              </a:ext>
            </a:extLst>
          </p:cNvPr>
          <p:cNvSpPr txBox="1"/>
          <p:nvPr/>
        </p:nvSpPr>
        <p:spPr>
          <a:xfrm>
            <a:off x="2245259" y="1958288"/>
            <a:ext cx="1014591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a:ea typeface="Arial-Rounded"/>
                <a:cs typeface="+mn-cs"/>
              </a:rPr>
              <a:t>1. </a:t>
            </a:r>
            <a:r>
              <a:rPr kumimoji="0" lang="vi-VN" sz="2800" b="1" i="0" u="none" strike="noStrike" kern="1200" cap="none" spc="0" normalizeH="0" baseline="0" noProof="0" dirty="0">
                <a:ln>
                  <a:noFill/>
                </a:ln>
                <a:solidFill>
                  <a:prstClr val="black"/>
                </a:solidFill>
                <a:effectLst/>
                <a:uLnTx/>
                <a:uFillTx/>
                <a:latin typeface="Arial-Rounded"/>
                <a:ea typeface="Arial-Rounded"/>
                <a:cs typeface="+mn-cs"/>
              </a:rPr>
              <a:t>Tìm đọc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bài</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thơ</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câu</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chuyện</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tình</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gia</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1" i="0" u="none" strike="noStrike" kern="1200" cap="none" spc="0" normalizeH="0" baseline="0" noProof="0" dirty="0" err="1">
                <a:ln>
                  <a:noFill/>
                </a:ln>
                <a:solidFill>
                  <a:prstClr val="black"/>
                </a:solidFill>
                <a:effectLst/>
                <a:uLnTx/>
                <a:uFillTx/>
                <a:latin typeface="Arial-Rounded"/>
                <a:ea typeface="Arial-Rounded"/>
                <a:cs typeface="+mn-cs"/>
              </a:rPr>
              <a:t>đình</a:t>
            </a:r>
            <a:r>
              <a:rPr kumimoji="0" lang="en-US" sz="2800" b="1"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2800" b="1"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F2CFF5DA-0BE5-4E7F-8AE3-A886EA7E1608}"/>
              </a:ext>
            </a:extLst>
          </p:cNvPr>
          <p:cNvPicPr>
            <a:picLocks noChangeAspect="1"/>
          </p:cNvPicPr>
          <p:nvPr/>
        </p:nvPicPr>
        <p:blipFill rotWithShape="1">
          <a:blip r:embed="rId2"/>
          <a:srcRect l="10688" t="-2928" r="25613" b="2928"/>
          <a:stretch/>
        </p:blipFill>
        <p:spPr>
          <a:xfrm>
            <a:off x="413942" y="321395"/>
            <a:ext cx="2528540" cy="1920449"/>
          </a:xfrm>
          <a:prstGeom prst="flowChartConnector">
            <a:avLst/>
          </a:prstGeom>
        </p:spPr>
      </p:pic>
      <p:pic>
        <p:nvPicPr>
          <p:cNvPr id="6" name="Picture 5">
            <a:extLst>
              <a:ext uri="{FF2B5EF4-FFF2-40B4-BE49-F238E27FC236}">
                <a16:creationId xmlns:a16="http://schemas.microsoft.com/office/drawing/2014/main" id="{26E95780-1243-46A7-ABA0-F13D783C938B}"/>
              </a:ext>
            </a:extLst>
          </p:cNvPr>
          <p:cNvPicPr>
            <a:picLocks noChangeAspect="1"/>
          </p:cNvPicPr>
          <p:nvPr/>
        </p:nvPicPr>
        <p:blipFill rotWithShape="1">
          <a:blip r:embed="rId3">
            <a:clrChange>
              <a:clrFrom>
                <a:srgbClr val="FFFFFF"/>
              </a:clrFrom>
              <a:clrTo>
                <a:srgbClr val="FFFFFF">
                  <a:alpha val="0"/>
                </a:srgbClr>
              </a:clrTo>
            </a:clrChange>
          </a:blip>
          <a:srcRect l="2710"/>
          <a:stretch/>
        </p:blipFill>
        <p:spPr>
          <a:xfrm>
            <a:off x="2353902" y="2578865"/>
            <a:ext cx="7930836" cy="4012057"/>
          </a:xfrm>
          <a:prstGeom prst="rect">
            <a:avLst/>
          </a:prstGeom>
        </p:spPr>
      </p:pic>
      <p:sp>
        <p:nvSpPr>
          <p:cNvPr id="7" name="Rounded Rectangle 6"/>
          <p:cNvSpPr/>
          <p:nvPr/>
        </p:nvSpPr>
        <p:spPr>
          <a:xfrm>
            <a:off x="9171157" y="131272"/>
            <a:ext cx="3020844" cy="190123"/>
          </a:xfrm>
          <a:prstGeom prst="roundRect">
            <a:avLst/>
          </a:prstGeom>
          <a:solidFill>
            <a:srgbClr val="E6CDFF"/>
          </a:solidFill>
          <a:ln>
            <a:solidFill>
              <a:srgbClr val="E6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5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B6A6-4658-4695-94E7-4DFE2DE7802A}"/>
              </a:ext>
            </a:extLst>
          </p:cNvPr>
          <p:cNvSpPr>
            <a:spLocks noGrp="1"/>
          </p:cNvSpPr>
          <p:nvPr>
            <p:ph type="title"/>
          </p:nvPr>
        </p:nvSpPr>
        <p:spPr>
          <a:xfrm>
            <a:off x="485113" y="-167489"/>
            <a:ext cx="11230069" cy="1325563"/>
          </a:xfrm>
        </p:spPr>
        <p:txBody>
          <a:bodyPr>
            <a:normAutofit/>
          </a:bodyPr>
          <a:lstStyle/>
          <a:p>
            <a:r>
              <a:rPr lang="en-US" sz="3600" b="1" dirty="0" err="1">
                <a:latin typeface="Times New Roman" pitchFamily="18" charset="0"/>
                <a:ea typeface="Arial-Rounded" panose="020B0500000000000000" pitchFamily="34" charset="0"/>
                <a:cs typeface="Times New Roman" pitchFamily="18" charset="0"/>
              </a:rPr>
              <a:t>Tìm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đọc</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một</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bài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thơ</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câu</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chuyện</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về</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tình</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cảm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gia</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đình</a:t>
            </a:r>
            <a:endParaRPr lang="en-US" sz="3600" b="1" dirty="0">
              <a:latin typeface="Times New Roman" pitchFamily="18" charset="0"/>
              <a:ea typeface="Arial-Rounded" panose="020B0500000000000000" pitchFamily="34" charset="0"/>
              <a:cs typeface="Times New Roman" pitchFamily="18" charset="0"/>
            </a:endParaRPr>
          </a:p>
        </p:txBody>
      </p:sp>
      <p:pic>
        <p:nvPicPr>
          <p:cNvPr id="6" name="Content Placeholder 5" descr="Map&#10;&#10;Description automatically generated">
            <a:extLst>
              <a:ext uri="{FF2B5EF4-FFF2-40B4-BE49-F238E27FC236}">
                <a16:creationId xmlns:a16="http://schemas.microsoft.com/office/drawing/2014/main" id="{249DC3BE-9582-466C-AE61-C2DBF63A80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381" y="964337"/>
            <a:ext cx="11141241" cy="5677094"/>
          </a:xfrm>
        </p:spPr>
      </p:pic>
      <p:sp>
        <p:nvSpPr>
          <p:cNvPr id="4" name="Rounded Rectangle 3"/>
          <p:cNvSpPr/>
          <p:nvPr/>
        </p:nvSpPr>
        <p:spPr>
          <a:xfrm>
            <a:off x="9171157" y="86007"/>
            <a:ext cx="3020844" cy="190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6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 y="1737707"/>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5"/>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30"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7"/>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2" y="2067455"/>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3" y="109485"/>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2" y="286932"/>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81"/>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6"/>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6"/>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701"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753807" y="1782648"/>
            <a:ext cx="6503319" cy="156966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2. Đọc cho bạn nghe </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những câu thơ em thích.</a:t>
            </a:r>
          </a:p>
        </p:txBody>
      </p:sp>
    </p:spTree>
    <p:extLst>
      <p:ext uri="{BB962C8B-B14F-4D97-AF65-F5344CB8AC3E}">
        <p14:creationId xmlns:p14="http://schemas.microsoft.com/office/powerpoint/2010/main" val="68909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6" y="1017191"/>
            <a:ext cx="6247250" cy="5064983"/>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2" y="2001520"/>
            <a:ext cx="4466359"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3"/>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3" y="1274027"/>
            <a:ext cx="571631"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8"/>
            <a:ext cx="422499"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9" y="1202803"/>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50"/>
            <a:ext cx="391539"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89" y="707721"/>
            <a:ext cx="391539"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1" y="1470921"/>
            <a:ext cx="1054340" cy="1181369"/>
          </a:xfrm>
          <a:prstGeom prst="rect">
            <a:avLst/>
          </a:prstGeom>
        </p:spPr>
      </p:pic>
      <p:sp>
        <p:nvSpPr>
          <p:cNvPr id="3" name="TextBox 2">
            <a:extLst>
              <a:ext uri="{FF2B5EF4-FFF2-40B4-BE49-F238E27FC236}">
                <a16:creationId xmlns:a16="http://schemas.microsoft.com/office/drawing/2014/main" id="{589B3C22-7DF9-4178-B0DA-2C2687E2F5D1}"/>
              </a:ext>
            </a:extLst>
          </p:cNvPr>
          <p:cNvSpPr txBox="1"/>
          <p:nvPr/>
        </p:nvSpPr>
        <p:spPr>
          <a:xfrm>
            <a:off x="6875513" y="2499273"/>
            <a:ext cx="47965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Chia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9171157" y="131272"/>
            <a:ext cx="3020844" cy="190123"/>
          </a:xfrm>
          <a:prstGeom prst="roundRect">
            <a:avLst/>
          </a:prstGeom>
          <a:solidFill>
            <a:schemeClr val="accent3">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876730"/>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377</TotalTime>
  <Words>426</Words>
  <Application>Microsoft Office PowerPoint</Application>
  <PresentationFormat>Widescreen</PresentationFormat>
  <Paragraphs>33</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等线</vt:lpstr>
      <vt:lpstr>Arial</vt:lpstr>
      <vt:lpstr>Arial-Rounded</vt:lpstr>
      <vt:lpstr>Calibri</vt:lpstr>
      <vt:lpstr>Quicksand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Tìm đọc một bài thơ, câu chuyện về tình cảm gia đình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Thu Phuong</cp:lastModifiedBy>
  <cp:revision>29</cp:revision>
  <dcterms:created xsi:type="dcterms:W3CDTF">2021-07-20T01:55:21Z</dcterms:created>
  <dcterms:modified xsi:type="dcterms:W3CDTF">2023-12-15T07:40:30Z</dcterms:modified>
</cp:coreProperties>
</file>