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2"/>
  </p:notesMasterIdLst>
  <p:sldIdLst>
    <p:sldId id="294" r:id="rId3"/>
    <p:sldId id="302" r:id="rId4"/>
    <p:sldId id="258" r:id="rId5"/>
    <p:sldId id="259" r:id="rId6"/>
    <p:sldId id="260" r:id="rId7"/>
    <p:sldId id="261" r:id="rId8"/>
    <p:sldId id="282" r:id="rId9"/>
    <p:sldId id="298" r:id="rId10"/>
    <p:sldId id="283" r:id="rId11"/>
    <p:sldId id="284" r:id="rId12"/>
    <p:sldId id="299" r:id="rId13"/>
    <p:sldId id="285" r:id="rId14"/>
    <p:sldId id="286" r:id="rId15"/>
    <p:sldId id="287" r:id="rId16"/>
    <p:sldId id="288" r:id="rId17"/>
    <p:sldId id="303" r:id="rId18"/>
    <p:sldId id="295" r:id="rId19"/>
    <p:sldId id="29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1.wdp"/><Relationship Id="rId18" Type="http://schemas.openxmlformats.org/officeDocument/2006/relationships/image" Target="../media/image46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43.png"/><Relationship Id="rId17" Type="http://schemas.microsoft.com/office/2007/relationships/hdphoto" Target="../media/hdphoto23.wdp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10" Type="http://schemas.openxmlformats.org/officeDocument/2006/relationships/image" Target="../media/image42.png"/><Relationship Id="rId19" Type="http://schemas.microsoft.com/office/2007/relationships/hdphoto" Target="../media/hdphoto24.wdp"/><Relationship Id="rId4" Type="http://schemas.openxmlformats.org/officeDocument/2006/relationships/image" Target="../media/image39.png"/><Relationship Id="rId9" Type="http://schemas.microsoft.com/office/2007/relationships/hdphoto" Target="../media/hdphoto19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" Type="http://schemas.openxmlformats.org/officeDocument/2006/relationships/image" Target="../media/image8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12" Type="http://schemas.openxmlformats.org/officeDocument/2006/relationships/image" Target="../media/image18.png"/><Relationship Id="rId2" Type="http://schemas.openxmlformats.org/officeDocument/2006/relationships/image" Target="../media/image3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 hạng, tổng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Số hạng, tổng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>
            <a:fillRect/>
          </a:stretch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brightnessContrast bright="3000"/>
                    </a14:imgEffect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Có tất cả bao nhiêu con cá?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 + 3 = 9</a:t>
            </a:r>
          </a:p>
          <a:p>
            <a:r>
              <a:rPr lang="en-US" sz="2400" dirty="0"/>
              <a:t>Có tất cả 9 con cá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</a:p>
        </p:txBody>
      </p:sp>
      <p:sp>
        <p:nvSpPr>
          <p:cNvPr id="32" name="Oval 31"/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</a:p>
        </p:txBody>
      </p:sp>
      <p:sp>
        <p:nvSpPr>
          <p:cNvPr id="34" name="Oval 33"/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6 + 3 cũng gọi là tổng.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4569" y="1227056"/>
            <a:ext cx="106789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*Nêu tên gọi thành phần trong  phép tính: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11    =    5    +    6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69" y="4094375"/>
            <a:ext cx="106789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*Muốn tính tổng của 12 và 4 con làm thế nào?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09470" y="3026003"/>
            <a:ext cx="196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Số hạng</a:t>
            </a:r>
            <a:endParaRPr lang="en-US" sz="3600"/>
          </a:p>
        </p:txBody>
      </p:sp>
      <p:sp>
        <p:nvSpPr>
          <p:cNvPr id="6" name="TextBox 5"/>
          <p:cNvSpPr txBox="1"/>
          <p:nvPr/>
        </p:nvSpPr>
        <p:spPr>
          <a:xfrm>
            <a:off x="5676508" y="3026004"/>
            <a:ext cx="196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Số hạng</a:t>
            </a:r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4211426" y="3026002"/>
            <a:ext cx="125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Tổng</a:t>
            </a:r>
            <a:endParaRPr lang="en-US" sz="3600"/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4838309" y="2441542"/>
            <a:ext cx="7068" cy="584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521777" y="2441542"/>
            <a:ext cx="7068" cy="584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169902" y="2454055"/>
            <a:ext cx="7068" cy="584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33900" y="4939214"/>
            <a:ext cx="340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12+ 4 = 16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3506557" y="2359127"/>
            <a:ext cx="5050589" cy="19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7" name="Table 7"/>
          <p:cNvGraphicFramePr>
            <a:graphicFrameLocks noGrp="1"/>
          </p:cNvGraphicFramePr>
          <p:nvPr/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/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99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991563" y="1004864"/>
            <a:ext cx="6854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tổng, biết các số hạng là: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/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M: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/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/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US" sz="1400" dirty="0"/>
          </a:p>
        </p:txBody>
      </p:sp>
      <p:sp>
        <p:nvSpPr>
          <p:cNvPr id="102" name="Rectangle 101"/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US" sz="1400" dirty="0"/>
          </a:p>
        </p:txBody>
      </p:sp>
      <p:sp>
        <p:nvSpPr>
          <p:cNvPr id="103" name="Rectangle 102"/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US" sz="1400" dirty="0"/>
          </a:p>
        </p:txBody>
      </p:sp>
      <p:sp>
        <p:nvSpPr>
          <p:cNvPr id="104" name="Rectangle 103"/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/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/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/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87945" y="985385"/>
            <a:ext cx="11236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331020" y="985385"/>
            <a:ext cx="11236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/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>
              <a:fillRect/>
            </a:stretch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66876" y="39004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Từ các số hạng và tổng,em hãy lập các phép cộng thích hợp.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>
            <a:fillRect/>
          </a:stretch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>
            <a:fillRect/>
          </a:stretch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>
            <a:fillRect/>
          </a:stretch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>
            <a:fillRect/>
          </a:stretch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>
            <a:fillRect/>
          </a:stretch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>
            <a:fillRect/>
          </a:stretch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43100" y="952522"/>
            <a:ext cx="16573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076700" y="952328"/>
            <a:ext cx="656573" cy="1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34150" y="876322"/>
            <a:ext cx="16573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3156" y="1894795"/>
            <a:ext cx="9132175" cy="2382735"/>
          </a:xfrm>
          <a:prstGeom prst="rect">
            <a:avLst/>
          </a:prstGeom>
          <a:noFill/>
          <a:ln w="57150">
            <a:noFill/>
          </a:ln>
        </p:spPr>
        <p:txBody>
          <a:bodyPr wrap="square" lIns="91091" tIns="45545" rIns="91091" bIns="45545" rtlCol="0">
            <a:spAutoFit/>
          </a:bodyPr>
          <a:lstStyle/>
          <a:p>
            <a:pPr algn="ctr">
              <a:spcBef>
                <a:spcPts val="598"/>
              </a:spcBef>
            </a:pPr>
            <a:r>
              <a:rPr lang="en-US" sz="7193" smtClean="0">
                <a:solidFill>
                  <a:srgbClr val="FF0066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VẬN DỤNG, </a:t>
            </a:r>
          </a:p>
          <a:p>
            <a:pPr algn="ctr">
              <a:spcBef>
                <a:spcPts val="598"/>
              </a:spcBef>
            </a:pPr>
            <a:r>
              <a:rPr lang="en-US" sz="7193" smtClean="0">
                <a:solidFill>
                  <a:srgbClr val="FF0066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TIẾP NỐI</a:t>
            </a:r>
            <a:endParaRPr lang="en-US" sz="7193">
              <a:solidFill>
                <a:srgbClr val="FF0066"/>
              </a:solidFill>
              <a:latin typeface="Times New Roman" panose="02020603050405020304" pitchFamily="18" charset="0"/>
              <a:ea typeface="Kid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45" y="814119"/>
            <a:ext cx="222958" cy="55025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27543" y="575913"/>
            <a:ext cx="10367544" cy="20199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6145" y="2846928"/>
            <a:ext cx="5996002" cy="10055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6">
                <a:latin typeface="Arial" pitchFamily="34" charset="0"/>
                <a:cs typeface="Arial" pitchFamily="34" charset="0"/>
              </a:rPr>
              <a:t>Số hạng</a:t>
            </a:r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6144" y="4151844"/>
            <a:ext cx="5996002" cy="10055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6">
                <a:latin typeface="Arial" pitchFamily="34" charset="0"/>
                <a:cs typeface="Arial" pitchFamily="34" charset="0"/>
              </a:rPr>
              <a:t>Hạng</a:t>
            </a:r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53132" y="2884416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Oval 6"/>
          <p:cNvSpPr/>
          <p:nvPr/>
        </p:nvSpPr>
        <p:spPr>
          <a:xfrm>
            <a:off x="2853131" y="4180873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6145" y="5470332"/>
            <a:ext cx="5996002" cy="10055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6">
                <a:latin typeface="Arial" pitchFamily="34" charset="0"/>
                <a:cs typeface="Arial" pitchFamily="34" charset="0"/>
              </a:rPr>
              <a:t>Tổng</a:t>
            </a:r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61591" y="5509883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1053" y="940168"/>
            <a:ext cx="10033107" cy="1322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6" b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Trong phép cộng 15 + 10, </a:t>
            </a:r>
          </a:p>
          <a:p>
            <a:pPr algn="ctr"/>
            <a:r>
              <a:rPr lang="en-US" sz="3996" b="1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15 được gọi là:</a:t>
            </a:r>
            <a:endParaRPr lang="en-US" sz="3996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299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45" y="814119"/>
            <a:ext cx="222958" cy="55025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27543" y="140200"/>
            <a:ext cx="10367544" cy="20199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96">
                <a:latin typeface="Arial" pitchFamily="34" charset="0"/>
                <a:cs typeface="Arial" pitchFamily="34" charset="0"/>
              </a:rPr>
              <a:t>Đâu là cách </a:t>
            </a:r>
          </a:p>
          <a:p>
            <a:r>
              <a:rPr lang="en-US" sz="3596">
                <a:latin typeface="Arial" pitchFamily="34" charset="0"/>
                <a:cs typeface="Arial" pitchFamily="34" charset="0"/>
              </a:rPr>
              <a:t>đặt tính đúng?</a:t>
            </a:r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1095" y="5459121"/>
            <a:ext cx="5996002" cy="12166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6144" y="3912577"/>
            <a:ext cx="5996002" cy="12166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58083" y="5602187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>
                <a:latin typeface="Times New Roman" pitchFamily="18" charset="0"/>
                <a:cs typeface="Times New Roman" pitchFamily="18" charset="0"/>
              </a:rPr>
              <a:t>C</a:t>
            </a:r>
            <a:endParaRPr lang="en-US" sz="293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3131" y="4047184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2831" y="2456198"/>
            <a:ext cx="5996002" cy="12166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38277" y="2601327"/>
            <a:ext cx="913554" cy="9135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293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12" y="327329"/>
            <a:ext cx="1263759" cy="16457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9608"/>
          <a:stretch/>
        </p:blipFill>
        <p:spPr>
          <a:xfrm>
            <a:off x="9851723" y="198261"/>
            <a:ext cx="1232927" cy="18300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9608"/>
          <a:stretch/>
        </p:blipFill>
        <p:spPr>
          <a:xfrm>
            <a:off x="5416574" y="5499287"/>
            <a:ext cx="765550" cy="1136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74" y="2566935"/>
            <a:ext cx="784695" cy="1021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304" y="282241"/>
            <a:ext cx="1378207" cy="1701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287" y="3912577"/>
            <a:ext cx="956659" cy="12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485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8050" y="1677972"/>
            <a:ext cx="3742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0" descr="d1ca708a87c9b39e9bdf39142e09b55e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4" name="图片 9" descr="e6a655ed09bc757151afabca7ab85c5c"/>
          <p:cNvPicPr/>
          <p:nvPr/>
        </p:nvPicPr>
        <p:blipFill>
          <a:blip r:embed="rId3" cstate="screen"/>
          <a:stretch>
            <a:fillRect/>
          </a:stretch>
        </p:blipFill>
        <p:spPr>
          <a:xfrm rot="1426081">
            <a:off x="9767587" y="285990"/>
            <a:ext cx="1145712" cy="1495432"/>
          </a:xfrm>
          <a:prstGeom prst="rect">
            <a:avLst/>
          </a:prstGeom>
        </p:spPr>
      </p:pic>
      <p:pic>
        <p:nvPicPr>
          <p:cNvPr id="5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83270" y="3770296"/>
            <a:ext cx="12192000" cy="2701204"/>
          </a:xfrm>
          <a:prstGeom prst="rect">
            <a:avLst/>
          </a:prstGeom>
        </p:spPr>
      </p:pic>
      <p:pic>
        <p:nvPicPr>
          <p:cNvPr id="6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2386939" y="4406309"/>
            <a:ext cx="2779395" cy="2394585"/>
          </a:xfrm>
          <a:prstGeom prst="rect">
            <a:avLst/>
          </a:prstGeom>
        </p:spPr>
      </p:pic>
      <p:pic>
        <p:nvPicPr>
          <p:cNvPr id="7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723864" y="5226965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smtClean="0">
                <a:solidFill>
                  <a:prstClr val="white"/>
                </a:solidFill>
                <a:latin typeface="Calibri" panose="020F0502020204030204"/>
              </a:rPr>
              <a:t>60 +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smtClean="0">
                <a:solidFill>
                  <a:srgbClr val="0000FF"/>
                </a:solidFill>
                <a:latin typeface="Calibri" panose="020F0502020204030204"/>
              </a:rPr>
              <a:t>A.66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206492" cy="980661"/>
            <a:chOff x="1523998" y="0"/>
            <a:chExt cx="2206492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2052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9147" y="1473097"/>
            <a:ext cx="7146315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CỘNG, PHÉP TRỪ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9064" y="821886"/>
            <a:ext cx="495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70" y="1575848"/>
            <a:ext cx="10678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*Nhận biết được các thành phần trong phép cộng: số hạng, tổng.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569" y="2991440"/>
            <a:ext cx="1067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*Tính được tổng khi biết số hạng.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3214345" y="2468262"/>
            <a:ext cx="5711290" cy="22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343</Words>
  <Application>Microsoft Office PowerPoint</Application>
  <PresentationFormat>Widescreen</PresentationFormat>
  <Paragraphs>131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Microsoft YaHei</vt:lpstr>
      <vt:lpstr>宋体</vt:lpstr>
      <vt:lpstr>宋体</vt:lpstr>
      <vt:lpstr>Arial</vt:lpstr>
      <vt:lpstr>AvantGarde</vt:lpstr>
      <vt:lpstr>Calibri</vt:lpstr>
      <vt:lpstr>Calibri Light</vt:lpstr>
      <vt:lpstr>Kids</vt:lpstr>
      <vt:lpstr>Times New Roman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28</cp:revision>
  <dcterms:created xsi:type="dcterms:W3CDTF">2021-05-04T10:26:00Z</dcterms:created>
  <dcterms:modified xsi:type="dcterms:W3CDTF">2023-09-10T14:22:18Z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C2CCCB00A86A48E980C5EE2C2945F5C5</vt:lpwstr>
  </property>
</Properties>
</file>