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14"/>
  </p:notesMasterIdLst>
  <p:handoutMasterIdLst>
    <p:handoutMasterId r:id="rId15"/>
  </p:handoutMasterIdLst>
  <p:sldIdLst>
    <p:sldId id="11088410" r:id="rId4"/>
    <p:sldId id="11088413" r:id="rId5"/>
    <p:sldId id="11088414" r:id="rId6"/>
    <p:sldId id="11088415" r:id="rId7"/>
    <p:sldId id="11088416" r:id="rId8"/>
    <p:sldId id="11088407" r:id="rId9"/>
    <p:sldId id="11088406" r:id="rId10"/>
    <p:sldId id="11088409" r:id="rId11"/>
    <p:sldId id="11088408" r:id="rId12"/>
    <p:sldId id="1108841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0" d="100"/>
          <a:sy n="90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sv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GIF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1.svg"/><Relationship Id="rId4" Type="http://schemas.openxmlformats.org/officeDocument/2006/relationships/image" Target="../media/image25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4" name="TextBox 133"/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图片包含 事情&#10;&#10;已生成极高可信度的说明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EBD0CC-E3E2-4331-AA06-EBB8ADD603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634F2D-4F96-4A1A-A648-518B1AFE0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pic>
        <p:nvPicPr>
          <p:cNvPr id="6" name="图片 9"/>
          <p:cNvPicPr>
            <a:picLocks noChangeAspect="1"/>
          </p:cNvPicPr>
          <p:nvPr userDrawn="1"/>
        </p:nvPicPr>
        <p:blipFill>
          <a:blip r:embed="rId2" cstate="screen"/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 userDrawn="1"/>
        </p:nvPicPr>
        <p:blipFill rotWithShape="1">
          <a:blip r:embed="rId4" cstate="screen"/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/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</a:fld>
            <a:endParaRPr lang="en-US"/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emf"/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microsoft.com/office/2007/relationships/hdphoto" Target="../media/image45.wdp"/><Relationship Id="rId7" Type="http://schemas.openxmlformats.org/officeDocument/2006/relationships/image" Target="../media/image44.png"/><Relationship Id="rId6" Type="http://schemas.microsoft.com/office/2007/relationships/hdphoto" Target="../media/image43.wdp"/><Relationship Id="rId5" Type="http://schemas.openxmlformats.org/officeDocument/2006/relationships/image" Target="../media/image42.png"/><Relationship Id="rId4" Type="http://schemas.microsoft.com/office/2007/relationships/hdphoto" Target="../media/image41.wdp"/><Relationship Id="rId3" Type="http://schemas.openxmlformats.org/officeDocument/2006/relationships/image" Target="../media/image40.png"/><Relationship Id="rId20" Type="http://schemas.openxmlformats.org/officeDocument/2006/relationships/slideLayout" Target="../slideLayouts/slideLayout13.xml"/><Relationship Id="rId2" Type="http://schemas.openxmlformats.org/officeDocument/2006/relationships/image" Target="../media/image39.png"/><Relationship Id="rId19" Type="http://schemas.openxmlformats.org/officeDocument/2006/relationships/image" Target="../media/image56.png"/><Relationship Id="rId18" Type="http://schemas.openxmlformats.org/officeDocument/2006/relationships/image" Target="../media/image55.png"/><Relationship Id="rId17" Type="http://schemas.openxmlformats.org/officeDocument/2006/relationships/image" Target="../media/image54.png"/><Relationship Id="rId16" Type="http://schemas.microsoft.com/office/2007/relationships/hdphoto" Target="../media/image53.wdp"/><Relationship Id="rId15" Type="http://schemas.openxmlformats.org/officeDocument/2006/relationships/image" Target="../media/image52.png"/><Relationship Id="rId14" Type="http://schemas.microsoft.com/office/2007/relationships/hdphoto" Target="../media/image51.wdp"/><Relationship Id="rId13" Type="http://schemas.openxmlformats.org/officeDocument/2006/relationships/image" Target="../media/image50.png"/><Relationship Id="rId12" Type="http://schemas.microsoft.com/office/2007/relationships/hdphoto" Target="../media/image49.wdp"/><Relationship Id="rId11" Type="http://schemas.openxmlformats.org/officeDocument/2006/relationships/image" Target="../media/image48.png"/><Relationship Id="rId10" Type="http://schemas.microsoft.com/office/2007/relationships/hdphoto" Target="../media/image47.wdp"/><Relationship Id="rId1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5.png"/><Relationship Id="rId8" Type="http://schemas.microsoft.com/office/2007/relationships/hdphoto" Target="../media/image64.wdp"/><Relationship Id="rId7" Type="http://schemas.openxmlformats.org/officeDocument/2006/relationships/image" Target="../media/image63.png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GIF"/><Relationship Id="rId3" Type="http://schemas.openxmlformats.org/officeDocument/2006/relationships/image" Target="../media/image59.png"/><Relationship Id="rId2" Type="http://schemas.microsoft.com/office/2007/relationships/hdphoto" Target="../media/image58.wdp"/><Relationship Id="rId14" Type="http://schemas.openxmlformats.org/officeDocument/2006/relationships/slideLayout" Target="../slideLayouts/slideLayout13.xml"/><Relationship Id="rId13" Type="http://schemas.openxmlformats.org/officeDocument/2006/relationships/image" Target="../media/image67.png"/><Relationship Id="rId12" Type="http://schemas.openxmlformats.org/officeDocument/2006/relationships/image" Target="../media/image55.png"/><Relationship Id="rId11" Type="http://schemas.openxmlformats.org/officeDocument/2006/relationships/image" Target="../media/image66.png"/><Relationship Id="rId10" Type="http://schemas.openxmlformats.org/officeDocument/2006/relationships/image" Target="../media/image54.png"/><Relationship Id="rId1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png"/><Relationship Id="rId8" Type="http://schemas.microsoft.com/office/2007/relationships/hdphoto" Target="../media/image64.wdp"/><Relationship Id="rId7" Type="http://schemas.openxmlformats.org/officeDocument/2006/relationships/image" Target="../media/image63.png"/><Relationship Id="rId6" Type="http://schemas.microsoft.com/office/2007/relationships/hdphoto" Target="../media/image69.wdp"/><Relationship Id="rId5" Type="http://schemas.openxmlformats.org/officeDocument/2006/relationships/image" Target="../media/image68.png"/><Relationship Id="rId4" Type="http://schemas.openxmlformats.org/officeDocument/2006/relationships/image" Target="../media/image61.png"/><Relationship Id="rId3" Type="http://schemas.openxmlformats.org/officeDocument/2006/relationships/image" Target="../media/image60.GIF"/><Relationship Id="rId2" Type="http://schemas.openxmlformats.org/officeDocument/2006/relationships/image" Target="../media/image59.png"/><Relationship Id="rId15" Type="http://schemas.openxmlformats.org/officeDocument/2006/relationships/slideLayout" Target="../slideLayouts/slideLayout13.xml"/><Relationship Id="rId14" Type="http://schemas.openxmlformats.org/officeDocument/2006/relationships/image" Target="../media/image71.png"/><Relationship Id="rId13" Type="http://schemas.openxmlformats.org/officeDocument/2006/relationships/image" Target="../media/image70.png"/><Relationship Id="rId12" Type="http://schemas.openxmlformats.org/officeDocument/2006/relationships/image" Target="../media/image67.png"/><Relationship Id="rId11" Type="http://schemas.openxmlformats.org/officeDocument/2006/relationships/image" Target="../media/image55.png"/><Relationship Id="rId10" Type="http://schemas.openxmlformats.org/officeDocument/2006/relationships/image" Target="../media/image65.png"/><Relationship Id="rId1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png"/><Relationship Id="rId8" Type="http://schemas.microsoft.com/office/2007/relationships/hdphoto" Target="../media/image64.wdp"/><Relationship Id="rId7" Type="http://schemas.openxmlformats.org/officeDocument/2006/relationships/image" Target="../media/image63.png"/><Relationship Id="rId6" Type="http://schemas.microsoft.com/office/2007/relationships/hdphoto" Target="../media/image74.wdp"/><Relationship Id="rId5" Type="http://schemas.openxmlformats.org/officeDocument/2006/relationships/image" Target="../media/image73.png"/><Relationship Id="rId4" Type="http://schemas.openxmlformats.org/officeDocument/2006/relationships/image" Target="../media/image61.png"/><Relationship Id="rId3" Type="http://schemas.openxmlformats.org/officeDocument/2006/relationships/image" Target="../media/image60.GIF"/><Relationship Id="rId2" Type="http://schemas.openxmlformats.org/officeDocument/2006/relationships/image" Target="../media/image59.png"/><Relationship Id="rId16" Type="http://schemas.openxmlformats.org/officeDocument/2006/relationships/slideLayout" Target="../slideLayouts/slideLayout13.xml"/><Relationship Id="rId15" Type="http://schemas.microsoft.com/office/2007/relationships/hdphoto" Target="../media/image76.wdp"/><Relationship Id="rId14" Type="http://schemas.openxmlformats.org/officeDocument/2006/relationships/image" Target="../media/image75.png"/><Relationship Id="rId13" Type="http://schemas.openxmlformats.org/officeDocument/2006/relationships/image" Target="../media/image71.png"/><Relationship Id="rId12" Type="http://schemas.openxmlformats.org/officeDocument/2006/relationships/image" Target="../media/image67.png"/><Relationship Id="rId11" Type="http://schemas.openxmlformats.org/officeDocument/2006/relationships/image" Target="../media/image55.png"/><Relationship Id="rId10" Type="http://schemas.openxmlformats.org/officeDocument/2006/relationships/image" Target="../media/image65.png"/><Relationship Id="rId1" Type="http://schemas.openxmlformats.org/officeDocument/2006/relationships/image" Target="../media/image7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microsoft.com/office/2007/relationships/hdphoto" Target="../media/image78.wdp"/><Relationship Id="rId1" Type="http://schemas.openxmlformats.org/officeDocument/2006/relationships/image" Target="../media/image7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microsoft.com/office/2007/relationships/hdphoto" Target="../media/image82.wdp"/><Relationship Id="rId3" Type="http://schemas.openxmlformats.org/officeDocument/2006/relationships/image" Target="../media/image81.png"/><Relationship Id="rId2" Type="http://schemas.microsoft.com/office/2007/relationships/hdphoto" Target="../media/image80.wdp"/><Relationship Id="rId1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_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>
            <a:off x="-75254" y="-223105"/>
            <a:ext cx="2697682" cy="26976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18465" y="663014"/>
            <a:ext cx="672274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PHÒNG GIÁO DỤC VÀ ĐÀO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TẠO LONG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BIÊN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TRƯỜNG TIỂU HỌC PHÚC LỢI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182758"/>
            <a:ext cx="1206358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TOÁN 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BÀI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51: SỐ CÓ 3 CHỮ SỐ 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T3)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37" y="461311"/>
            <a:ext cx="1476900" cy="14769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625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28" dur="625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29" dur="625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625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6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36" dur="6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6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6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6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44" dur="6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45" dur="6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6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625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60" dur="625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61" dur="625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625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1" grpId="0" bldLvl="0" animBg="1"/>
      <p:bldP spid="11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8471" y="544945"/>
            <a:ext cx="7887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HOẠT ĐỘNG TIẾP NỐI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7455" y="2707528"/>
            <a:ext cx="538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3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7455" y="3874654"/>
            <a:ext cx="5745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Chuẩn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52: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thành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tổng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trăm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chục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đơn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lang="en-US" sz="280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0"/>
            <a:ext cx="7515539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2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CHƠI TRỐN TÌM </a:t>
            </a:r>
            <a:endParaRPr lang="en-US" sz="3200" b="1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 defTabSz="1219200"/>
            <a:r>
              <a:rPr lang="en-US" sz="32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CÙNG BẠCH TUYẾT VÀ 7 CHÚ LÙN</a:t>
            </a:r>
            <a:endParaRPr lang="en-US" sz="3200" b="1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5" name="Picture 11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65" y="-929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80" y="-536546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4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A.548</a:t>
            </a:r>
            <a:endParaRPr lang="en-US" sz="48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454400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B.845</a:t>
            </a:r>
            <a:endParaRPr lang="en-US" sz="5335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91755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C.584</a:t>
            </a:r>
            <a:endParaRPr lang="en-US" sz="5335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3472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D. 854</a:t>
            </a:r>
            <a:endParaRPr lang="en-US" sz="48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2861" y="482600"/>
            <a:ext cx="7413939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735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735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35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gồm</a:t>
            </a:r>
            <a:r>
              <a:rPr lang="en-US" sz="3735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35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8 </a:t>
            </a:r>
            <a:r>
              <a:rPr lang="en-US" sz="3735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trăm</a:t>
            </a:r>
            <a:r>
              <a:rPr lang="en-US" sz="3735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, </a:t>
            </a:r>
            <a:r>
              <a:rPr lang="en-US" sz="3735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5 </a:t>
            </a:r>
            <a:r>
              <a:rPr lang="en-US" sz="3735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chục</a:t>
            </a:r>
            <a:r>
              <a:rPr lang="en-US" sz="3735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, 4 </a:t>
            </a:r>
            <a:r>
              <a:rPr lang="en-US" sz="3735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đơn</a:t>
            </a:r>
            <a:r>
              <a:rPr lang="en-US" sz="3735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35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lang="en-US" sz="3735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35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3735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3735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ĐÚNG RỒI</a:t>
            </a:r>
            <a:endParaRPr lang="en-US" sz="32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19" y="762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bldLvl="0" animBg="1"/>
      <p:bldP spid="25" grpId="0" bldLvl="0" animBg="1"/>
      <p:bldP spid="26" grpId="0" bldLvl="0" animBg="1"/>
      <p:bldP spid="27" grpId="0" bldLvl="0" animBg="1"/>
      <p:bldP spid="27" grpId="1" bldLvl="0" animBg="1"/>
      <p:bldP spid="5" grpId="0"/>
      <p:bldP spid="6" grpId="0" bldLvl="0" animBg="1"/>
      <p:bldP spid="6" grpId="1" bldLvl="0" animBg="1"/>
      <p:bldP spid="6" grpId="2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888068" y="599756"/>
            <a:ext cx="8452788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735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735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35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gồm</a:t>
            </a:r>
            <a:r>
              <a:rPr lang="en-US" sz="3735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35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6 </a:t>
            </a:r>
            <a:r>
              <a:rPr lang="en-US" sz="3735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trăm</a:t>
            </a:r>
            <a:r>
              <a:rPr lang="en-US" sz="3735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, 6 </a:t>
            </a:r>
            <a:r>
              <a:rPr lang="en-US" sz="3735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chục</a:t>
            </a:r>
            <a:r>
              <a:rPr lang="en-US" sz="3735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, 2 </a:t>
            </a:r>
            <a:r>
              <a:rPr lang="en-US" sz="3735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đơn</a:t>
            </a:r>
            <a:r>
              <a:rPr lang="en-US" sz="3735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35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lang="en-US" sz="3735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35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3735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3735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550174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ĐÚNG RỒI</a:t>
            </a:r>
            <a:endParaRPr lang="en-US" sz="32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604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A.266</a:t>
            </a:r>
            <a:endParaRPr lang="en-US" sz="48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708400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B.662</a:t>
            </a:r>
            <a:endParaRPr lang="en-US" sz="5335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45755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C.626</a:t>
            </a:r>
            <a:endParaRPr lang="en-US" sz="5335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6012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D.262</a:t>
            </a:r>
            <a:endParaRPr lang="en-US" sz="5335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5063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bldLvl="0" animBg="1"/>
      <p:bldP spid="48" grpId="1" bldLvl="0" animBg="1"/>
      <p:bldP spid="48" grpId="2" bldLvl="0" animBg="1"/>
      <p:bldP spid="49" grpId="0" bldLvl="0" animBg="1"/>
      <p:bldP spid="50" grpId="0" bldLvl="0" animBg="1"/>
      <p:bldP spid="51" grpId="0" bldLvl="0" animBg="1"/>
      <p:bldP spid="5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9728476" y="3974979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340875" y="4702316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4768623" y="4677444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2218663" y="3854845"/>
            <a:ext cx="2076448" cy="28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5" y="-35115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75" y="-802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-657027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-454422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76" y="-1808483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338264" y="1008179"/>
            <a:ext cx="5892800" cy="124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735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735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35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gồm</a:t>
            </a:r>
            <a:r>
              <a:rPr lang="en-US" sz="3735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5 </a:t>
            </a:r>
            <a:r>
              <a:rPr lang="en-US" sz="3735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chục</a:t>
            </a:r>
            <a:r>
              <a:rPr lang="en-US" sz="3735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, 3 </a:t>
            </a:r>
            <a:r>
              <a:rPr lang="en-US" sz="3735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trăm</a:t>
            </a:r>
            <a:r>
              <a:rPr lang="en-US" sz="3735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, 9 </a:t>
            </a:r>
            <a:r>
              <a:rPr lang="en-US" sz="3735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đơn</a:t>
            </a:r>
            <a:r>
              <a:rPr lang="en-US" sz="3735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35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lang="en-US" sz="3735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35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3735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3735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375" y="3810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3905087" y="4566017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ĐÚNG RỒI</a:t>
            </a:r>
            <a:endParaRPr lang="en-US" sz="32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828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A.359</a:t>
            </a:r>
            <a:endParaRPr lang="en-US" sz="48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530875" y="241855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B.539</a:t>
            </a:r>
            <a:endParaRPr lang="en-US" sz="5335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668229" y="241855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C.935</a:t>
            </a:r>
            <a:endParaRPr lang="en-US" sz="5335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4236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D.953</a:t>
            </a:r>
            <a:endParaRPr lang="en-US" sz="5335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8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234" y="3031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7773" y="3239816"/>
            <a:ext cx="3072777" cy="44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/>
      <p:bldP spid="33" grpId="0" bldLvl="0" animBg="1"/>
      <p:bldP spid="33" grpId="1" bldLvl="0" animBg="1"/>
      <p:bldP spid="33" grpId="2" bldLvl="0" animBg="1"/>
      <p:bldP spid="44" grpId="0" bldLvl="0" animBg="1"/>
      <p:bldP spid="44" grpId="1" bldLvl="0" animBg="1"/>
      <p:bldP spid="45" grpId="0" bldLvl="0" animBg="1"/>
      <p:bldP spid="46" grpId="0" bldLvl="0" animBg="1"/>
      <p:bldP spid="4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35467" y="27177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3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6054" y="18358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Tìm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đường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đưa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chuột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miếng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pho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mát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bằng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chỉ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dẫn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mỗi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ô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mà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chuột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qua.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06053" y="1545840"/>
            <a:ext cx="8799997" cy="4891187"/>
            <a:chOff x="1506053" y="1545840"/>
            <a:chExt cx="8799997" cy="48911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938" b="16627"/>
            <a:stretch>
              <a:fillRect/>
            </a:stretch>
          </p:blipFill>
          <p:spPr>
            <a:xfrm>
              <a:off x="1506053" y="1545840"/>
              <a:ext cx="8799997" cy="4891187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5257190" y="3695701"/>
              <a:ext cx="1734769" cy="971550"/>
              <a:chOff x="5257190" y="3695701"/>
              <a:chExt cx="1734769" cy="971550"/>
            </a:xfrm>
          </p:grpSpPr>
          <p:sp>
            <p:nvSpPr>
              <p:cNvPr id="22" name="Rounded Rectangle 22"/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257190" y="3844082"/>
                <a:ext cx="17347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Times New Roman" panose="02020603050405020304" charset="0"/>
                    <a:cs typeface="Times New Roman" panose="02020603050405020304" charset="0"/>
                  </a:rPr>
                  <a:t>Số liền trước </a:t>
                </a:r>
                <a:endParaRPr lang="en-US" sz="2000" dirty="0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 algn="ctr"/>
                <a:r>
                  <a:rPr lang="en-US" sz="2000" dirty="0">
                    <a:latin typeface="Times New Roman" panose="02020603050405020304" charset="0"/>
                    <a:cs typeface="Times New Roman" panose="02020603050405020304" charset="0"/>
                  </a:rPr>
                  <a:t>của 700</a:t>
                </a:r>
                <a:endParaRPr lang="en-US" sz="20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296510" y="5448477"/>
              <a:ext cx="1657350" cy="971550"/>
              <a:chOff x="5276850" y="3695701"/>
              <a:chExt cx="1657350" cy="971550"/>
            </a:xfrm>
          </p:grpSpPr>
          <p:sp>
            <p:nvSpPr>
              <p:cNvPr id="20" name="Rounded Rectangle 26"/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397452" y="3844082"/>
                <a:ext cx="14542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Times New Roman" panose="02020603050405020304" charset="0"/>
                    <a:cs typeface="Times New Roman" panose="02020603050405020304" charset="0"/>
                  </a:rPr>
                  <a:t>Số liền sau</a:t>
                </a:r>
                <a:endParaRPr lang="en-US" sz="2000" dirty="0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 algn="ctr"/>
                <a:r>
                  <a:rPr lang="en-US" sz="2000" dirty="0">
                    <a:latin typeface="Times New Roman" panose="02020603050405020304" charset="0"/>
                    <a:cs typeface="Times New Roman" panose="02020603050405020304" charset="0"/>
                  </a:rPr>
                  <a:t>c</a:t>
                </a:r>
                <a:r>
                  <a:rPr lang="en-US" sz="2000" dirty="0">
                    <a:latin typeface="Times New Roman" panose="02020603050405020304" charset="0"/>
                    <a:cs typeface="Times New Roman" panose="02020603050405020304" charset="0"/>
                  </a:rPr>
                  <a:t>ủa 900</a:t>
                </a:r>
                <a:endParaRPr lang="en-US" sz="20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8247886" y="3695701"/>
              <a:ext cx="1657351" cy="971550"/>
              <a:chOff x="5276850" y="3695701"/>
              <a:chExt cx="1657351" cy="971550"/>
            </a:xfrm>
          </p:grpSpPr>
          <p:sp>
            <p:nvSpPr>
              <p:cNvPr id="18" name="Rounded Rectangle 29"/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276851" y="3732283"/>
                <a:ext cx="16573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dirty="0">
                    <a:latin typeface="Times New Roman" panose="02020603050405020304" charset="0"/>
                    <a:cs typeface="Times New Roman" panose="02020603050405020304" charset="0"/>
                  </a:rPr>
                  <a:t>Số gồm 7 trăm, 0 chục, 1 đơn vị</a:t>
                </a:r>
                <a:endParaRPr lang="vi-VN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275477" y="1944953"/>
              <a:ext cx="1657351" cy="971550"/>
              <a:chOff x="5276850" y="3695701"/>
              <a:chExt cx="1657351" cy="971550"/>
            </a:xfrm>
          </p:grpSpPr>
          <p:sp>
            <p:nvSpPr>
              <p:cNvPr id="16" name="Rounded Rectangle 32"/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276851" y="3846583"/>
                <a:ext cx="16573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>
                    <a:latin typeface="Times New Roman" panose="02020603050405020304" charset="0"/>
                    <a:cs typeface="Times New Roman" panose="02020603050405020304" charset="0"/>
                  </a:rPr>
                  <a:t>Số lớn hơn 310</a:t>
                </a:r>
                <a:endParaRPr lang="vi-VN" sz="20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267103" y="3695701"/>
              <a:ext cx="1657351" cy="971550"/>
              <a:chOff x="5276850" y="3695701"/>
              <a:chExt cx="1657351" cy="971550"/>
            </a:xfrm>
          </p:grpSpPr>
          <p:sp>
            <p:nvSpPr>
              <p:cNvPr id="14" name="Rounded Rectangle 35"/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>
                    <a:latin typeface="Times New Roman" panose="02020603050405020304" charset="0"/>
                    <a:cs typeface="Times New Roman" panose="02020603050405020304" charset="0"/>
                  </a:rPr>
                  <a:t>Số tròn trăm</a:t>
                </a:r>
                <a:endParaRPr lang="vi-VN" sz="20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267103" y="5448477"/>
              <a:ext cx="1657351" cy="971550"/>
              <a:chOff x="5276850" y="3695701"/>
              <a:chExt cx="1657351" cy="971550"/>
            </a:xfrm>
          </p:grpSpPr>
          <p:sp>
            <p:nvSpPr>
              <p:cNvPr id="12" name="Rounded Rectangle 38"/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>
                    <a:latin typeface="Times New Roman" panose="02020603050405020304" charset="0"/>
                    <a:cs typeface="Times New Roman" panose="02020603050405020304" charset="0"/>
                  </a:rPr>
                  <a:t>Số tròn chục</a:t>
                </a:r>
                <a:endParaRPr lang="vi-VN" sz="20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</p:grpSp>
      <p:cxnSp>
        <p:nvCxnSpPr>
          <p:cNvPr id="24" name="Straight Connector 23"/>
          <p:cNvCxnSpPr/>
          <p:nvPr/>
        </p:nvCxnSpPr>
        <p:spPr>
          <a:xfrm>
            <a:off x="2413591" y="2509284"/>
            <a:ext cx="786809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00400" y="2477385"/>
            <a:ext cx="0" cy="154172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200400" y="4019107"/>
            <a:ext cx="3040912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41312" y="3969561"/>
            <a:ext cx="0" cy="178986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230679" y="5748788"/>
            <a:ext cx="223111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976814" y="592513"/>
            <a:ext cx="3854146" cy="832864"/>
            <a:chOff x="816002" y="707500"/>
            <a:chExt cx="3854146" cy="832864"/>
          </a:xfrm>
        </p:grpSpPr>
        <p:sp>
          <p:nvSpPr>
            <p:cNvPr id="41" name="Rounded Rectangle 2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endParaRPr lang="en-US" sz="3600" b="1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>
                  <a:latin typeface="Times New Roman" panose="02020603050405020304" charset="0"/>
                  <a:cs typeface="Times New Roman" panose="02020603050405020304" charset="0"/>
                </a:rPr>
                <a:t>Số</a:t>
              </a:r>
              <a:r>
                <a:rPr lang="en-US" sz="3600" dirty="0">
                  <a:latin typeface="Times New Roman" panose="02020603050405020304" charset="0"/>
                  <a:cs typeface="Times New Roman" panose="02020603050405020304" charset="0"/>
                </a:rPr>
                <a:t> ?</a:t>
              </a:r>
              <a:endParaRPr lang="en-US" sz="36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aphicFrame>
        <p:nvGraphicFramePr>
          <p:cNvPr id="44" name="Table 10"/>
          <p:cNvGraphicFramePr>
            <a:graphicFrameLocks noGrp="1"/>
          </p:cNvGraphicFramePr>
          <p:nvPr/>
        </p:nvGraphicFramePr>
        <p:xfrm>
          <a:off x="1896588" y="1751911"/>
          <a:ext cx="8398824" cy="4233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706"/>
                <a:gridCol w="2099706"/>
                <a:gridCol w="2099706"/>
                <a:gridCol w="2099706"/>
              </a:tblGrid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Số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Số trăm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S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ố chục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Số đơn vị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630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408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514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970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5" name="Rectangle 44"/>
          <p:cNvSpPr/>
          <p:nvPr/>
        </p:nvSpPr>
        <p:spPr>
          <a:xfrm>
            <a:off x="4626185" y="3563254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en-US" sz="36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702818" y="3585175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  <a:endParaRPr lang="en-US" sz="36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826867" y="3572649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  <a:endParaRPr lang="en-US" sz="36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626185" y="443761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endParaRPr lang="en-US" sz="36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702818" y="4459531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36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826867" y="4447005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en-US" sz="36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627530" y="5276252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</a:t>
            </a:r>
            <a:endParaRPr lang="en-US" sz="36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704163" y="5298173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endParaRPr lang="en-US" sz="36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828212" y="5285647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  <a:endParaRPr lang="en-US" sz="36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079" y="330911"/>
            <a:ext cx="6286501" cy="61961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9899" y="750011"/>
            <a:ext cx="346075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cs typeface="Times New Roman" panose="02020603050405020304" charset="0"/>
              </a:rPr>
              <a:t>BỮA TIỆC </a:t>
            </a:r>
            <a:endParaRPr lang="en-US" sz="2400" b="1" dirty="0">
              <a:ln w="28575">
                <a:solidFill>
                  <a:srgbClr val="F18585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cs typeface="Times New Roman" panose="02020603050405020304" charset="0"/>
              </a:rPr>
              <a:t>CỦA CHIM CÁNH CỤT</a:t>
            </a:r>
            <a:endParaRPr lang="en-US" sz="2400" b="1" dirty="0">
              <a:ln w="28575">
                <a:solidFill>
                  <a:srgbClr val="F18585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89" b="94891" l="9626" r="89840">
                        <a14:foregroundMark x1="45455" y1="33577" x2="51872" y2="39416"/>
                        <a14:foregroundMark x1="53476" y1="37956" x2="49198" y2="35766"/>
                        <a14:foregroundMark x1="36898" y1="94891" x2="36898" y2="94891"/>
                        <a14:foregroundMark x1="51872" y1="86861" x2="51872" y2="86861"/>
                        <a14:foregroundMark x1="51872" y1="88321" x2="51872" y2="88321"/>
                        <a14:foregroundMark x1="64706" y1="76642" x2="64706" y2="72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60" y="31151"/>
            <a:ext cx="1474625" cy="108034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09076" y="1666866"/>
            <a:ext cx="4548810" cy="4893647"/>
            <a:chOff x="798443" y="1564555"/>
            <a:chExt cx="4548810" cy="4893647"/>
          </a:xfrm>
        </p:grpSpPr>
        <p:sp>
          <p:nvSpPr>
            <p:cNvPr id="6" name="TextBox 5"/>
            <p:cNvSpPr txBox="1"/>
            <p:nvPr/>
          </p:nvSpPr>
          <p:spPr>
            <a:xfrm>
              <a:off x="798443" y="1564555"/>
              <a:ext cx="4548810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Chuẩn bị: 1 xúc xắc, 5 quân cờ.</a:t>
              </a:r>
              <a:endParaRPr lang="en-US" sz="24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just"/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Cách chơi:</a:t>
              </a:r>
              <a:endParaRPr lang="en-US" sz="24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Chơi theo nhóm.</a:t>
              </a:r>
              <a:endParaRPr lang="en-US" sz="24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Khi đến lượt, người chơi gieo xúc xắc và đọc số chấm ở mặt trên. Tìm số thích hợp vơi mặt xúc xắc ở trong bảng (ví dụ số thích hợp với mặt            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với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là 356). Đặt một quân cờ vào con chim cánh cụt ghi số vừa tìm được.</a:t>
              </a:r>
              <a:endParaRPr lang="en-US" sz="24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Trò chơi kết thúc khi đặt được hết 5 quân cờ.</a:t>
              </a:r>
              <a:endParaRPr lang="en-US" sz="24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224470" y="4547785"/>
              <a:ext cx="394255" cy="393415"/>
              <a:chOff x="3199641" y="-1649896"/>
              <a:chExt cx="577229" cy="577229"/>
            </a:xfrm>
          </p:grpSpPr>
          <p:sp>
            <p:nvSpPr>
              <p:cNvPr id="8" name="Rounded Rectangle 9"/>
              <p:cNvSpPr/>
              <p:nvPr/>
            </p:nvSpPr>
            <p:spPr>
              <a:xfrm>
                <a:off x="3199641" y="-1649896"/>
                <a:ext cx="577229" cy="577229"/>
              </a:xfrm>
              <a:prstGeom prst="roundRect">
                <a:avLst/>
              </a:prstGeom>
              <a:solidFill>
                <a:srgbClr val="BFE9F3">
                  <a:alpha val="69000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397801" y="-1447114"/>
                <a:ext cx="180909" cy="1809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1065</Words>
  <Application>WPS Presentation</Application>
  <PresentationFormat>Widescreen</PresentationFormat>
  <Paragraphs>140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34" baseType="lpstr">
      <vt:lpstr>Arial</vt:lpstr>
      <vt:lpstr>SimSun</vt:lpstr>
      <vt:lpstr>Wingdings</vt:lpstr>
      <vt:lpstr>Calibri</vt:lpstr>
      <vt:lpstr>等线</vt:lpstr>
      <vt:lpstr>Arial-Rounded</vt:lpstr>
      <vt:lpstr>Yellowtail</vt:lpstr>
      <vt:lpstr>等线</vt:lpstr>
      <vt:lpstr>Arial</vt:lpstr>
      <vt:lpstr>Arial-Rounded</vt:lpstr>
      <vt:lpstr>#9Slide03 Arima Madurai Medium</vt:lpstr>
      <vt:lpstr>HP001 4 hàng</vt:lpstr>
      <vt:lpstr>UTM Cooper Black</vt:lpstr>
      <vt:lpstr>Cooper Black</vt:lpstr>
      <vt:lpstr>#9Slide03 NettoOTLight</vt:lpstr>
      <vt:lpstr>Microsoft YaHei</vt:lpstr>
      <vt:lpstr>Arial Unicode MS</vt:lpstr>
      <vt:lpstr>Times New Roman</vt:lpstr>
      <vt:lpstr>Bradley Hand ITC</vt:lpstr>
      <vt:lpstr>Tahoma</vt:lpstr>
      <vt:lpstr>Teko SemiBold</vt:lpstr>
      <vt:lpstr>#9Slide07 SVNZiclets</vt:lpstr>
      <vt:lpstr>Office Theme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29</cp:revision>
  <dcterms:created xsi:type="dcterms:W3CDTF">2021-07-24T01:07:00Z</dcterms:created>
  <dcterms:modified xsi:type="dcterms:W3CDTF">2023-03-05T09:55:03Z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87C9FF9CFAB4487BA49DBA636B395296</vt:lpwstr>
  </property>
  <property fmtid="{D5CDD505-2E9C-101B-9397-08002B2CF9AE}" pid="3" name="KSOProductBuildVer">
    <vt:lpwstr>1033-11.2.0.11486</vt:lpwstr>
  </property>
</Properties>
</file>