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3"/>
  </p:notesMasterIdLst>
  <p:sldIdLst>
    <p:sldId id="346" r:id="rId3"/>
    <p:sldId id="256" r:id="rId4"/>
    <p:sldId id="258" r:id="rId5"/>
    <p:sldId id="257" r:id="rId6"/>
    <p:sldId id="261" r:id="rId7"/>
    <p:sldId id="279" r:id="rId8"/>
    <p:sldId id="262" r:id="rId9"/>
    <p:sldId id="280" r:id="rId10"/>
    <p:sldId id="348" r:id="rId11"/>
    <p:sldId id="349" r:id="rId12"/>
    <p:sldId id="350" r:id="rId13"/>
    <p:sldId id="282" r:id="rId14"/>
    <p:sldId id="344" r:id="rId15"/>
    <p:sldId id="345" r:id="rId16"/>
    <p:sldId id="283" r:id="rId17"/>
    <p:sldId id="315" r:id="rId18"/>
    <p:sldId id="347" r:id="rId19"/>
    <p:sldId id="284" r:id="rId20"/>
    <p:sldId id="285" r:id="rId21"/>
    <p:sldId id="28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354"/>
    <a:srgbClr val="D5C2F6"/>
    <a:srgbClr val="DCB9FF"/>
    <a:srgbClr val="CC99FF"/>
    <a:srgbClr val="C7C68B"/>
    <a:srgbClr val="C1BF7F"/>
    <a:srgbClr val="D3D2A5"/>
    <a:srgbClr val="C1BF81"/>
    <a:srgbClr val="CAC993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41" autoAdjust="0"/>
  </p:normalViewPr>
  <p:slideViewPr>
    <p:cSldViewPr snapToGrid="0">
      <p:cViewPr varScale="1">
        <p:scale>
          <a:sx n="74" d="100"/>
          <a:sy n="74" d="100"/>
        </p:scale>
        <p:origin x="103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AFCD6-12C7-4FD7-80D4-AFC74C23D0D9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7F3D-D007-4654-87A0-217613CB4F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4BF311-30BE-436E-BE6A-7D63FCB403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4BF311-30BE-436E-BE6A-7D63FCB403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4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9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5" y="1600469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5" y="1600469"/>
            <a:ext cx="5432124" cy="22071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5" y="3917877"/>
            <a:ext cx="5432124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/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/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/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/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/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/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/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/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/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/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/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/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/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/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/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/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/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/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/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/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/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/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/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/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/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/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/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/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/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/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/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/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/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/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/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/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/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/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/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/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/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/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/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/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/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/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/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/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/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/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/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/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/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/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/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/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/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/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/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/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/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/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/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/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/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/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09F1E-E27B-4318-837E-69FF7D914C52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85A2-47F8-40E7-8385-6E3CA3BB3E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2024/3/31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control" Target="../activeX/activeX13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control" Target="../activeX/activeX16.xml"/><Relationship Id="rId5" Type="http://schemas.openxmlformats.org/officeDocument/2006/relationships/control" Target="../activeX/activeX15.xml"/><Relationship Id="rId10" Type="http://schemas.openxmlformats.org/officeDocument/2006/relationships/image" Target="../media/image30.wmf"/><Relationship Id="rId4" Type="http://schemas.openxmlformats.org/officeDocument/2006/relationships/control" Target="../activeX/activeX14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microsoft.com/office/2007/relationships/media" Target="../media/media1.mp3"/><Relationship Id="rId7" Type="http://schemas.openxmlformats.org/officeDocument/2006/relationships/image" Target="../media/image3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4.jpeg"/><Relationship Id="rId5" Type="http://schemas.openxmlformats.org/officeDocument/2006/relationships/image" Target="../media/image25.jpe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ontrol" Target="../activeX/activeX3.xml"/><Relationship Id="rId7" Type="http://schemas.openxmlformats.org/officeDocument/2006/relationships/image" Target="../media/image25.jpe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Layout" Target="../slideLayouts/slideLayout7.xml"/><Relationship Id="rId5" Type="http://schemas.openxmlformats.org/officeDocument/2006/relationships/control" Target="../activeX/activeX5.xml"/><Relationship Id="rId4" Type="http://schemas.openxmlformats.org/officeDocument/2006/relationships/control" Target="../activeX/activeX4.xml"/><Relationship Id="rId9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control" Target="../activeX/activeX8.xml"/><Relationship Id="rId7" Type="http://schemas.openxmlformats.org/officeDocument/2006/relationships/image" Target="../media/image25.jpeg"/><Relationship Id="rId2" Type="http://schemas.openxmlformats.org/officeDocument/2006/relationships/control" Target="../activeX/activeX7.xml"/><Relationship Id="rId1" Type="http://schemas.openxmlformats.org/officeDocument/2006/relationships/control" Target="../activeX/activeX6.xml"/><Relationship Id="rId6" Type="http://schemas.openxmlformats.org/officeDocument/2006/relationships/slideLayout" Target="../slideLayouts/slideLayout7.xml"/><Relationship Id="rId5" Type="http://schemas.openxmlformats.org/officeDocument/2006/relationships/control" Target="../activeX/activeX10.xml"/><Relationship Id="rId4" Type="http://schemas.openxmlformats.org/officeDocument/2006/relationships/control" Target="../activeX/activeX9.xml"/><Relationship Id="rId9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84695" y="-430327"/>
            <a:ext cx="7718517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9069" y="452375"/>
            <a:ext cx="56097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773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</a:rPr>
              <a:t>Chào mừng các con đến với tiết Tiếng việt</a:t>
            </a:r>
            <a:endParaRPr lang="en-US" sz="6000" dirty="0">
              <a:solidFill>
                <a:srgbClr val="F773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Kể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tên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đồ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được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vẽ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trong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tranh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công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dụng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chúng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</a:t>
            </a:r>
          </a:p>
        </p:txBody>
      </p:sp>
      <p:graphicFrame>
        <p:nvGraphicFramePr>
          <p:cNvPr id="26" name="Table 26"/>
          <p:cNvGraphicFramePr>
            <a:graphicFrameLocks noGrp="1"/>
          </p:cNvGraphicFramePr>
          <p:nvPr/>
        </p:nvGraphicFramePr>
        <p:xfrm>
          <a:off x="679302" y="3230880"/>
          <a:ext cx="10833395" cy="362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Máy tính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Ghế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Điện thoại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Tủ lạnh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Nồi cơm điện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t="13492"/>
          <a:stretch>
            <a:fillRect/>
          </a:stretch>
        </p:blipFill>
        <p:spPr>
          <a:xfrm>
            <a:off x="2968070" y="833438"/>
            <a:ext cx="6255860" cy="239744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7475400" imgH="449640"/>
        </mc:Choice>
        <mc:Fallback>
          <p:control name="TextBox1" r:id="rId1" imgW="7475400" imgH="449640">
            <p:pic>
              <p:nvPicPr>
                <p:cNvPr id="3" name="TextBox1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52194" y="379934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475400" imgH="449640"/>
        </mc:Choice>
        <mc:Fallback>
          <p:control name="TextBox2" r:id="rId2" imgW="7475400" imgH="449640">
            <p:pic>
              <p:nvPicPr>
                <p:cNvPr id="5" name="TextBox2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52194" y="4292350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475400" imgH="449640"/>
        </mc:Choice>
        <mc:Fallback>
          <p:control name="TextBox3" r:id="rId3" imgW="7475400" imgH="449640">
            <p:pic>
              <p:nvPicPr>
                <p:cNvPr id="6" name="TextBox3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52194" y="4839787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7475400" imgH="449640"/>
        </mc:Choice>
        <mc:Fallback>
          <p:control name="TextBox4" r:id="rId4" imgW="7475400" imgH="449640">
            <p:pic>
              <p:nvPicPr>
                <p:cNvPr id="7" name="TextBox4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52193" y="53345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475400" imgH="449640"/>
        </mc:Choice>
        <mc:Fallback>
          <p:control name="TextBox5" r:id="rId5" imgW="7475400" imgH="449640">
            <p:pic>
              <p:nvPicPr>
                <p:cNvPr id="8" name="TextBox5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52193" y="584937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7475400" imgH="449640"/>
        </mc:Choice>
        <mc:Fallback>
          <p:control name="TextBox6" r:id="rId6" imgW="7475400" imgH="449640">
            <p:pic>
              <p:nvPicPr>
                <p:cNvPr id="9" name="TextBox6"/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52192" y="636415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1662442" y="189037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Đặt câu nêu công dụng của đồ vật trong gia đình em.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3492"/>
          <a:stretch>
            <a:fillRect/>
          </a:stretch>
        </p:blipFill>
        <p:spPr>
          <a:xfrm>
            <a:off x="2065915" y="1011352"/>
            <a:ext cx="7794584" cy="336960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87570" y="4666192"/>
            <a:ext cx="8122920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 Ti vi giúp em xem được nhiều bộ phim hay.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7570" y="5294343"/>
            <a:ext cx="8294371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 Nhờ có tủ lạnh, thức ăn có thể tươi lâu hơn.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2493310" y="6020045"/>
            <a:ext cx="8923915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2600" b="1" ker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Quạt điện có tác dụng làm mát không khí.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 panose="020B060402020202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340542" y="5116294"/>
            <a:ext cx="1197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573320" y="5721049"/>
            <a:ext cx="2307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65900" y="6490669"/>
            <a:ext cx="1811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6872" y="177783"/>
            <a:ext cx="10126966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13153" y="1331361"/>
            <a:ext cx="3702072" cy="584512"/>
            <a:chOff x="-413045" y="3216573"/>
            <a:chExt cx="2609612" cy="438384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5" name="Rectangle: Rounded Corners 24"/>
            <p:cNvSpPr/>
            <p:nvPr/>
          </p:nvSpPr>
          <p:spPr>
            <a:xfrm>
              <a:off x="-320660" y="3216573"/>
              <a:ext cx="2426219" cy="42897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413045" y="3262542"/>
              <a:ext cx="2609612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  <a:sym typeface="Arial" panose="020B0604020202020204"/>
                </a:rPr>
                <a:t>1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Tên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830970" y="2313135"/>
            <a:ext cx="1919767" cy="1384995"/>
            <a:chOff x="496686" y="2989026"/>
            <a:chExt cx="1353255" cy="19530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3" name="Rectangle: Rounded Corners 22"/>
            <p:cNvSpPr/>
            <p:nvPr/>
          </p:nvSpPr>
          <p:spPr>
            <a:xfrm>
              <a:off x="496686" y="2997853"/>
              <a:ext cx="1330107" cy="190582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19833" y="2989026"/>
              <a:ext cx="1330108" cy="195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(2) </a:t>
              </a:r>
              <a:r>
                <a:rPr kumimoji="0" lang="en-US" sz="28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Nó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có đặc điểm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nổi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bật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68745" y="1765293"/>
            <a:ext cx="2785863" cy="2777043"/>
            <a:chOff x="-1690013" y="1212470"/>
            <a:chExt cx="1963771" cy="208278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21" name="Rectangle: Rounded Corners 20"/>
            <p:cNvSpPr/>
            <p:nvPr/>
          </p:nvSpPr>
          <p:spPr>
            <a:xfrm>
              <a:off x="-1686033" y="1212470"/>
              <a:ext cx="1959791" cy="208278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1690013" y="1411322"/>
              <a:ext cx="1963771" cy="1361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(4)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nghĩ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có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nhà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15116" y="2458217"/>
            <a:ext cx="2690478" cy="1094829"/>
            <a:chOff x="2269067" y="2204300"/>
            <a:chExt cx="1896533" cy="821122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9" name="Oval 18"/>
            <p:cNvSpPr/>
            <p:nvPr/>
          </p:nvSpPr>
          <p:spPr>
            <a:xfrm>
              <a:off x="2269067" y="2204300"/>
              <a:ext cx="1896533" cy="821122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29810" y="2387718"/>
              <a:ext cx="160044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Tả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5878367" y="1969049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rot="16200000" flipH="1" flipV="1">
            <a:off x="4262671" y="2736383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rot="5400000" flipV="1">
            <a:off x="7476798" y="2746854"/>
            <a:ext cx="1" cy="517557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 flipH="1">
            <a:off x="5878365" y="3573498"/>
            <a:ext cx="1" cy="486439"/>
          </a:xfrm>
          <a:prstGeom prst="straightConnector1">
            <a:avLst/>
          </a:prstGeom>
          <a:solidFill>
            <a:srgbClr val="4472C4">
              <a:lumMod val="60000"/>
              <a:lumOff val="40000"/>
            </a:srgbClr>
          </a:solidFill>
          <a:ln w="762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4092532" y="4116965"/>
            <a:ext cx="3738439" cy="1161615"/>
            <a:chOff x="-174292" y="3217333"/>
            <a:chExt cx="2635247" cy="871211"/>
          </a:xfrm>
          <a:solidFill>
            <a:srgbClr val="4472C4">
              <a:lumMod val="60000"/>
              <a:lumOff val="40000"/>
            </a:srgbClr>
          </a:solidFill>
        </p:grpSpPr>
        <p:sp>
          <p:nvSpPr>
            <p:cNvPr id="12" name="Rectangle: Rounded Corners 11"/>
            <p:cNvSpPr/>
            <p:nvPr/>
          </p:nvSpPr>
          <p:spPr>
            <a:xfrm>
              <a:off x="-174292" y="3217333"/>
              <a:ext cx="2635247" cy="87121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accent4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46665" y="3292481"/>
              <a:ext cx="2607620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(3)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Nó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dùng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để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làm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gì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489325" y="644361"/>
            <a:ext cx="24652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31724" y="644361"/>
            <a:ext cx="572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3"/>
          </p:cNvCxnSpPr>
          <p:nvPr/>
        </p:nvCxnSpPr>
        <p:spPr>
          <a:xfrm flipV="1">
            <a:off x="9750737" y="1518481"/>
            <a:ext cx="283710" cy="148715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001610" y="1183267"/>
            <a:ext cx="2002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</a:p>
        </p:txBody>
      </p:sp>
      <p:cxnSp>
        <p:nvCxnSpPr>
          <p:cNvPr id="39" name="Straight Arrow Connector 38"/>
          <p:cNvCxnSpPr>
            <a:stCxn id="24" idx="3"/>
          </p:cNvCxnSpPr>
          <p:nvPr/>
        </p:nvCxnSpPr>
        <p:spPr>
          <a:xfrm>
            <a:off x="9750737" y="3005632"/>
            <a:ext cx="283710" cy="16869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958067" y="3082565"/>
            <a:ext cx="227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Kích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to,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</a:t>
            </a:r>
          </a:p>
        </p:txBody>
      </p:sp>
      <p:cxnSp>
        <p:nvCxnSpPr>
          <p:cNvPr id="42" name="Straight Arrow Connector 41"/>
          <p:cNvCxnSpPr>
            <a:stCxn id="24" idx="3"/>
          </p:cNvCxnSpPr>
          <p:nvPr/>
        </p:nvCxnSpPr>
        <p:spPr>
          <a:xfrm>
            <a:off x="9750737" y="3005632"/>
            <a:ext cx="283710" cy="164551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979838" y="4826209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5" name="Straight Arrow Connector 44"/>
          <p:cNvCxnSpPr>
            <a:stCxn id="21" idx="2"/>
          </p:cNvCxnSpPr>
          <p:nvPr/>
        </p:nvCxnSpPr>
        <p:spPr>
          <a:xfrm flipH="1">
            <a:off x="1489325" y="4542336"/>
            <a:ext cx="1075175" cy="46166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9850" y="4907895"/>
            <a:ext cx="2278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Arrow Connector 46"/>
          <p:cNvCxnSpPr>
            <a:stCxn id="21" idx="2"/>
          </p:cNvCxnSpPr>
          <p:nvPr/>
        </p:nvCxnSpPr>
        <p:spPr>
          <a:xfrm flipH="1">
            <a:off x="2190391" y="4542336"/>
            <a:ext cx="374109" cy="101703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49667" y="5559369"/>
            <a:ext cx="1872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quản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3" grpId="0"/>
      <p:bldP spid="4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1" descr="F:\1-原创素材\1_mm1102\PPT\PPT_014\materaials\pageimg_g16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8682" y="-127812"/>
            <a:ext cx="5407079" cy="27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1"/>
          <p:cNvPicPr preferRelativeResize="0"/>
          <p:nvPr/>
        </p:nvPicPr>
        <p:blipFill rotWithShape="1">
          <a:blip r:embed="rId5"/>
          <a:srcRect t="30243"/>
          <a:stretch>
            <a:fillRect/>
          </a:stretch>
        </p:blipFill>
        <p:spPr>
          <a:xfrm>
            <a:off x="38683" y="4863744"/>
            <a:ext cx="3854999" cy="199892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1"/>
          <p:cNvSpPr txBox="1"/>
          <p:nvPr/>
        </p:nvSpPr>
        <p:spPr>
          <a:xfrm>
            <a:off x="448746" y="770935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sz="2665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Tả về một đồ dùng trong gia đình em.</a:t>
            </a:r>
          </a:p>
          <a:p>
            <a:pPr defTabSz="9144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grpSp>
        <p:nvGrpSpPr>
          <p:cNvPr id="650" name="Google Shape;650;p11"/>
          <p:cNvGrpSpPr/>
          <p:nvPr/>
        </p:nvGrpSpPr>
        <p:grpSpPr>
          <a:xfrm>
            <a:off x="1425800" y="3093381"/>
            <a:ext cx="3492133" cy="1183217"/>
            <a:chOff x="2650134" y="927837"/>
            <a:chExt cx="5621970" cy="1403180"/>
          </a:xfrm>
        </p:grpSpPr>
        <p:sp>
          <p:nvSpPr>
            <p:cNvPr id="651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-44796"/>
                <a:gd name="adj2" fmla="val 105796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652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799511" y="898182"/>
            <a:ext cx="2211669" cy="1563560"/>
          </a:xfrm>
          <a:prstGeom prst="rect">
            <a:avLst/>
          </a:prstGeom>
        </p:spPr>
      </p:pic>
      <p:pic>
        <p:nvPicPr>
          <p:cNvPr id="81" name="图片 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1773655" y="1"/>
            <a:ext cx="1338527" cy="954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15777"/>
          <a:stretch>
            <a:fillRect/>
          </a:stretch>
        </p:blipFill>
        <p:spPr>
          <a:xfrm>
            <a:off x="5348177" y="2461742"/>
            <a:ext cx="6796248" cy="3476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362948" y="948646"/>
            <a:ext cx="4077479" cy="2889707"/>
            <a:chOff x="4732644" y="2473584"/>
            <a:chExt cx="4409367" cy="2669916"/>
          </a:xfrm>
        </p:grpSpPr>
        <p:grpSp>
          <p:nvGrpSpPr>
            <p:cNvPr id="97" name="Google Shape;658;p12"/>
            <p:cNvGrpSpPr/>
            <p:nvPr/>
          </p:nvGrpSpPr>
          <p:grpSpPr>
            <a:xfrm>
              <a:off x="4732644" y="2571751"/>
              <a:ext cx="4312914" cy="2571749"/>
              <a:chOff x="1077516" y="823226"/>
              <a:chExt cx="2923762" cy="3668758"/>
            </a:xfrm>
          </p:grpSpPr>
          <p:sp>
            <p:nvSpPr>
              <p:cNvPr id="101" name="Google Shape;659;p12"/>
              <p:cNvSpPr/>
              <p:nvPr/>
            </p:nvSpPr>
            <p:spPr>
              <a:xfrm>
                <a:off x="1077516" y="881384"/>
                <a:ext cx="2923762" cy="3610600"/>
              </a:xfrm>
              <a:prstGeom prst="roundRect">
                <a:avLst>
                  <a:gd name="adj" fmla="val 467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 defTabSz="914400">
                  <a:buClr>
                    <a:srgbClr val="FFFFFF"/>
                  </a:buClr>
                  <a:buSzPts val="2800"/>
                </a:pPr>
                <a:endParaRPr sz="2800" b="1" kern="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660;p12"/>
              <p:cNvSpPr/>
              <p:nvPr/>
            </p:nvSpPr>
            <p:spPr>
              <a:xfrm>
                <a:off x="1247545" y="1013405"/>
                <a:ext cx="2583702" cy="3223751"/>
              </a:xfrm>
              <a:prstGeom prst="roundRect">
                <a:avLst>
                  <a:gd name="adj" fmla="val 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6775" tIns="48375" rIns="96775" bIns="48375" anchor="ctr" anchorCtr="0">
                <a:noAutofit/>
              </a:bodyPr>
              <a:lstStyle/>
              <a:p>
                <a:pPr defTabSz="914400">
                  <a:buClr>
                    <a:srgbClr val="FFFFFF"/>
                  </a:buClr>
                  <a:buSzPts val="1905"/>
                </a:pPr>
                <a:endParaRPr sz="1905" kern="0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3" name="Google Shape;661;p12"/>
              <p:cNvGrpSpPr/>
              <p:nvPr/>
            </p:nvGrpSpPr>
            <p:grpSpPr>
              <a:xfrm>
                <a:off x="1310453" y="1077159"/>
                <a:ext cx="2457885" cy="165441"/>
                <a:chOff x="2149634" y="1165384"/>
                <a:chExt cx="3485832" cy="234632"/>
              </a:xfrm>
            </p:grpSpPr>
            <p:grpSp>
              <p:nvGrpSpPr>
                <p:cNvPr id="134" name="Google Shape;662;p12"/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2" name="Google Shape;663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3" name="Google Shape;664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5" name="Google Shape;665;p12"/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60" name="Google Shape;666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61" name="Google Shape;667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6" name="Google Shape;668;p12"/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8" name="Google Shape;669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9" name="Google Shape;670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7" name="Google Shape;671;p12"/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6" name="Google Shape;672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7" name="Google Shape;673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8" name="Google Shape;674;p12"/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4" name="Google Shape;675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5" name="Google Shape;676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39" name="Google Shape;677;p12"/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2" name="Google Shape;678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3" name="Google Shape;679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0" name="Google Shape;680;p12"/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50" name="Google Shape;681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51" name="Google Shape;682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1" name="Google Shape;683;p12"/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8" name="Google Shape;684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9" name="Google Shape;685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2" name="Google Shape;686;p12"/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6" name="Google Shape;687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7" name="Google Shape;688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grpSp>
              <p:nvGrpSpPr>
                <p:cNvPr id="143" name="Google Shape;689;p12"/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44" name="Google Shape;690;p12"/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7000">
                        <a:srgbClr val="A5A5A5"/>
                      </a:gs>
                      <a:gs pos="35000">
                        <a:srgbClr val="F2F2F2"/>
                      </a:gs>
                      <a:gs pos="55000">
                        <a:srgbClr val="A5A5A5"/>
                      </a:gs>
                      <a:gs pos="75000">
                        <a:srgbClr val="F2F2F2"/>
                      </a:gs>
                      <a:gs pos="100000">
                        <a:srgbClr val="A5A5A5"/>
                      </a:gs>
                    </a:gsLst>
                    <a:lin ang="2700000" scaled="0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5" name="Google Shape;691;p12"/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 defTabSz="914400">
                      <a:buClr>
                        <a:srgbClr val="FFFFFF"/>
                      </a:buClr>
                      <a:buSzPts val="2400"/>
                    </a:pPr>
                    <a:endParaRPr sz="2400" kern="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</p:grpSp>
          <p:grpSp>
            <p:nvGrpSpPr>
              <p:cNvPr id="104" name="Google Shape;692;p12"/>
              <p:cNvGrpSpPr/>
              <p:nvPr/>
            </p:nvGrpSpPr>
            <p:grpSpPr>
              <a:xfrm>
                <a:off x="13530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2" name="Google Shape;693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3" name="Google Shape;694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5" name="Google Shape;695;p12"/>
              <p:cNvGrpSpPr/>
              <p:nvPr/>
            </p:nvGrpSpPr>
            <p:grpSpPr>
              <a:xfrm>
                <a:off x="1608793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30" name="Google Shape;696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1" name="Google Shape;697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6" name="Google Shape;698;p12"/>
              <p:cNvGrpSpPr/>
              <p:nvPr/>
            </p:nvGrpSpPr>
            <p:grpSpPr>
              <a:xfrm>
                <a:off x="186450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8" name="Google Shape;699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9" name="Google Shape;700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7" name="Google Shape;701;p12"/>
              <p:cNvGrpSpPr/>
              <p:nvPr/>
            </p:nvGrpSpPr>
            <p:grpSpPr>
              <a:xfrm>
                <a:off x="2120214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6" name="Google Shape;702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703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8" name="Google Shape;704;p12"/>
              <p:cNvGrpSpPr/>
              <p:nvPr/>
            </p:nvGrpSpPr>
            <p:grpSpPr>
              <a:xfrm>
                <a:off x="237592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4" name="Google Shape;705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706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09" name="Google Shape;707;p12"/>
              <p:cNvGrpSpPr/>
              <p:nvPr/>
            </p:nvGrpSpPr>
            <p:grpSpPr>
              <a:xfrm>
                <a:off x="2631636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2" name="Google Shape;708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709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0" name="Google Shape;710;p12"/>
              <p:cNvGrpSpPr/>
              <p:nvPr/>
            </p:nvGrpSpPr>
            <p:grpSpPr>
              <a:xfrm>
                <a:off x="2887348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20" name="Google Shape;711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712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1" name="Google Shape;713;p12"/>
              <p:cNvGrpSpPr/>
              <p:nvPr/>
            </p:nvGrpSpPr>
            <p:grpSpPr>
              <a:xfrm>
                <a:off x="3143059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8" name="Google Shape;714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715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2" name="Google Shape;716;p12"/>
              <p:cNvGrpSpPr/>
              <p:nvPr/>
            </p:nvGrpSpPr>
            <p:grpSpPr>
              <a:xfrm>
                <a:off x="3398770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6" name="Google Shape;717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718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grpSp>
            <p:nvGrpSpPr>
              <p:cNvPr id="113" name="Google Shape;719;p12"/>
              <p:cNvGrpSpPr/>
              <p:nvPr/>
            </p:nvGrpSpPr>
            <p:grpSpPr>
              <a:xfrm>
                <a:off x="3654481" y="823226"/>
                <a:ext cx="66754" cy="341978"/>
                <a:chOff x="2244442" y="772895"/>
                <a:chExt cx="94671" cy="485002"/>
              </a:xfrm>
            </p:grpSpPr>
            <p:sp>
              <p:nvSpPr>
                <p:cNvPr id="114" name="Google Shape;720;p12"/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721;p1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7F7F7F"/>
                    </a:gs>
                    <a:gs pos="23000">
                      <a:srgbClr val="A5A5A5"/>
                    </a:gs>
                    <a:gs pos="52000">
                      <a:srgbClr val="D8D8D8"/>
                    </a:gs>
                    <a:gs pos="74000">
                      <a:schemeClr val="lt1"/>
                    </a:gs>
                    <a:gs pos="100000">
                      <a:srgbClr val="A5A5A5"/>
                    </a:gs>
                  </a:gsLst>
                  <a:lin ang="5400000" scaled="0"/>
                </a:gradFill>
                <a:ln w="19050" cap="flat" cmpd="sng">
                  <a:solidFill>
                    <a:srgbClr val="A5A5A5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254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 defTabSz="914400">
                    <a:buClr>
                      <a:srgbClr val="FFFFFF"/>
                    </a:buClr>
                    <a:buSzPts val="2400"/>
                  </a:pPr>
                  <a:endParaRPr sz="2400" kern="0">
                    <a:solidFill>
                      <a:srgbClr val="FFFFFF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98" name="Google Shape;722;p12"/>
            <p:cNvSpPr txBox="1"/>
            <p:nvPr/>
          </p:nvSpPr>
          <p:spPr>
            <a:xfrm>
              <a:off x="5658417" y="2989900"/>
              <a:ext cx="2940686" cy="676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</a:pPr>
              <a:r>
                <a:rPr lang="en-US" sz="3735" b="1" kern="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TIÊU CHÍ</a:t>
              </a:r>
              <a:endParaRPr sz="3735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99" name="Google Shape;723;p12"/>
            <p:cNvSpPr txBox="1"/>
            <p:nvPr/>
          </p:nvSpPr>
          <p:spPr>
            <a:xfrm>
              <a:off x="4961793" y="3560056"/>
              <a:ext cx="4180218" cy="1405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-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Đủ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nội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dung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theo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yêu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cầu</a:t>
              </a:r>
              <a:endParaRPr sz="1865" b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  <a:p>
              <a:pPr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5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-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Diễn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đạt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rõ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ý</a:t>
              </a:r>
              <a:endParaRPr sz="1865" kern="0" dirty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defTabSz="91440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-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Nói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to,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rõ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ràng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,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tự</a:t>
              </a:r>
              <a:r>
                <a:rPr lang="en-US" sz="1865" b="1" kern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 </a:t>
              </a:r>
              <a:r>
                <a:rPr lang="en-US" sz="1865" b="1" kern="0" dirty="0" err="1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rPr>
                <a:t>nhiên</a:t>
              </a:r>
              <a:endParaRPr sz="1865" b="1" kern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endParaRPr>
            </a:p>
          </p:txBody>
        </p:sp>
        <p:pic>
          <p:nvPicPr>
            <p:cNvPr id="100" name="Google Shape;724;p12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4806265" y="2473584"/>
              <a:ext cx="902362" cy="9031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/>
          <a:srcRect t="15777"/>
          <a:stretch>
            <a:fillRect/>
          </a:stretch>
        </p:blipFill>
        <p:spPr>
          <a:xfrm>
            <a:off x="4364216" y="2030818"/>
            <a:ext cx="7827784" cy="4316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/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>
                <a:fillRect/>
              </a:stretch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15777"/>
          <a:stretch>
            <a:fillRect/>
          </a:stretch>
        </p:blipFill>
        <p:spPr>
          <a:xfrm>
            <a:off x="61753" y="1447964"/>
            <a:ext cx="6796248" cy="39002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4" y="118681"/>
            <a:ext cx="1211556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8395" y="1002172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88392" y="406616"/>
            <a:ext cx="6701246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</a:t>
            </a:r>
            <a:endParaRPr lang="en-US" sz="4000" b="1" dirty="0">
              <a:solidFill>
                <a:srgbClr val="5B9BD5">
                  <a:lumMod val="50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506787" y="1981500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728427" y="3364677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fillRef>
          <a:effectRef idx="0"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ột cô gái đang ngồi trên bàn học với một cậu bé đứng bên cạnh, tay chỉ vào  cuốn sổ. | Tải hình ảnh shutterstock , istockphoto, 123rf ... trong 5 giâ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714" l="0" r="100000">
                        <a14:backgroundMark x1="31556" y1="22286" x2="33333" y2="66286"/>
                        <a14:backgroundMark x1="23333" y1="17143" x2="18444" y2="68571"/>
                        <a14:backgroundMark x1="29333" y1="36286" x2="28000" y2="69143"/>
                        <a14:backgroundMark x1="19111" y1="71429" x2="38000" y2="71429"/>
                        <a14:backgroundMark x1="35556" y1="73429" x2="38889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621610"/>
            <a:ext cx="5446791" cy="4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082067" y="1114501"/>
            <a:ext cx="5964073" cy="888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algn="ctr"/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thẳng, không tì ngực vào bàn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723123" y="2509281"/>
            <a:ext cx="6040393" cy="8880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Đầu hơi cúi, mắt cách vở khoảng 25 cm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71487" y="3942401"/>
            <a:ext cx="5597420" cy="88803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Tay trái tì nhẹ lên mép vở để giữ vở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8151" y="5377804"/>
            <a:ext cx="5694773" cy="88803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>
                <a:solidFill>
                  <a:schemeClr val="tx1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Hai chân để song song, thoải mái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46133" y="4855001"/>
            <a:ext cx="539346" cy="539347"/>
          </a:xfrm>
          <a:custGeom>
            <a:avLst/>
            <a:gdLst>
              <a:gd name="connsiteX0" fmla="*/ 0 w 539346"/>
              <a:gd name="connsiteY0" fmla="*/ 296640 h 539346"/>
              <a:gd name="connsiteX1" fmla="*/ 121353 w 539346"/>
              <a:gd name="connsiteY1" fmla="*/ 296640 h 539346"/>
              <a:gd name="connsiteX2" fmla="*/ 121353 w 539346"/>
              <a:gd name="connsiteY2" fmla="*/ 0 h 539346"/>
              <a:gd name="connsiteX3" fmla="*/ 417993 w 539346"/>
              <a:gd name="connsiteY3" fmla="*/ 0 h 539346"/>
              <a:gd name="connsiteX4" fmla="*/ 417993 w 539346"/>
              <a:gd name="connsiteY4" fmla="*/ 296640 h 539346"/>
              <a:gd name="connsiteX5" fmla="*/ 539346 w 539346"/>
              <a:gd name="connsiteY5" fmla="*/ 296640 h 539346"/>
              <a:gd name="connsiteX6" fmla="*/ 269673 w 539346"/>
              <a:gd name="connsiteY6" fmla="*/ 539346 h 539346"/>
              <a:gd name="connsiteX7" fmla="*/ 0 w 539346"/>
              <a:gd name="connsiteY7" fmla="*/ 296640 h 53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346" h="539346">
                <a:moveTo>
                  <a:pt x="0" y="296640"/>
                </a:moveTo>
                <a:lnTo>
                  <a:pt x="121353" y="296640"/>
                </a:lnTo>
                <a:lnTo>
                  <a:pt x="121353" y="0"/>
                </a:lnTo>
                <a:lnTo>
                  <a:pt x="417993" y="0"/>
                </a:lnTo>
                <a:lnTo>
                  <a:pt x="417993" y="296640"/>
                </a:lnTo>
                <a:lnTo>
                  <a:pt x="539346" y="296640"/>
                </a:lnTo>
                <a:lnTo>
                  <a:pt x="269673" y="539346"/>
                </a:lnTo>
                <a:lnTo>
                  <a:pt x="0" y="29664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fillRef>
          <a:effectRef idx="0"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1993" tIns="40640" rIns="161993" bIns="174128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>
              <a:solidFill>
                <a:schemeClr val="tx1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3963" y="139276"/>
            <a:ext cx="10133430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4 –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gia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đình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7099445" y="3645129"/>
            <a:ext cx="5036206" cy="2331921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汉仪跳跳体简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29604" y="1447964"/>
            <a:ext cx="4951559" cy="1939075"/>
            <a:chOff x="4623657" y="897896"/>
            <a:chExt cx="4033203" cy="1383206"/>
          </a:xfrm>
        </p:grpSpPr>
        <p:grpSp>
          <p:nvGrpSpPr>
            <p:cNvPr id="9" name="Group 8"/>
            <p:cNvGrpSpPr/>
            <p:nvPr/>
          </p:nvGrpSpPr>
          <p:grpSpPr>
            <a:xfrm>
              <a:off x="4641150" y="897896"/>
              <a:ext cx="4015710" cy="1383206"/>
              <a:chOff x="4641150" y="897896"/>
              <a:chExt cx="4015710" cy="138320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055"/>
              <a:stretch>
                <a:fillRect/>
              </a:stretch>
            </p:blipFill>
            <p:spPr>
              <a:xfrm>
                <a:off x="4641150" y="897896"/>
                <a:ext cx="4015710" cy="1383206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4641151" y="897896"/>
                <a:ext cx="0" cy="1383206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0" name="TextBox 9"/>
            <p:cNvSpPr txBox="1"/>
            <p:nvPr/>
          </p:nvSpPr>
          <p:spPr>
            <a:xfrm>
              <a:off x="4623657" y="1082000"/>
              <a:ext cx="1296514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05364" y="1429240"/>
              <a:ext cx="1601235" cy="318457"/>
            </a:xfrm>
            <a:prstGeom prst="rect">
              <a:avLst/>
            </a:prstGeom>
            <a:noFill/>
          </p:spPr>
          <p:txBody>
            <a:bodyPr wrap="square" lIns="68580" tIns="34291" rIns="68580" bIns="34291" rtlCol="0">
              <a:spAutoFit/>
            </a:bodyPr>
            <a:lstStyle/>
            <a:p>
              <a:pPr>
                <a:defRPr/>
              </a:pP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sz="2400" b="1" kern="0" dirty="0">
                  <a:solidFill>
                    <a:srgbClr val="660066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400" b="1" kern="0" dirty="0" err="1">
                  <a:solidFill>
                    <a:srgbClr val="660066"/>
                  </a:solidFill>
                  <a:latin typeface="HP001 4 hàng" panose="020B0603050302020204" pitchFamily="34" charset="0"/>
                </a:rPr>
                <a:t>làm</a:t>
              </a:r>
              <a:endParaRPr lang="en-US" sz="2400" b="1" kern="0" dirty="0">
                <a:solidFill>
                  <a:srgbClr val="660066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65480" y="3722094"/>
            <a:ext cx="2608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VIẾT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90186" y="4149300"/>
            <a:ext cx="4590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1000" indent="-381000"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34" y="5718960"/>
            <a:ext cx="2421628" cy="623533"/>
          </a:xfrm>
          <a:prstGeom prst="rect">
            <a:avLst/>
          </a:prstGeom>
        </p:spPr>
      </p:pic>
      <p:pic>
        <p:nvPicPr>
          <p:cNvPr id="17" name="🎵 10 BẢN NHẠC AI CŨNG BIẾT NHƯNG KHÔNG NHỚ TÊN #3 - Richard Clayderman Album - Manh 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58087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5920694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t="15777"/>
          <a:stretch>
            <a:fillRect/>
          </a:stretch>
        </p:blipFill>
        <p:spPr>
          <a:xfrm>
            <a:off x="206876" y="1430624"/>
            <a:ext cx="6796248" cy="3673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3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4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5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6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7" name="文本框 13"/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3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4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5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6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7" name="文本框 13"/>
          <p:cNvSpPr txBox="1"/>
          <p:nvPr/>
        </p:nvSpPr>
        <p:spPr>
          <a:xfrm>
            <a:off x="752501" y="2096091"/>
            <a:ext cx="92544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Hoàn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thành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vào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vở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  <a:p>
            <a:pPr marL="1143000" marR="0" lvl="0" indent="-1143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bị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sau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5" name="图形 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6" name="图形 7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7" name="图形 8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8" name="图形 9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9" name="文本框 13"/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图形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4" name="图形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5" name="图形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6" name="图形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7" name="图形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98335" y="885681"/>
            <a:ext cx="5808557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文本框 13"/>
          <p:cNvSpPr txBox="1"/>
          <p:nvPr/>
        </p:nvSpPr>
        <p:spPr>
          <a:xfrm>
            <a:off x="5336542" y="2117611"/>
            <a:ext cx="48638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Hẹn gặp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 con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srgbClr val="3A5A5F"/>
                </a:solidFill>
                <a:effectLst/>
                <a:uLnTx/>
                <a:uFillTx/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3A5A5F"/>
              </a:solidFill>
              <a:effectLst/>
              <a:uLnTx/>
              <a:uFillTx/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3" name="图形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86680" y="338316"/>
            <a:ext cx="6491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</a:rPr>
              <a:t>Kể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tên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các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đồ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vật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được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nhắc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đến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trong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bài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hát</a:t>
            </a:r>
            <a:r>
              <a:rPr lang="en-US" sz="44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16" y="1915389"/>
            <a:ext cx="8786864" cy="49426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99440" y="4600422"/>
            <a:ext cx="1828800" cy="22575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01440" y="4063999"/>
            <a:ext cx="1747002" cy="189383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74040" y="3700253"/>
            <a:ext cx="2262172" cy="297848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5216" y="3048000"/>
            <a:ext cx="2262172" cy="133070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98335" y="885681"/>
            <a:ext cx="4919346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0035" y="113317"/>
            <a:ext cx="4281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6343" y="1965506"/>
            <a:ext cx="4281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700618" y="454853"/>
            <a:ext cx="10841212" cy="45709"/>
            <a:chOff x="-2655131" y="939542"/>
            <a:chExt cx="10843722" cy="45719"/>
          </a:xfrm>
        </p:grpSpPr>
        <p:sp>
          <p:nvSpPr>
            <p:cNvPr id="5" name="矩形 6"/>
            <p:cNvSpPr/>
            <p:nvPr/>
          </p:nvSpPr>
          <p:spPr>
            <a:xfrm>
              <a:off x="4191718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" name="矩形 9"/>
            <p:cNvSpPr/>
            <p:nvPr/>
          </p:nvSpPr>
          <p:spPr>
            <a:xfrm>
              <a:off x="-2655131" y="939542"/>
              <a:ext cx="3996873" cy="45719"/>
            </a:xfrm>
            <a:prstGeom prst="rect">
              <a:avLst/>
            </a:prstGeom>
            <a:solidFill>
              <a:srgbClr val="EECA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562A"/>
                </a:solidFill>
                <a:effectLst/>
                <a:uLnTx/>
                <a:uFillTx/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4556" y="1031667"/>
            <a:ext cx="10901808" cy="4794665"/>
            <a:chOff x="900059" y="764021"/>
            <a:chExt cx="10901808" cy="4794665"/>
          </a:xfrm>
        </p:grpSpPr>
        <p:grpSp>
          <p:nvGrpSpPr>
            <p:cNvPr id="8" name="Group 7"/>
            <p:cNvGrpSpPr/>
            <p:nvPr/>
          </p:nvGrpSpPr>
          <p:grpSpPr>
            <a:xfrm>
              <a:off x="900059" y="764021"/>
              <a:ext cx="10442888" cy="4794665"/>
              <a:chOff x="948057" y="915721"/>
              <a:chExt cx="10710541" cy="4989780"/>
            </a:xfrm>
          </p:grpSpPr>
          <p:grpSp>
            <p:nvGrpSpPr>
              <p:cNvPr id="11" name="Group 10"/>
              <p:cNvGrpSpPr/>
              <p:nvPr/>
            </p:nvGrpSpPr>
            <p:grpSpPr>
              <a:xfrm rot="10800000">
                <a:off x="948057" y="915722"/>
                <a:ext cx="10710541" cy="4989777"/>
                <a:chOff x="351005" y="819152"/>
                <a:chExt cx="8381718" cy="4224586"/>
              </a:xfrm>
            </p:grpSpPr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>
                  <a:fillRect/>
                </a:stretch>
              </p:blipFill>
              <p:spPr bwMode="auto">
                <a:xfrm>
                  <a:off x="352499" y="819152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710" r="3951"/>
                <a:stretch>
                  <a:fillRect/>
                </a:stretch>
              </p:blipFill>
              <p:spPr bwMode="auto">
                <a:xfrm flipV="1">
                  <a:off x="351005" y="2924983"/>
                  <a:ext cx="8380224" cy="211875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1587991" y="1349218"/>
                <a:ext cx="1006869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Thứ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sáu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ngày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8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tháng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4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năm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2022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438504" y="2186316"/>
                <a:ext cx="3431938" cy="688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Luyện</a:t>
                </a:r>
                <a:r>
                  <a:rPr kumimoji="0" lang="en-US" sz="3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kumimoji="0" lang="en-US" sz="3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itchFamily="34" charset="0"/>
                    <a:cs typeface="Arial-Rounded" pitchFamily="34" charset="0"/>
                  </a:rPr>
                  <a:t>tập</a:t>
                </a:r>
                <a:endParaRPr kumimoji="0" lang="en-US" sz="37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125791" y="2939922"/>
                <a:ext cx="5640971" cy="800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16249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949967" y="915721"/>
                <a:ext cx="0" cy="498978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  <p:sp>
          <p:nvSpPr>
            <p:cNvPr id="9" name="Shape 233"/>
            <p:cNvSpPr/>
            <p:nvPr/>
          </p:nvSpPr>
          <p:spPr>
            <a:xfrm>
              <a:off x="953763" y="2499849"/>
              <a:ext cx="10848104" cy="905376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Viết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đoạn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văn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tả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một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đồ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dùng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trong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gia</a:t>
              </a:r>
              <a:r>
                <a:rPr kumimoji="0" lang="en-US" sz="3700" b="1" i="0" u="none" strike="noStrike" kern="0" cap="none" spc="0" normalizeH="0" baseline="0" noProof="0" dirty="0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 </a:t>
              </a:r>
              <a:r>
                <a:rPr kumimoji="0" lang="en-US" sz="37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HP001 4 hàng" panose="020B0603050302020204" pitchFamily="34" charset="0"/>
                  <a:ea typeface="仓耳玄三M W05" panose="02020400000000000000" pitchFamily="18" charset="-122"/>
                  <a:cs typeface="Lato Regular"/>
                  <a:sym typeface="Lato Regular"/>
                </a:rPr>
                <a:t>đình</a:t>
              </a:r>
              <a:endPara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仓耳玄三M W05" panose="02020400000000000000" pitchFamily="18" charset="-122"/>
                <a:cs typeface="Lato Regular"/>
                <a:sym typeface="Lato Regular"/>
              </a:endParaRPr>
            </a:p>
          </p:txBody>
        </p:sp>
      </p:grpSp>
      <p:sp>
        <p:nvSpPr>
          <p:cNvPr id="18" name="Rectangle: Rounded Corners 17"/>
          <p:cNvSpPr/>
          <p:nvPr/>
        </p:nvSpPr>
        <p:spPr>
          <a:xfrm>
            <a:off x="9160041" y="5874451"/>
            <a:ext cx="2156471" cy="71508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91816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D39D1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 90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D39D1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461261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1479"/>
            <a:ext cx="7748729" cy="4455041"/>
          </a:xfrm>
          <a:prstGeom prst="rect">
            <a:avLst/>
          </a:prstGeom>
        </p:spPr>
      </p:pic>
      <p:pic>
        <p:nvPicPr>
          <p:cNvPr id="23" name="Google Shape;647;p11"/>
          <p:cNvPicPr preferRelativeResize="0"/>
          <p:nvPr/>
        </p:nvPicPr>
        <p:blipFill rotWithShape="1">
          <a:blip r:embed="rId5"/>
          <a:srcRect t="30243"/>
          <a:stretch>
            <a:fillRect/>
          </a:stretch>
        </p:blipFill>
        <p:spPr>
          <a:xfrm>
            <a:off x="8449036" y="4859079"/>
            <a:ext cx="3854999" cy="1998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650;p11"/>
          <p:cNvGrpSpPr/>
          <p:nvPr/>
        </p:nvGrpSpPr>
        <p:grpSpPr>
          <a:xfrm>
            <a:off x="4707285" y="5698338"/>
            <a:ext cx="3492133" cy="1183217"/>
            <a:chOff x="2650134" y="927837"/>
            <a:chExt cx="5621970" cy="1403180"/>
          </a:xfrm>
        </p:grpSpPr>
        <p:sp>
          <p:nvSpPr>
            <p:cNvPr id="25" name="Google Shape;651;p11"/>
            <p:cNvSpPr/>
            <p:nvPr/>
          </p:nvSpPr>
          <p:spPr>
            <a:xfrm>
              <a:off x="2650134" y="927837"/>
              <a:ext cx="5621970" cy="1403180"/>
            </a:xfrm>
            <a:prstGeom prst="cloudCallout">
              <a:avLst>
                <a:gd name="adj1" fmla="val 62074"/>
                <a:gd name="adj2" fmla="val 8745"/>
              </a:avLst>
            </a:prstGeom>
            <a:noFill/>
            <a:ln w="12700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</a:pPr>
              <a:endParaRPr sz="1350" kern="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26" name="Google Shape;652;p11"/>
            <p:cNvSpPr txBox="1"/>
            <p:nvPr/>
          </p:nvSpPr>
          <p:spPr>
            <a:xfrm>
              <a:off x="3210146" y="1307947"/>
              <a:ext cx="4501941" cy="620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 defTabSz="914400">
                <a:buClr>
                  <a:srgbClr val="000000"/>
                </a:buClr>
              </a:pPr>
              <a:r>
                <a:rPr lang="en-US" sz="2800" b="1" kern="0">
                  <a:solidFill>
                    <a:srgbClr val="00206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Hoạt động nhóm</a:t>
              </a: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7" name="Google Shape;646;p11" descr="F:\1-原创素材\1_mm1102\PPT\PPT_014\materaials\pageimg_g16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495953" y="813565"/>
            <a:ext cx="4696047" cy="27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649;p11"/>
          <p:cNvSpPr txBox="1"/>
          <p:nvPr/>
        </p:nvSpPr>
        <p:spPr>
          <a:xfrm>
            <a:off x="7748729" y="1665459"/>
            <a:ext cx="4997015" cy="218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Nhiệm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vụ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hoạt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:</a:t>
            </a:r>
            <a:endParaRPr sz="1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sz="2665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Kể tên và nêu công dụng </a:t>
            </a:r>
          </a:p>
          <a:p>
            <a:pPr>
              <a:lnSpc>
                <a:spcPct val="150000"/>
              </a:lnSpc>
            </a:pPr>
            <a:r>
              <a:rPr lang="en-US" sz="2665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 các đồ vật trong tranh.</a:t>
            </a:r>
          </a:p>
          <a:p>
            <a:pPr defTabSz="91440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Calibri" panose="020F050202020403020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947065" y="654994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430344" y="657534"/>
            <a:ext cx="42766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356157" y="283052"/>
            <a:ext cx="11984182" cy="552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1.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Kể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tên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các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đồ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vật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được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vẽ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trong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tranh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và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nêu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công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dụng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7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chúng</a:t>
            </a:r>
            <a:r>
              <a:rPr lang="en-US" sz="27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89" y="936379"/>
            <a:ext cx="11261821" cy="5850501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1075661" y="278409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Ti vi</a:t>
            </a:r>
          </a:p>
        </p:txBody>
      </p:sp>
      <p:sp>
        <p:nvSpPr>
          <p:cNvPr id="5" name="Speech Bubble: Rectangle with Corners Rounded 4"/>
          <p:cNvSpPr/>
          <p:nvPr/>
        </p:nvSpPr>
        <p:spPr>
          <a:xfrm>
            <a:off x="1268819" y="1189925"/>
            <a:ext cx="1336158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Đồng hồ</a:t>
            </a:r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2693581" y="2087729"/>
            <a:ext cx="86123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Quạt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868066" y="2795822"/>
            <a:ext cx="1453116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Máy tính</a:t>
            </a: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9275136" y="2530753"/>
            <a:ext cx="1346790" cy="431895"/>
          </a:xfrm>
          <a:prstGeom prst="wedgeRoundRectCallout">
            <a:avLst>
              <a:gd name="adj1" fmla="val -8763"/>
              <a:gd name="adj2" fmla="val 12737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Tủ lạnh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11064149" y="2332443"/>
            <a:ext cx="861237" cy="1071250"/>
          </a:xfrm>
          <a:prstGeom prst="wedgeRoundRectCallout">
            <a:avLst>
              <a:gd name="adj1" fmla="val -23301"/>
              <a:gd name="adj2" fmla="val 675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Nồi cơm điện</a:t>
            </a:r>
          </a:p>
        </p:txBody>
      </p:sp>
      <p:sp>
        <p:nvSpPr>
          <p:cNvPr id="10" name="Speech Bubble: Rectangle with Corners Rounded 9"/>
          <p:cNvSpPr/>
          <p:nvPr/>
        </p:nvSpPr>
        <p:spPr>
          <a:xfrm>
            <a:off x="3990753" y="3645681"/>
            <a:ext cx="1761461" cy="522282"/>
          </a:xfrm>
          <a:prstGeom prst="wedgeRoundRectCallout">
            <a:avLst>
              <a:gd name="adj1" fmla="val -9279"/>
              <a:gd name="adj2" fmla="val 1372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Ghế sô pha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5534245" y="4447952"/>
            <a:ext cx="1123507" cy="431895"/>
          </a:xfrm>
          <a:prstGeom prst="wedgeRoundRectCallout">
            <a:avLst>
              <a:gd name="adj1" fmla="val -44289"/>
              <a:gd name="adj2" fmla="val 9536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Lọ hoa</a:t>
            </a:r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5917629" y="5705673"/>
            <a:ext cx="861237" cy="431895"/>
          </a:xfrm>
          <a:prstGeom prst="wedgeRoundRectCallout">
            <a:avLst>
              <a:gd name="adj1" fmla="val -77622"/>
              <a:gd name="adj2" fmla="val -7696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Bàn</a:t>
            </a:r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7393172" y="6265711"/>
            <a:ext cx="2091071" cy="431895"/>
          </a:xfrm>
          <a:prstGeom prst="wedgeRoundRectCallout">
            <a:avLst>
              <a:gd name="adj1" fmla="val -63611"/>
              <a:gd name="adj2" fmla="val 92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Thảm trải sàn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880729" y="4979580"/>
            <a:ext cx="1336158" cy="431895"/>
          </a:xfrm>
          <a:prstGeom prst="wedgeRoundRectCallout">
            <a:avLst>
              <a:gd name="adj1" fmla="val -10867"/>
              <a:gd name="adj2" fmla="val 1322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Kệ ti vi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8321183" y="3215995"/>
            <a:ext cx="1163060" cy="619594"/>
          </a:xfrm>
          <a:prstGeom prst="wedgeRoundRectCallout">
            <a:avLst>
              <a:gd name="adj1" fmla="val -9042"/>
              <a:gd name="adj2" fmla="val 984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Điện thoại</a:t>
            </a: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4336922" y="5705672"/>
            <a:ext cx="1096315" cy="869276"/>
          </a:xfrm>
          <a:prstGeom prst="wedgeRoundRectCallout">
            <a:avLst>
              <a:gd name="adj1" fmla="val -48527"/>
              <a:gd name="adj2" fmla="val -7573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Bộ ấm chén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6970847" y="4663899"/>
            <a:ext cx="780288" cy="431895"/>
          </a:xfrm>
          <a:prstGeom prst="wedgeRoundRectCallout">
            <a:avLst>
              <a:gd name="adj1" fmla="val 23213"/>
              <a:gd name="adj2" fmla="val -1015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Ghế</a:t>
            </a:r>
          </a:p>
        </p:txBody>
      </p:sp>
      <p:sp>
        <p:nvSpPr>
          <p:cNvPr id="18" name="Speech Bubble: Rectangle with Corners Rounded 17"/>
          <p:cNvSpPr/>
          <p:nvPr/>
        </p:nvSpPr>
        <p:spPr>
          <a:xfrm>
            <a:off x="5592962" y="2530752"/>
            <a:ext cx="861237" cy="431895"/>
          </a:xfrm>
          <a:prstGeom prst="wedgeRoundRectCallout">
            <a:avLst>
              <a:gd name="adj1" fmla="val 27316"/>
              <a:gd name="adj2" fmla="val 1716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Đèn</a:t>
            </a:r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10790884" y="5496969"/>
            <a:ext cx="861237" cy="431895"/>
          </a:xfrm>
          <a:prstGeom prst="wedgeRoundRectCallout">
            <a:avLst>
              <a:gd name="adj1" fmla="val -2313"/>
              <a:gd name="adj2" fmla="val -1360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Tủ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80729" y="750687"/>
            <a:ext cx="27211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752465" y="716280"/>
            <a:ext cx="3765550" cy="190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200">
              <a:lnSpc>
                <a:spcPts val="4000"/>
              </a:lnSpc>
              <a:buClr>
                <a:srgbClr val="000000"/>
              </a:buClr>
            </a:pP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1.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Kể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tên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các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đồ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vật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được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vẽ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trong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tranh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và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nêu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công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dụng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lang="en-US" sz="2600" b="1" kern="0" dirty="0" err="1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chúng</a:t>
            </a:r>
            <a:r>
              <a:rPr lang="en-US" sz="2600" b="1" kern="0" dirty="0"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</a:t>
            </a:r>
          </a:p>
        </p:txBody>
      </p:sp>
      <p:graphicFrame>
        <p:nvGraphicFramePr>
          <p:cNvPr id="26" name="Table 26"/>
          <p:cNvGraphicFramePr>
            <a:graphicFrameLocks noGrp="1"/>
          </p:cNvGraphicFramePr>
          <p:nvPr/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Đồng hồ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Quạt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Kệ ti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Ghế sô 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13492"/>
          <a:stretch>
            <a:fillRect/>
          </a:stretch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7475400" imgH="449640"/>
        </mc:Choice>
        <mc:Fallback>
          <p:control name="TextBox1" r:id="rId1" imgW="7475400" imgH="449640">
            <p:pic>
              <p:nvPicPr>
                <p:cNvPr id="3" name="TextBox1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475400" imgH="449640"/>
        </mc:Choice>
        <mc:Fallback>
          <p:control name="TextBox2" r:id="rId2" imgW="7475400" imgH="449640">
            <p:pic>
              <p:nvPicPr>
                <p:cNvPr id="5" name="TextBox2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475400" imgH="449640"/>
        </mc:Choice>
        <mc:Fallback>
          <p:control name="TextBox3" r:id="rId3" imgW="7475400" imgH="449640">
            <p:pic>
              <p:nvPicPr>
                <p:cNvPr id="6" name="TextBox3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5018542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7475400" imgH="449640"/>
        </mc:Choice>
        <mc:Fallback>
          <p:control name="TextBox4" r:id="rId4" imgW="7475400" imgH="449640">
            <p:pic>
              <p:nvPicPr>
                <p:cNvPr id="7" name="TextBox4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5530398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475400" imgH="449640"/>
        </mc:Choice>
        <mc:Fallback>
          <p:control name="TextBox5" r:id="rId5" imgW="7475400" imgH="449640">
            <p:pic>
              <p:nvPicPr>
                <p:cNvPr id="8" name="TextBox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604225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660957" y="199922"/>
            <a:ext cx="11984182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1.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Kể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tên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các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đồ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vật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được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vẽ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trong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tranh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và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nêu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công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dụng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của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chúng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 panose="020B0604020202020204"/>
              </a:rPr>
              <a:t>.</a:t>
            </a:r>
          </a:p>
        </p:txBody>
      </p:sp>
      <p:graphicFrame>
        <p:nvGraphicFramePr>
          <p:cNvPr id="26" name="Table 26"/>
          <p:cNvGraphicFramePr>
            <a:graphicFrameLocks noGrp="1"/>
          </p:cNvGraphicFramePr>
          <p:nvPr/>
        </p:nvGraphicFramePr>
        <p:xfrm>
          <a:off x="660957" y="3429000"/>
          <a:ext cx="10833395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7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5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Tên đồ vật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Công dụng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Lọ hoa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Bộ ấm chén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Bàn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Thảm trải sàn nhà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Đèn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13492"/>
          <a:stretch>
            <a:fillRect/>
          </a:stretch>
        </p:blipFill>
        <p:spPr>
          <a:xfrm>
            <a:off x="2968070" y="833438"/>
            <a:ext cx="6255860" cy="250847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7475400" imgH="449640"/>
        </mc:Choice>
        <mc:Fallback>
          <p:control name="TextBox1" r:id="rId1" imgW="7475400" imgH="449640">
            <p:pic>
              <p:nvPicPr>
                <p:cNvPr id="3" name="TextBox1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397351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7475400" imgH="449640"/>
        </mc:Choice>
        <mc:Fallback>
          <p:control name="TextBox2" r:id="rId2" imgW="7475400" imgH="449640">
            <p:pic>
              <p:nvPicPr>
                <p:cNvPr id="5" name="TextBox2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7" y="4506686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7475400" imgH="449640"/>
        </mc:Choice>
        <mc:Fallback>
          <p:control name="TextBox3" r:id="rId3" imgW="7475400" imgH="449640">
            <p:pic>
              <p:nvPicPr>
                <p:cNvPr id="6" name="TextBox3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5" y="5014504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7475400" imgH="449640"/>
        </mc:Choice>
        <mc:Fallback>
          <p:control name="TextBox4" r:id="rId4" imgW="7475400" imgH="449640">
            <p:pic>
              <p:nvPicPr>
                <p:cNvPr id="7" name="TextBox4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5" y="5522323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475400" imgH="449640"/>
        </mc:Choice>
        <mc:Fallback>
          <p:control name="TextBox5" r:id="rId5" imgW="7475400" imgH="449640">
            <p:pic>
              <p:nvPicPr>
                <p:cNvPr id="8" name="TextBox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19535" y="6044021"/>
                  <a:ext cx="7477805" cy="446087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3030436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Widescreen</PresentationFormat>
  <Paragraphs>105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等线 Light</vt:lpstr>
      <vt:lpstr>.黑体-日本语</vt:lpstr>
      <vt:lpstr>Arial</vt:lpstr>
      <vt:lpstr>Arial Rounded</vt:lpstr>
      <vt:lpstr>Arial-Rounded</vt:lpstr>
      <vt:lpstr>Calibri</vt:lpstr>
      <vt:lpstr>Calibri Light</vt:lpstr>
      <vt:lpstr>HP001 4 hàng</vt:lpstr>
      <vt:lpstr>Times New Roman</vt:lpstr>
      <vt:lpstr>UTM Androgyne</vt:lpstr>
      <vt:lpstr>UTM Avo</vt:lpstr>
      <vt:lpstr>Wingdings</vt:lpstr>
      <vt:lpstr>汉仪跳跳体简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Phuong</cp:lastModifiedBy>
  <cp:revision>20</cp:revision>
  <dcterms:created xsi:type="dcterms:W3CDTF">2022-03-28T16:37:00Z</dcterms:created>
  <dcterms:modified xsi:type="dcterms:W3CDTF">2024-03-31T01:29:08Z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A296DD77BAA642C984153DA2A6E2CD90</vt:lpwstr>
  </property>
  <property fmtid="{D5CDD505-2E9C-101B-9397-08002B2CF9AE}" pid="3" name="KSOProductBuildVer">
    <vt:lpwstr>1033-11.2.0.11042</vt:lpwstr>
  </property>
</Properties>
</file>