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322" r:id="rId3"/>
    <p:sldId id="281" r:id="rId4"/>
    <p:sldId id="268" r:id="rId5"/>
    <p:sldId id="320" r:id="rId6"/>
    <p:sldId id="286" r:id="rId7"/>
    <p:sldId id="311" r:id="rId8"/>
    <p:sldId id="312" r:id="rId9"/>
    <p:sldId id="313" r:id="rId10"/>
    <p:sldId id="314" r:id="rId11"/>
    <p:sldId id="287" r:id="rId12"/>
    <p:sldId id="289" r:id="rId13"/>
    <p:sldId id="315" r:id="rId14"/>
    <p:sldId id="292" r:id="rId15"/>
    <p:sldId id="316" r:id="rId16"/>
    <p:sldId id="293" r:id="rId17"/>
    <p:sldId id="294" r:id="rId18"/>
    <p:sldId id="269" r:id="rId19"/>
  </p:sldIdLst>
  <p:sldSz cx="12192000" cy="6858000"/>
  <p:notesSz cx="6858000" cy="9144000"/>
  <p:embeddedFontLst>
    <p:embeddedFont>
      <p:font typeface="Didact Gothic" panose="020B0604020202020204" charset="0"/>
      <p:regular r:id="rId21"/>
    </p:embeddedFont>
    <p:embeddedFont>
      <p:font typeface="Roboto Condensed" panose="020B0604020202020204" charset="0"/>
      <p:regular r:id="rId22"/>
      <p:bold r:id="rId23"/>
      <p:italic r:id="rId24"/>
      <p:boldItalic r:id="rId25"/>
    </p:embeddedFont>
    <p:embeddedFont>
      <p:font typeface="Bellota Text" panose="020B0604020202020204" charset="0"/>
      <p:regular r:id="rId26"/>
      <p:bold r:id="rId27"/>
      <p:italic r:id="rId28"/>
      <p:boldItalic r:id="rId29"/>
    </p:embeddedFont>
    <p:embeddedFont>
      <p:font typeface="UVN Van Chuong Nang" panose="00000400000000000000" pitchFamily="2" charset="0"/>
      <p:regular r:id="rId30"/>
    </p:embeddedFont>
    <p:embeddedFont>
      <p:font typeface="Calibri" panose="020F0502020204030204" pitchFamily="34" charset="0"/>
      <p:regular r:id="rId31"/>
      <p:bold r:id="rId32"/>
      <p:italic r:id="rId33"/>
      <p:boldItalic r:id="rId34"/>
    </p:embeddedFont>
    <p:embeddedFont>
      <p:font typeface="Nunito Black" panose="020B0604020202020204" charset="0"/>
      <p:bold r:id="rId35"/>
      <p:boldItalic r:id="rId36"/>
    </p:embeddedFont>
    <p:embeddedFont>
      <p:font typeface="Odibee Sans" panose="020B0604020202020204" charset="0"/>
      <p:regular r:id="rId37"/>
    </p:embeddedFont>
    <p:embeddedFont>
      <p:font typeface="Nunito" panose="020B0604020202020204" charset="0"/>
      <p:regular r:id="rId38"/>
      <p:bold r:id="rId39"/>
      <p:italic r:id="rId40"/>
      <p:boldItalic r:id="rId4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BE967"/>
    <a:srgbClr val="FEB8E0"/>
    <a:srgbClr val="2AF6DE"/>
    <a:srgbClr val="29F78B"/>
    <a:srgbClr val="FEF2E4"/>
    <a:srgbClr val="ADBACA"/>
    <a:srgbClr val="FF66CC"/>
    <a:srgbClr val="ED33DB"/>
    <a:srgbClr val="64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7696" autoAdjust="0"/>
  </p:normalViewPr>
  <p:slideViewPr>
    <p:cSldViewPr>
      <p:cViewPr varScale="1">
        <p:scale>
          <a:sx n="57" d="100"/>
          <a:sy n="57" d="100"/>
        </p:scale>
        <p:origin x="852"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FBFA-259D-4E60-9974-D80EE2E396CF}"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83C51-16A5-40BA-9C8C-A98AD6DC1CF0}" type="slidenum">
              <a:rPr lang="en-US" smtClean="0"/>
              <a:t>‹#›</a:t>
            </a:fld>
            <a:endParaRPr lang="en-US"/>
          </a:p>
        </p:txBody>
      </p:sp>
    </p:spTree>
    <p:extLst>
      <p:ext uri="{BB962C8B-B14F-4D97-AF65-F5344CB8AC3E}">
        <p14:creationId xmlns:p14="http://schemas.microsoft.com/office/powerpoint/2010/main" val="9426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79851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15976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85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00808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4736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6567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562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156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548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9187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044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069824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34476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55663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22204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04454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9423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224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05157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6" name="Google Shape;326;p18"/>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9" name="Google Shape;329;p18"/>
          <p:cNvSpPr txBox="1">
            <a:spLocks noGrp="1"/>
          </p:cNvSpPr>
          <p:nvPr>
            <p:ph type="ctrTitle"/>
          </p:nvPr>
        </p:nvSpPr>
        <p:spPr>
          <a:xfrm rot="-248">
            <a:off x="4757085" y="4090509"/>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3"/>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73757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6542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4104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42074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09727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568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2329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04877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1332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9196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916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140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3834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9710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85114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4434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6465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519217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96447" l="0" r="100000"/>
                    </a14:imgEffect>
                  </a14:imgLayer>
                </a14:imgProps>
              </a:ex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90864"/>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5400" spc="-151"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4</a:t>
            </a:r>
            <a:endPar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0" y="2774679"/>
            <a:ext cx="12192000" cy="2585323"/>
          </a:xfrm>
          <a:prstGeom prst="rect">
            <a:avLst/>
          </a:prstGeom>
          <a:noFill/>
        </p:spPr>
        <p:txBody>
          <a:bodyPr wrap="square" rtlCol="0">
            <a:spAutoFit/>
          </a:bodyPr>
          <a:lstStyle/>
          <a:p>
            <a:pPr algn="ct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5400" b="1" dirty="0" err="1" smtClean="0">
                <a:latin typeface="Times New Roman" panose="02020603050405020304" pitchFamily="18" charset="0"/>
                <a:ea typeface="Zilla Slab" pitchFamily="2" charset="0"/>
                <a:cs typeface="Times New Roman" panose="02020603050405020304" pitchFamily="18" charset="0"/>
              </a:rPr>
              <a:t>Hoạt</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động</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giáo</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dục</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theo</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chủ</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đề</a:t>
            </a:r>
            <a:r>
              <a:rPr lang="en-US" sz="5400" b="1" dirty="0" smtClean="0">
                <a:latin typeface="Times New Roman" panose="02020603050405020304" pitchFamily="18" charset="0"/>
                <a:ea typeface="Zilla Slab" pitchFamily="2" charset="0"/>
                <a:cs typeface="Times New Roman" panose="02020603050405020304" pitchFamily="18" charset="0"/>
              </a:rPr>
              <a:t>:</a:t>
            </a:r>
          </a:p>
          <a:p>
            <a:pPr algn="ctr"/>
            <a:r>
              <a:rPr lang="en-US" sz="5400" b="1" dirty="0" err="1" smtClean="0">
                <a:latin typeface="Times New Roman" panose="02020603050405020304" pitchFamily="18" charset="0"/>
                <a:ea typeface="Zilla Slab" pitchFamily="2" charset="0"/>
                <a:cs typeface="Times New Roman" panose="02020603050405020304" pitchFamily="18" charset="0"/>
              </a:rPr>
              <a:t>Đọc</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sách</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theo</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sở</a:t>
            </a:r>
            <a:r>
              <a:rPr lang="en-US" sz="5400" b="1" dirty="0" smtClean="0">
                <a:latin typeface="Times New Roman" panose="02020603050405020304" pitchFamily="18" charset="0"/>
                <a:ea typeface="Zilla Slab" pitchFamily="2" charset="0"/>
                <a:cs typeface="Times New Roman" panose="02020603050405020304" pitchFamily="18" charset="0"/>
              </a:rPr>
              <a:t> </a:t>
            </a:r>
            <a:r>
              <a:rPr lang="en-US" sz="5400" b="1" dirty="0" err="1" smtClean="0">
                <a:latin typeface="Times New Roman" panose="02020603050405020304" pitchFamily="18" charset="0"/>
                <a:ea typeface="Zilla Slab" pitchFamily="2" charset="0"/>
                <a:cs typeface="Times New Roman" panose="02020603050405020304" pitchFamily="18" charset="0"/>
              </a:rPr>
              <a:t>thích</a:t>
            </a:r>
            <a:endParaRPr lang="en-US" sz="5400" b="1" dirty="0" smtClean="0">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9053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Khám phá</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Chủ đề</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349014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90CCCC-F80C-5D93-F968-0104FC2DEC16}"/>
              </a:ext>
            </a:extLst>
          </p:cNvPr>
          <p:cNvGrpSpPr/>
          <p:nvPr/>
        </p:nvGrpSpPr>
        <p:grpSpPr>
          <a:xfrm>
            <a:off x="-609600" y="0"/>
            <a:ext cx="11650552" cy="3276600"/>
            <a:chOff x="2508329" y="-167815"/>
            <a:chExt cx="8340793" cy="2464810"/>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29" y="-160623"/>
              <a:ext cx="8340793" cy="2457618"/>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grpSp>
        <p:nvGrpSpPr>
          <p:cNvPr id="9" name="Group 8">
            <a:extLst>
              <a:ext uri="{FF2B5EF4-FFF2-40B4-BE49-F238E27FC236}">
                <a16:creationId xmlns:a16="http://schemas.microsoft.com/office/drawing/2014/main" id="{A3C5D231-2FFD-626E-43E5-F4A5011DBC5D}"/>
              </a:ext>
            </a:extLst>
          </p:cNvPr>
          <p:cNvGrpSpPr/>
          <p:nvPr/>
        </p:nvGrpSpPr>
        <p:grpSpPr>
          <a:xfrm>
            <a:off x="-437598" y="2748583"/>
            <a:ext cx="4143201" cy="2586167"/>
            <a:chOff x="-328751" y="2639647"/>
            <a:chExt cx="4356017" cy="3151553"/>
          </a:xfrm>
        </p:grpSpPr>
        <p:pic>
          <p:nvPicPr>
            <p:cNvPr id="10" name="Picture 9" descr="A picture containing text&#10;&#10;Description automatically generated">
              <a:extLst>
                <a:ext uri="{FF2B5EF4-FFF2-40B4-BE49-F238E27FC236}">
                  <a16:creationId xmlns:a16="http://schemas.microsoft.com/office/drawing/2014/main" id="{2F2DD1B3-11E0-154B-F0AC-6B62B249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51" y="2639647"/>
              <a:ext cx="4356017" cy="3151553"/>
            </a:xfrm>
            <a:prstGeom prst="rect">
              <a:avLst/>
            </a:prstGeom>
          </p:spPr>
        </p:pic>
        <p:sp>
          <p:nvSpPr>
            <p:cNvPr id="11" name="TextBox 10">
              <a:extLst>
                <a:ext uri="{FF2B5EF4-FFF2-40B4-BE49-F238E27FC236}">
                  <a16:creationId xmlns:a16="http://schemas.microsoft.com/office/drawing/2014/main" id="{C5025EB8-0A1F-C5FF-F197-28AC1FA4725E}"/>
                </a:ext>
              </a:extLst>
            </p:cNvPr>
            <p:cNvSpPr txBox="1"/>
            <p:nvPr/>
          </p:nvSpPr>
          <p:spPr>
            <a:xfrm>
              <a:off x="54412" y="4259399"/>
              <a:ext cx="3352798" cy="1007977"/>
            </a:xfrm>
            <a:prstGeom prst="rect">
              <a:avLst/>
            </a:prstGeom>
            <a:noFill/>
          </p:spPr>
          <p:txBody>
            <a:bodyPr wrap="square">
              <a:spAutoFit/>
            </a:bodyPr>
            <a:lstStyle/>
            <a:p>
              <a:pPr algn="ctr"/>
              <a:r>
                <a:rPr lang="en-US" sz="3200" b="1" i="0">
                  <a:solidFill>
                    <a:srgbClr val="FF0000"/>
                  </a:solidFill>
                  <a:effectLst/>
                  <a:latin typeface="Nunito Black" pitchFamily="2" charset="0"/>
                </a:rPr>
                <a:t>   Thảo luận nhóm</a:t>
              </a:r>
              <a:endParaRPr lang="vi-VN" sz="3200" b="1" i="0">
                <a:solidFill>
                  <a:srgbClr val="FF0000"/>
                </a:solidFill>
                <a:effectLst/>
                <a:latin typeface="Nunito Black" pitchFamily="2"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en-US" sz="2800">
                <a:solidFill>
                  <a:srgbClr val="00B0F0"/>
                </a:solidFill>
                <a:latin typeface="Nunito Black" pitchFamily="2" charset="0"/>
              </a:rPr>
              <a:t>- Mỗi thành viên giới thiệu về cuốn sách mình                yêu thích và thuyết phục các bạn tìm đọc.</a:t>
            </a:r>
            <a:endParaRPr lang="en-US" sz="2800" b="1">
              <a:solidFill>
                <a:srgbClr val="00B0F0"/>
              </a:solidFill>
              <a:latin typeface="Nunito Black"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76" y="2118296"/>
            <a:ext cx="8654255" cy="4587304"/>
          </a:xfrm>
          <a:prstGeom prst="rect">
            <a:avLst/>
          </a:prstGeom>
        </p:spPr>
      </p:pic>
      <p:sp>
        <p:nvSpPr>
          <p:cNvPr id="13" name="TextBox 12">
            <a:extLst>
              <a:ext uri="{FF2B5EF4-FFF2-40B4-BE49-F238E27FC236}">
                <a16:creationId xmlns:a16="http://schemas.microsoft.com/office/drawing/2014/main" id="{C5025EB8-0A1F-C5FF-F197-28AC1FA4725E}"/>
              </a:ext>
            </a:extLst>
          </p:cNvPr>
          <p:cNvSpPr txBox="1"/>
          <p:nvPr/>
        </p:nvSpPr>
        <p:spPr>
          <a:xfrm>
            <a:off x="3841650" y="2710367"/>
            <a:ext cx="7696200" cy="2246769"/>
          </a:xfrm>
          <a:prstGeom prst="rect">
            <a:avLst/>
          </a:prstGeom>
          <a:noFill/>
        </p:spPr>
        <p:txBody>
          <a:bodyPr wrap="square">
            <a:spAutoFit/>
          </a:bodyPr>
          <a:lstStyle/>
          <a:p>
            <a:pPr>
              <a:lnSpc>
                <a:spcPct val="150000"/>
              </a:lnSpc>
            </a:pPr>
            <a:r>
              <a:rPr lang="en-US" sz="3200" b="1" i="0" dirty="0">
                <a:solidFill>
                  <a:srgbClr val="7030A0"/>
                </a:solidFill>
                <a:effectLst/>
                <a:latin typeface="Nunito Black" pitchFamily="2" charset="0"/>
              </a:rPr>
              <a:t>   - </a:t>
            </a:r>
            <a:r>
              <a:rPr lang="en-US" sz="3200" b="1" i="0" dirty="0" err="1">
                <a:solidFill>
                  <a:srgbClr val="7030A0"/>
                </a:solidFill>
                <a:effectLst/>
                <a:latin typeface="Nunito Black" pitchFamily="2" charset="0"/>
              </a:rPr>
              <a:t>Tên</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của</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cuốn</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sách</a:t>
            </a:r>
            <a:r>
              <a:rPr lang="en-US" sz="3200" b="1" dirty="0">
                <a:solidFill>
                  <a:srgbClr val="7030A0"/>
                </a:solidFill>
                <a:latin typeface="Nunito Black" pitchFamily="2" charset="0"/>
              </a:rPr>
              <a:t>.</a:t>
            </a:r>
            <a:endParaRPr lang="en-US" sz="3200" b="1" i="0" dirty="0">
              <a:solidFill>
                <a:srgbClr val="7030A0"/>
              </a:solidFill>
              <a:effectLst/>
              <a:latin typeface="Nunito Black" pitchFamily="2" charset="0"/>
            </a:endParaRPr>
          </a:p>
          <a:p>
            <a:pPr>
              <a:lnSpc>
                <a:spcPct val="150000"/>
              </a:lnSpc>
            </a:pPr>
            <a:r>
              <a:rPr lang="en-US" sz="3200" b="1" dirty="0">
                <a:solidFill>
                  <a:srgbClr val="7030A0"/>
                </a:solidFill>
                <a:latin typeface="Nunito Black" pitchFamily="2" charset="0"/>
              </a:rPr>
              <a:t>   - </a:t>
            </a:r>
            <a:r>
              <a:rPr lang="en-US" sz="3200" b="1" dirty="0" err="1">
                <a:solidFill>
                  <a:srgbClr val="7030A0"/>
                </a:solidFill>
                <a:latin typeface="Nunito Black" pitchFamily="2" charset="0"/>
              </a:rPr>
              <a:t>Tác</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giả</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của</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cuốn</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sách</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đó</a:t>
            </a:r>
            <a:r>
              <a:rPr lang="en-US" sz="3200" b="1" dirty="0">
                <a:solidFill>
                  <a:srgbClr val="7030A0"/>
                </a:solidFill>
                <a:latin typeface="Nunito Black" pitchFamily="2" charset="0"/>
              </a:rPr>
              <a:t> </a:t>
            </a:r>
            <a:r>
              <a:rPr lang="en-US" sz="3200" b="1" dirty="0" err="1">
                <a:solidFill>
                  <a:srgbClr val="7030A0"/>
                </a:solidFill>
                <a:latin typeface="Nunito Black" pitchFamily="2" charset="0"/>
              </a:rPr>
              <a:t>là</a:t>
            </a:r>
            <a:r>
              <a:rPr lang="en-US" sz="3200" b="1" dirty="0">
                <a:solidFill>
                  <a:srgbClr val="7030A0"/>
                </a:solidFill>
                <a:latin typeface="Nunito Black" pitchFamily="2" charset="0"/>
              </a:rPr>
              <a:t> ai?</a:t>
            </a:r>
            <a:endParaRPr lang="en-US" sz="3200" b="1" i="0" dirty="0">
              <a:solidFill>
                <a:srgbClr val="7030A0"/>
              </a:solidFill>
              <a:effectLst/>
              <a:latin typeface="Nunito Black" pitchFamily="2" charset="0"/>
            </a:endParaRPr>
          </a:p>
          <a:p>
            <a:pPr>
              <a:lnSpc>
                <a:spcPct val="150000"/>
              </a:lnSpc>
            </a:pPr>
            <a:endParaRPr lang="vi-VN" sz="3200" b="1" i="0" dirty="0">
              <a:solidFill>
                <a:srgbClr val="7030A0"/>
              </a:solidFill>
              <a:effectLst/>
              <a:latin typeface="Nunito Black" pitchFamily="2" charset="0"/>
            </a:endParaRPr>
          </a:p>
        </p:txBody>
      </p:sp>
      <p:sp>
        <p:nvSpPr>
          <p:cNvPr id="14" name="TextBox 13">
            <a:extLst>
              <a:ext uri="{FF2B5EF4-FFF2-40B4-BE49-F238E27FC236}">
                <a16:creationId xmlns:a16="http://schemas.microsoft.com/office/drawing/2014/main" id="{C5025EB8-0A1F-C5FF-F197-28AC1FA4725E}"/>
              </a:ext>
            </a:extLst>
          </p:cNvPr>
          <p:cNvSpPr txBox="1"/>
          <p:nvPr/>
        </p:nvSpPr>
        <p:spPr>
          <a:xfrm>
            <a:off x="3750403" y="4320125"/>
            <a:ext cx="7696200" cy="584775"/>
          </a:xfrm>
          <a:prstGeom prst="rect">
            <a:avLst/>
          </a:prstGeom>
          <a:noFill/>
        </p:spPr>
        <p:txBody>
          <a:bodyPr wrap="square">
            <a:spAutoFit/>
          </a:bodyPr>
          <a:lstStyle/>
          <a:p>
            <a:pPr algn="ctr"/>
            <a:r>
              <a:rPr lang="en-US" sz="3200" b="1" i="0" dirty="0">
                <a:solidFill>
                  <a:srgbClr val="7030A0"/>
                </a:solidFill>
                <a:effectLst/>
                <a:latin typeface="Nunito Black" pitchFamily="2" charset="0"/>
              </a:rPr>
              <a:t>   - </a:t>
            </a:r>
            <a:r>
              <a:rPr lang="en-US" sz="3200" b="1" i="0" dirty="0" err="1">
                <a:solidFill>
                  <a:srgbClr val="7030A0"/>
                </a:solidFill>
                <a:effectLst/>
                <a:latin typeface="Nunito Black" pitchFamily="2" charset="0"/>
              </a:rPr>
              <a:t>Nội</a:t>
            </a:r>
            <a:r>
              <a:rPr lang="en-US" sz="3200" b="1" i="0" dirty="0">
                <a:solidFill>
                  <a:srgbClr val="7030A0"/>
                </a:solidFill>
                <a:effectLst/>
                <a:latin typeface="Nunito Black" pitchFamily="2" charset="0"/>
              </a:rPr>
              <a:t> dung </a:t>
            </a:r>
            <a:r>
              <a:rPr lang="en-US" sz="3200" b="1" i="0" dirty="0" err="1">
                <a:solidFill>
                  <a:srgbClr val="7030A0"/>
                </a:solidFill>
                <a:effectLst/>
                <a:latin typeface="Nunito Black" pitchFamily="2" charset="0"/>
              </a:rPr>
              <a:t>cuốn</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sách</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viết</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về</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điều</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gì</a:t>
            </a:r>
            <a:r>
              <a:rPr lang="en-US" sz="3200" b="1" i="0" dirty="0">
                <a:solidFill>
                  <a:srgbClr val="7030A0"/>
                </a:solidFill>
                <a:effectLst/>
                <a:latin typeface="Nunito Black" pitchFamily="2" charset="0"/>
              </a:rPr>
              <a:t>?</a:t>
            </a:r>
            <a:endParaRPr lang="vi-VN" sz="3200" b="1" i="0" dirty="0">
              <a:solidFill>
                <a:srgbClr val="7030A0"/>
              </a:solidFill>
              <a:effectLst/>
              <a:latin typeface="Nunito Black" pitchFamily="2" charset="0"/>
            </a:endParaRPr>
          </a:p>
        </p:txBody>
      </p:sp>
      <p:sp>
        <p:nvSpPr>
          <p:cNvPr id="15" name="TextBox 14">
            <a:extLst>
              <a:ext uri="{FF2B5EF4-FFF2-40B4-BE49-F238E27FC236}">
                <a16:creationId xmlns:a16="http://schemas.microsoft.com/office/drawing/2014/main" id="{C5025EB8-0A1F-C5FF-F197-28AC1FA4725E}"/>
              </a:ext>
            </a:extLst>
          </p:cNvPr>
          <p:cNvSpPr txBox="1"/>
          <p:nvPr/>
        </p:nvSpPr>
        <p:spPr>
          <a:xfrm>
            <a:off x="3651150" y="5092947"/>
            <a:ext cx="8077200" cy="584775"/>
          </a:xfrm>
          <a:prstGeom prst="rect">
            <a:avLst/>
          </a:prstGeom>
          <a:noFill/>
        </p:spPr>
        <p:txBody>
          <a:bodyPr wrap="square">
            <a:spAutoFit/>
          </a:bodyPr>
          <a:lstStyle/>
          <a:p>
            <a:pPr algn="ctr"/>
            <a:r>
              <a:rPr lang="en-US" sz="3200" b="1" i="0" dirty="0">
                <a:solidFill>
                  <a:srgbClr val="7030A0"/>
                </a:solidFill>
                <a:effectLst/>
                <a:latin typeface="Nunito Black" pitchFamily="2" charset="0"/>
              </a:rPr>
              <a:t>   - </a:t>
            </a:r>
            <a:r>
              <a:rPr lang="en-US" sz="3200" b="1" i="0" dirty="0" err="1">
                <a:solidFill>
                  <a:srgbClr val="7030A0"/>
                </a:solidFill>
                <a:effectLst/>
                <a:latin typeface="Nunito Black" pitchFamily="2" charset="0"/>
              </a:rPr>
              <a:t>Nêu</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một</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điểm</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thú</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vị</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của</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cuốn</a:t>
            </a:r>
            <a:r>
              <a:rPr lang="en-US" sz="3200" b="1" i="0" dirty="0">
                <a:solidFill>
                  <a:srgbClr val="7030A0"/>
                </a:solidFill>
                <a:effectLst/>
                <a:latin typeface="Nunito Black" pitchFamily="2" charset="0"/>
              </a:rPr>
              <a:t> </a:t>
            </a:r>
            <a:r>
              <a:rPr lang="en-US" sz="3200" b="1" i="0" dirty="0" err="1">
                <a:solidFill>
                  <a:srgbClr val="7030A0"/>
                </a:solidFill>
                <a:effectLst/>
                <a:latin typeface="Nunito Black" pitchFamily="2" charset="0"/>
              </a:rPr>
              <a:t>sách</a:t>
            </a:r>
            <a:r>
              <a:rPr lang="en-US" sz="3200" b="1" dirty="0">
                <a:solidFill>
                  <a:srgbClr val="7030A0"/>
                </a:solidFill>
                <a:latin typeface="Nunito Black" pitchFamily="2" charset="0"/>
              </a:rPr>
              <a:t>.</a:t>
            </a:r>
            <a:endParaRPr lang="vi-VN" sz="3200" b="1" i="0" dirty="0">
              <a:solidFill>
                <a:srgbClr val="7030A0"/>
              </a:solidFill>
              <a:effectLst/>
              <a:latin typeface="Nunito Black" pitchFamily="2" charset="0"/>
            </a:endParaRPr>
          </a:p>
        </p:txBody>
      </p:sp>
    </p:spTree>
    <p:extLst>
      <p:ext uri="{BB962C8B-B14F-4D97-AF65-F5344CB8AC3E}">
        <p14:creationId xmlns:p14="http://schemas.microsoft.com/office/powerpoint/2010/main" val="17176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barn(inVertical)">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ách Khoa Tri Thức Cho Trẻ Em - Khám Phá Và Sáng Tạo (Tái Bản)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58" y="2438400"/>
            <a:ext cx="4267200"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en-US" sz="2800">
                <a:solidFill>
                  <a:srgbClr val="00B0F0"/>
                </a:solidFill>
                <a:latin typeface="Nunito Black" pitchFamily="2" charset="0"/>
              </a:rPr>
              <a:t>- Mỗi thành viên giới thiệu về cuốn sách mình                yêu thích và thuyết phục các bạn tìm đọc.</a:t>
            </a:r>
            <a:endParaRPr lang="en-US" sz="2800" b="1">
              <a:solidFill>
                <a:srgbClr val="00B0F0"/>
              </a:solidFill>
              <a:latin typeface="Nunito Black" pitchFamily="2" charset="0"/>
            </a:endParaRPr>
          </a:p>
        </p:txBody>
      </p:sp>
      <p:pic>
        <p:nvPicPr>
          <p:cNvPr id="16" name="Picture 8" descr="https://i.pinimg.com/564x/a0/9d/93/a09d9334f220c9ca44ed05af594ffb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753495"/>
            <a:ext cx="2447109" cy="435960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889996" y="2290977"/>
            <a:ext cx="5093866" cy="2910218"/>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Nunito Black" pitchFamily="2" charset="0"/>
              </a:rPr>
              <a:t>Cuốn sách có rất nhiều đề tài thú vị từ Trái Đất của chúng ta, Thực vật, Động vật, Khủng long, Con người và các vùng đất, Con người qua thời gian cho đến Cơ thể tôi, Khoa học, Không</a:t>
            </a:r>
            <a:r>
              <a:rPr lang="en-US" sz="2400">
                <a:solidFill>
                  <a:srgbClr val="002060"/>
                </a:solidFill>
                <a:latin typeface="Nunito Black" pitchFamily="2" charset="0"/>
              </a:rPr>
              <a:t> gian và Máy móc.</a:t>
            </a:r>
          </a:p>
        </p:txBody>
      </p:sp>
    </p:spTree>
    <p:extLst>
      <p:ext uri="{BB962C8B-B14F-4D97-AF65-F5344CB8AC3E}">
        <p14:creationId xmlns:p14="http://schemas.microsoft.com/office/powerpoint/2010/main" val="35945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52400" y="2286000"/>
            <a:ext cx="4935166"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Nunito Black" pitchFamily="2" charset="0"/>
                <a:ea typeface="+mj-ea"/>
                <a:cs typeface="+mj-cs"/>
              </a:rPr>
              <a:t>Mở</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rộng</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và</a:t>
            </a:r>
            <a:r>
              <a:rPr lang="en-US" sz="6600" b="1" dirty="0">
                <a:solidFill>
                  <a:srgbClr val="00B050"/>
                </a:solidFill>
                <a:latin typeface="Nunito Black" pitchFamily="2" charset="0"/>
                <a:ea typeface="+mj-ea"/>
                <a:cs typeface="+mj-cs"/>
              </a:rPr>
              <a:t> </a:t>
            </a:r>
          </a:p>
          <a:p>
            <a:pPr algn="ctr">
              <a:lnSpc>
                <a:spcPct val="90000"/>
              </a:lnSpc>
              <a:spcBef>
                <a:spcPct val="0"/>
              </a:spcBef>
              <a:spcAft>
                <a:spcPts val="400"/>
              </a:spcAft>
            </a:pPr>
            <a:r>
              <a:rPr lang="en-US" sz="6600" b="1" dirty="0" err="1">
                <a:solidFill>
                  <a:srgbClr val="00B050"/>
                </a:solidFill>
                <a:latin typeface="Nunito Black" pitchFamily="2" charset="0"/>
                <a:ea typeface="+mj-ea"/>
                <a:cs typeface="+mj-cs"/>
              </a:rPr>
              <a:t>tổng</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kết</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chủ</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đề</a:t>
            </a:r>
            <a:endParaRPr lang="en-US" sz="6600" b="1" dirty="0">
              <a:solidFill>
                <a:srgbClr val="00B050"/>
              </a:solidFill>
              <a:latin typeface="Nunito Black" pitchFamily="2" charset="0"/>
              <a:ea typeface="+mj-ea"/>
              <a:cs typeface="+mj-cs"/>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243936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AF4A9D-5484-24DB-330B-9A4E8BAADD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1" b="92836" l="5142" r="92376">
                        <a14:foregroundMark x1="20922" y1="59104" x2="20922" y2="59104"/>
                        <a14:foregroundMark x1="20922" y1="58209" x2="20922" y2="58209"/>
                        <a14:foregroundMark x1="20213" y1="67164" x2="20213" y2="67164"/>
                        <a14:foregroundMark x1="20213" y1="66866" x2="20213" y2="66866"/>
                        <a14:foregroundMark x1="5142" y1="61791" x2="5142" y2="61791"/>
                        <a14:foregroundMark x1="5674" y1="65373" x2="5674" y2="65373"/>
                        <a14:foregroundMark x1="30319" y1="70149" x2="30319" y2="70149"/>
                        <a14:foregroundMark x1="35461" y1="70746" x2="35461" y2="70746"/>
                        <a14:foregroundMark x1="35284" y1="70746" x2="35284" y2="70746"/>
                        <a14:foregroundMark x1="31560" y1="70448" x2="31560" y2="70448"/>
                        <a14:foregroundMark x1="31560" y1="70448" x2="31560" y2="70448"/>
                        <a14:foregroundMark x1="32979" y1="69552" x2="32979" y2="69552"/>
                        <a14:foregroundMark x1="32979" y1="69552" x2="32979" y2="69552"/>
                        <a14:foregroundMark x1="35461" y1="68358" x2="35461" y2="68358"/>
                        <a14:foregroundMark x1="37057" y1="67761" x2="34929" y2="67761"/>
                        <a14:foregroundMark x1="39716" y1="77612" x2="39716" y2="77612"/>
                        <a14:foregroundMark x1="39539" y1="80000" x2="39539" y2="80000"/>
                        <a14:foregroundMark x1="31560" y1="79403" x2="31560" y2="79403"/>
                        <a14:foregroundMark x1="31560" y1="82388" x2="31560" y2="82388"/>
                        <a14:foregroundMark x1="28546" y1="82687" x2="28546" y2="82687"/>
                        <a14:foregroundMark x1="19681" y1="83284" x2="19681" y2="83284"/>
                        <a14:foregroundMark x1="19504" y1="81791" x2="19504" y2="81791"/>
                        <a14:foregroundMark x1="16489" y1="88060" x2="16489" y2="88060"/>
                        <a14:foregroundMark x1="16844" y1="92836" x2="16844" y2="92836"/>
                        <a14:foregroundMark x1="16667" y1="90448" x2="16667" y2="90448"/>
                        <a14:foregroundMark x1="7979" y1="83284" x2="7979" y2="83284"/>
                        <a14:foregroundMark x1="8156" y1="83284" x2="8156" y2="83284"/>
                        <a14:foregroundMark x1="9929" y1="84478" x2="9929" y2="84478"/>
                        <a14:foregroundMark x1="9929" y1="84478" x2="9929" y2="84478"/>
                        <a14:foregroundMark x1="28723" y1="72239" x2="28723" y2="72239"/>
                        <a14:foregroundMark x1="28723" y1="72239" x2="28723" y2="72239"/>
                        <a14:foregroundMark x1="52305" y1="42388" x2="52305" y2="42388"/>
                        <a14:foregroundMark x1="52305" y1="42388" x2="52305" y2="42388"/>
                        <a14:foregroundMark x1="53191" y1="36716" x2="53191" y2="36716"/>
                        <a14:foregroundMark x1="53191" y1="36716" x2="53191" y2="34925"/>
                        <a14:foregroundMark x1="48759" y1="58209" x2="48759" y2="58209"/>
                        <a14:foregroundMark x1="48759" y1="58209" x2="48759" y2="58209"/>
                        <a14:foregroundMark x1="51596" y1="62090" x2="51596" y2="62090"/>
                        <a14:foregroundMark x1="51950" y1="62090" x2="51950" y2="62090"/>
                        <a14:foregroundMark x1="45390" y1="44179" x2="45745" y2="44179"/>
                        <a14:foregroundMark x1="45745" y1="44179" x2="45745" y2="44179"/>
                        <a14:foregroundMark x1="47872" y1="38507" x2="47872" y2="38507"/>
                        <a14:foregroundMark x1="48050" y1="38209" x2="48050" y2="38209"/>
                        <a14:foregroundMark x1="55851" y1="39701" x2="55851" y2="39701"/>
                        <a14:foregroundMark x1="56383" y1="40000" x2="56383" y2="40000"/>
                        <a14:foregroundMark x1="56915" y1="38806" x2="56915" y2="38806"/>
                        <a14:foregroundMark x1="56915" y1="38806" x2="56915" y2="38806"/>
                        <a14:foregroundMark x1="59929" y1="38806" x2="59929" y2="38806"/>
                        <a14:foregroundMark x1="60461" y1="38806" x2="60461" y2="38806"/>
                        <a14:foregroundMark x1="62943" y1="35821" x2="62943" y2="35821"/>
                        <a14:foregroundMark x1="63475" y1="34627" x2="63475" y2="34627"/>
                        <a14:foregroundMark x1="64894" y1="32537" x2="64894" y2="32537"/>
                        <a14:foregroundMark x1="64894" y1="32537" x2="64894" y2="32537"/>
                        <a14:foregroundMark x1="64539" y1="29552" x2="64539" y2="29552"/>
                        <a14:foregroundMark x1="64894" y1="26866" x2="64894" y2="26866"/>
                        <a14:foregroundMark x1="64539" y1="26567" x2="64539" y2="26567"/>
                        <a14:foregroundMark x1="50709" y1="72836" x2="50709" y2="72836"/>
                        <a14:foregroundMark x1="50355" y1="56418" x2="50355" y2="56418"/>
                        <a14:foregroundMark x1="71099" y1="70149" x2="71099" y2="70149"/>
                        <a14:foregroundMark x1="71099" y1="70149" x2="71631" y2="69851"/>
                        <a14:foregroundMark x1="73936" y1="69851" x2="74823" y2="68060"/>
                        <a14:foregroundMark x1="67908" y1="71940" x2="67908" y2="71940"/>
                        <a14:foregroundMark x1="65426" y1="71940" x2="65426" y2="71940"/>
                        <a14:foregroundMark x1="65957" y1="69552" x2="65957" y2="69552"/>
                        <a14:foregroundMark x1="66312" y1="68955" x2="67199" y2="67761"/>
                        <a14:foregroundMark x1="85993" y1="55224" x2="85993" y2="55224"/>
                        <a14:foregroundMark x1="88121" y1="55224" x2="88121" y2="55224"/>
                        <a14:foregroundMark x1="88121" y1="55224" x2="88652" y2="55224"/>
                        <a14:foregroundMark x1="91312" y1="54925" x2="91844" y2="54328"/>
                        <a14:foregroundMark x1="92376" y1="52836" x2="92376" y2="52836"/>
                        <a14:foregroundMark x1="92376" y1="50149" x2="92376" y2="50149"/>
                        <a14:foregroundMark x1="79255" y1="64776" x2="79255" y2="64776"/>
                        <a14:foregroundMark x1="79078" y1="64179" x2="78546" y2="63582"/>
                        <a14:foregroundMark x1="88652" y1="86567" x2="88652" y2="86567"/>
                        <a14:foregroundMark x1="88475" y1="86567" x2="88475" y2="86567"/>
                        <a14:foregroundMark x1="83865" y1="87463" x2="83865" y2="87463"/>
                        <a14:foregroundMark x1="84043" y1="90149" x2="84043" y2="90149"/>
                        <a14:foregroundMark x1="90957" y1="85373" x2="90957" y2="85373"/>
                        <a14:foregroundMark x1="80851" y1="83582" x2="80851" y2="83582"/>
                        <a14:foregroundMark x1="77482" y1="83582" x2="77482" y2="83582"/>
                        <a14:foregroundMark x1="90957" y1="84478" x2="90957" y2="84478"/>
                        <a14:foregroundMark x1="61525" y1="85075" x2="61525" y2="85075"/>
                        <a14:foregroundMark x1="61170" y1="82388" x2="61170" y2="82388"/>
                        <a14:foregroundMark x1="61525" y1="80299" x2="61525" y2="80299"/>
                        <a14:foregroundMark x1="61525" y1="78209" x2="61525" y2="78209"/>
                        <a14:foregroundMark x1="62057" y1="76418" x2="62057" y2="76418"/>
                        <a14:foregroundMark x1="84043" y1="61791" x2="84043" y2="61791"/>
                        <a14:foregroundMark x1="84574" y1="57612" x2="84574" y2="57612"/>
                        <a14:foregroundMark x1="84574" y1="56119" x2="84574" y2="56119"/>
                        <a14:foregroundMark x1="39539" y1="76119" x2="39539" y2="76119"/>
                        <a14:foregroundMark x1="39539" y1="82388" x2="39539" y2="82388"/>
                        <a14:foregroundMark x1="39539" y1="84776" x2="39539" y2="84776"/>
                      </a14:backgroundRemoval>
                    </a14:imgEffect>
                  </a14:imgLayer>
                </a14:imgProps>
              </a:ext>
              <a:ext uri="{28A0092B-C50C-407E-A947-70E740481C1C}">
                <a14:useLocalDpi xmlns:a14="http://schemas.microsoft.com/office/drawing/2010/main" val="0"/>
              </a:ext>
            </a:extLst>
          </a:blip>
          <a:srcRect/>
          <a:stretch>
            <a:fillRect/>
          </a:stretch>
        </p:blipFill>
        <p:spPr bwMode="auto">
          <a:xfrm>
            <a:off x="2675047" y="1495679"/>
            <a:ext cx="9669353" cy="57433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vi-VN" sz="2800">
                <a:solidFill>
                  <a:srgbClr val="00B0F0"/>
                </a:solidFill>
                <a:latin typeface="Nunito Black" pitchFamily="2" charset="0"/>
              </a:rPr>
              <a:t>- Bình chọn người giới thiệu sách thú vị nhất.</a:t>
            </a:r>
          </a:p>
          <a:p>
            <a:r>
              <a:rPr lang="vi-VN" sz="2800">
                <a:solidFill>
                  <a:srgbClr val="00B0F0"/>
                </a:solidFill>
                <a:latin typeface="Nunito Black" pitchFamily="2" charset="0"/>
              </a:rPr>
              <a:t>- Lựa chọn cuốn sách yêu thích của nhóm.</a:t>
            </a:r>
          </a:p>
        </p:txBody>
      </p:sp>
      <p:sp>
        <p:nvSpPr>
          <p:cNvPr id="13" name="Rounded Rectangular Callout 16">
            <a:extLst>
              <a:ext uri="{FF2B5EF4-FFF2-40B4-BE49-F238E27FC236}">
                <a16:creationId xmlns:a16="http://schemas.microsoft.com/office/drawing/2014/main" id="{D9F438AA-A811-9CA2-70BD-D24181DB5431}"/>
              </a:ext>
            </a:extLst>
          </p:cNvPr>
          <p:cNvSpPr/>
          <p:nvPr/>
        </p:nvSpPr>
        <p:spPr>
          <a:xfrm>
            <a:off x="2895600" y="2064087"/>
            <a:ext cx="3200400" cy="1295400"/>
          </a:xfrm>
          <a:prstGeom prst="wedgeRoundRectCallout">
            <a:avLst>
              <a:gd name="adj1" fmla="val 79490"/>
              <a:gd name="adj2" fmla="val 1228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Nunito Black" pitchFamily="2" charset="0"/>
              </a:rPr>
              <a:t>Người giới thiệu sách hay nhất là ai?</a:t>
            </a:r>
          </a:p>
        </p:txBody>
      </p:sp>
      <p:pic>
        <p:nvPicPr>
          <p:cNvPr id="1030" name="Picture 6">
            <a:extLst>
              <a:ext uri="{FF2B5EF4-FFF2-40B4-BE49-F238E27FC236}">
                <a16:creationId xmlns:a16="http://schemas.microsoft.com/office/drawing/2014/main" id="{89E804D7-2B8E-1970-92D1-639118844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3" y="4267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7432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a:solidFill>
                  <a:srgbClr val="00B050"/>
                </a:solidFill>
                <a:latin typeface="Nunito Black" pitchFamily="2" charset="0"/>
                <a:ea typeface="+mj-ea"/>
                <a:cs typeface="+mj-cs"/>
              </a:rPr>
              <a:t>Cam </a:t>
            </a:r>
            <a:r>
              <a:rPr lang="en-US" sz="6600" b="1" dirty="0" err="1">
                <a:solidFill>
                  <a:srgbClr val="00B050"/>
                </a:solidFill>
                <a:latin typeface="Nunito Black" pitchFamily="2" charset="0"/>
                <a:ea typeface="+mj-ea"/>
                <a:cs typeface="+mj-cs"/>
              </a:rPr>
              <a:t>kết</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và</a:t>
            </a:r>
            <a:r>
              <a:rPr lang="en-US" sz="6600" b="1" dirty="0">
                <a:solidFill>
                  <a:srgbClr val="00B050"/>
                </a:solidFill>
                <a:latin typeface="Nunito Black" pitchFamily="2" charset="0"/>
                <a:ea typeface="+mj-ea"/>
                <a:cs typeface="+mj-cs"/>
              </a:rPr>
              <a:t> </a:t>
            </a:r>
          </a:p>
          <a:p>
            <a:pPr algn="ctr">
              <a:lnSpc>
                <a:spcPct val="90000"/>
              </a:lnSpc>
              <a:spcBef>
                <a:spcPct val="0"/>
              </a:spcBef>
              <a:spcAft>
                <a:spcPts val="400"/>
              </a:spcAft>
            </a:pPr>
            <a:r>
              <a:rPr lang="en-US" sz="6600" b="1" dirty="0" err="1">
                <a:solidFill>
                  <a:srgbClr val="00B050"/>
                </a:solidFill>
                <a:latin typeface="Nunito Black" pitchFamily="2" charset="0"/>
                <a:ea typeface="+mj-ea"/>
                <a:cs typeface="+mj-cs"/>
              </a:rPr>
              <a:t>hành</a:t>
            </a:r>
            <a:r>
              <a:rPr lang="en-US" sz="6600" b="1" dirty="0">
                <a:solidFill>
                  <a:srgbClr val="00B050"/>
                </a:solidFill>
                <a:latin typeface="Nunito Black" pitchFamily="2" charset="0"/>
                <a:ea typeface="+mj-ea"/>
                <a:cs typeface="+mj-cs"/>
              </a:rPr>
              <a:t> </a:t>
            </a:r>
            <a:r>
              <a:rPr lang="en-US" sz="6600" b="1" dirty="0" err="1">
                <a:solidFill>
                  <a:srgbClr val="00B050"/>
                </a:solidFill>
                <a:latin typeface="Nunito Black" pitchFamily="2" charset="0"/>
                <a:ea typeface="+mj-ea"/>
                <a:cs typeface="+mj-cs"/>
              </a:rPr>
              <a:t>động</a:t>
            </a:r>
            <a:endParaRPr lang="en-US" sz="6600" b="1" dirty="0">
              <a:solidFill>
                <a:srgbClr val="00B050"/>
              </a:solidFill>
              <a:latin typeface="Nunito Black" pitchFamily="2" charset="0"/>
              <a:ea typeface="+mj-ea"/>
              <a:cs typeface="+mj-cs"/>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3823808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E0EAE40-B402-CD2C-3823-3AC0C17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14681" y="-56521"/>
            <a:ext cx="11844679" cy="302832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1487825" y="202353"/>
            <a:ext cx="9216350" cy="1672253"/>
          </a:xfrm>
          <a:prstGeom prst="rect">
            <a:avLst/>
          </a:prstGeom>
          <a:noFill/>
        </p:spPr>
        <p:txBody>
          <a:bodyPr wrap="square">
            <a:spAutoFit/>
          </a:bodyPr>
          <a:lstStyle/>
          <a:p>
            <a:pPr algn="ctr">
              <a:spcBef>
                <a:spcPct val="0"/>
              </a:spcBef>
              <a:spcAft>
                <a:spcPts val="400"/>
              </a:spcAft>
            </a:pPr>
            <a:r>
              <a:rPr lang="en-US" sz="3200" b="1" dirty="0">
                <a:solidFill>
                  <a:srgbClr val="FF0000"/>
                </a:solidFill>
                <a:latin typeface="Nunito Black" pitchFamily="2" charset="0"/>
              </a:rPr>
              <a:t>  </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Tìm</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những</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cuốn</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sách</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theo</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sở</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thích</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của</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em</a:t>
            </a:r>
            <a:endParaRPr lang="en-US" sz="3200" b="1" dirty="0">
              <a:solidFill>
                <a:srgbClr val="00B050"/>
              </a:solidFill>
              <a:latin typeface="Nunito Black" pitchFamily="2" charset="0"/>
            </a:endParaRPr>
          </a:p>
          <a:p>
            <a:pPr marL="457200" indent="-457200" algn="ctr">
              <a:spcBef>
                <a:spcPct val="0"/>
              </a:spcBef>
              <a:spcAft>
                <a:spcPts val="400"/>
              </a:spcAft>
              <a:buFontTx/>
              <a:buChar char="-"/>
            </a:pPr>
            <a:r>
              <a:rPr lang="en-US" sz="3200" b="1" dirty="0" err="1">
                <a:solidFill>
                  <a:srgbClr val="00B050"/>
                </a:solidFill>
                <a:latin typeface="Nunito Black" pitchFamily="2" charset="0"/>
              </a:rPr>
              <a:t>Đọc</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sách</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và</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ghi</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chép</a:t>
            </a:r>
            <a:r>
              <a:rPr lang="en-US" sz="3200" b="1" dirty="0">
                <a:solidFill>
                  <a:srgbClr val="00B050"/>
                </a:solidFill>
                <a:latin typeface="Nunito Black" pitchFamily="2" charset="0"/>
              </a:rPr>
              <a:t> </a:t>
            </a:r>
            <a:r>
              <a:rPr lang="en-US" sz="3200" b="1" dirty="0" err="1">
                <a:solidFill>
                  <a:srgbClr val="00B050"/>
                </a:solidFill>
                <a:latin typeface="Nunito Black" pitchFamily="2" charset="0"/>
              </a:rPr>
              <a:t>lại</a:t>
            </a:r>
            <a:r>
              <a:rPr lang="en-US" sz="3200" b="1" dirty="0">
                <a:solidFill>
                  <a:srgbClr val="00B050"/>
                </a:solidFill>
                <a:latin typeface="Nunito Black" pitchFamily="2" charset="0"/>
              </a:rPr>
              <a:t>:</a:t>
            </a:r>
          </a:p>
          <a:p>
            <a:pPr marL="457200" indent="-457200" algn="ctr">
              <a:spcBef>
                <a:spcPct val="0"/>
              </a:spcBef>
              <a:spcAft>
                <a:spcPts val="400"/>
              </a:spcAft>
              <a:buFontTx/>
              <a:buChar char="-"/>
            </a:pPr>
            <a:endParaRPr lang="en-US" sz="3200" b="1" dirty="0">
              <a:solidFill>
                <a:srgbClr val="00B050"/>
              </a:solidFill>
              <a:latin typeface="Nunito Black" pitchFamily="2" charset="0"/>
            </a:endParaRPr>
          </a:p>
        </p:txBody>
      </p:sp>
      <p:sp>
        <p:nvSpPr>
          <p:cNvPr id="2" name="Oval 1">
            <a:extLst>
              <a:ext uri="{FF2B5EF4-FFF2-40B4-BE49-F238E27FC236}">
                <a16:creationId xmlns:a16="http://schemas.microsoft.com/office/drawing/2014/main" id="{5893613B-0D2E-1CE4-2A5A-A5019520C611}"/>
              </a:ext>
            </a:extLst>
          </p:cNvPr>
          <p:cNvSpPr/>
          <p:nvPr/>
        </p:nvSpPr>
        <p:spPr>
          <a:xfrm>
            <a:off x="2237033" y="1194069"/>
            <a:ext cx="1524000" cy="1458199"/>
          </a:xfrm>
          <a:prstGeom prst="ellipse">
            <a:avLst/>
          </a:prstGeom>
          <a:solidFill>
            <a:srgbClr val="FEB8E0"/>
          </a:solidFill>
          <a:ln w="57150">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Tên</a:t>
            </a:r>
            <a:r>
              <a:rPr lang="en-US" sz="2400" dirty="0">
                <a:solidFill>
                  <a:schemeClr val="tx1"/>
                </a:solidFill>
                <a:latin typeface="Nunito Black" pitchFamily="2" charset="0"/>
              </a:rPr>
              <a:t> </a:t>
            </a:r>
            <a:r>
              <a:rPr lang="en-US" sz="2400" dirty="0" err="1">
                <a:solidFill>
                  <a:schemeClr val="tx1"/>
                </a:solidFill>
                <a:latin typeface="Nunito Black" pitchFamily="2" charset="0"/>
              </a:rPr>
              <a:t>cuốn</a:t>
            </a:r>
            <a:r>
              <a:rPr lang="en-US" sz="2400" dirty="0">
                <a:solidFill>
                  <a:schemeClr val="tx1"/>
                </a:solidFill>
                <a:latin typeface="Nunito Black" pitchFamily="2" charset="0"/>
              </a:rPr>
              <a:t> </a:t>
            </a:r>
            <a:r>
              <a:rPr lang="en-US" sz="2400" dirty="0" err="1">
                <a:solidFill>
                  <a:schemeClr val="tx1"/>
                </a:solidFill>
                <a:latin typeface="Nunito Black" pitchFamily="2" charset="0"/>
              </a:rPr>
              <a:t>sách</a:t>
            </a:r>
            <a:endParaRPr lang="en-US" sz="2400" dirty="0">
              <a:solidFill>
                <a:schemeClr val="tx1"/>
              </a:solidFill>
              <a:latin typeface="Nunito Black" pitchFamily="2" charset="0"/>
            </a:endParaRPr>
          </a:p>
        </p:txBody>
      </p:sp>
      <p:sp>
        <p:nvSpPr>
          <p:cNvPr id="9" name="Oval 8">
            <a:extLst>
              <a:ext uri="{FF2B5EF4-FFF2-40B4-BE49-F238E27FC236}">
                <a16:creationId xmlns:a16="http://schemas.microsoft.com/office/drawing/2014/main" id="{38785352-C9D5-D928-4D5C-AC7136D41267}"/>
              </a:ext>
            </a:extLst>
          </p:cNvPr>
          <p:cNvSpPr/>
          <p:nvPr/>
        </p:nvSpPr>
        <p:spPr>
          <a:xfrm>
            <a:off x="5020529" y="1235542"/>
            <a:ext cx="1524000" cy="1458199"/>
          </a:xfrm>
          <a:prstGeom prst="ellipse">
            <a:avLst/>
          </a:prstGeom>
          <a:solidFill>
            <a:srgbClr val="FBE967"/>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Tên</a:t>
            </a:r>
            <a:r>
              <a:rPr lang="en-US" sz="2400" dirty="0">
                <a:solidFill>
                  <a:schemeClr val="tx1"/>
                </a:solidFill>
                <a:latin typeface="Nunito Black" pitchFamily="2" charset="0"/>
              </a:rPr>
              <a:t> </a:t>
            </a:r>
            <a:r>
              <a:rPr lang="en-US" sz="2400" dirty="0" err="1">
                <a:solidFill>
                  <a:schemeClr val="tx1"/>
                </a:solidFill>
                <a:latin typeface="Nunito Black" pitchFamily="2" charset="0"/>
              </a:rPr>
              <a:t>tác</a:t>
            </a:r>
            <a:r>
              <a:rPr lang="en-US" sz="2400" dirty="0">
                <a:solidFill>
                  <a:schemeClr val="tx1"/>
                </a:solidFill>
                <a:latin typeface="Nunito Black" pitchFamily="2" charset="0"/>
              </a:rPr>
              <a:t> </a:t>
            </a:r>
            <a:r>
              <a:rPr lang="en-US" sz="2400" dirty="0" err="1">
                <a:solidFill>
                  <a:schemeClr val="tx1"/>
                </a:solidFill>
                <a:latin typeface="Nunito Black" pitchFamily="2" charset="0"/>
              </a:rPr>
              <a:t>giả</a:t>
            </a:r>
            <a:endParaRPr lang="en-US" sz="2400" dirty="0">
              <a:solidFill>
                <a:schemeClr val="tx1"/>
              </a:solidFill>
              <a:latin typeface="Nunito Black" pitchFamily="2" charset="0"/>
            </a:endParaRPr>
          </a:p>
        </p:txBody>
      </p:sp>
      <p:sp>
        <p:nvSpPr>
          <p:cNvPr id="10" name="Oval 9">
            <a:extLst>
              <a:ext uri="{FF2B5EF4-FFF2-40B4-BE49-F238E27FC236}">
                <a16:creationId xmlns:a16="http://schemas.microsoft.com/office/drawing/2014/main" id="{38CD0C66-9500-9384-701F-2A956643527B}"/>
              </a:ext>
            </a:extLst>
          </p:cNvPr>
          <p:cNvSpPr/>
          <p:nvPr/>
        </p:nvSpPr>
        <p:spPr>
          <a:xfrm>
            <a:off x="7936746" y="1173180"/>
            <a:ext cx="1752599" cy="1547529"/>
          </a:xfrm>
          <a:prstGeom prst="ellipse">
            <a:avLst/>
          </a:prstGeom>
          <a:solidFill>
            <a:schemeClr val="accent5">
              <a:lumMod val="20000"/>
              <a:lumOff val="80000"/>
            </a:schemeClr>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Nunito Black" pitchFamily="2" charset="0"/>
              </a:rPr>
              <a:t>Những chi tiết thú vị</a:t>
            </a:r>
          </a:p>
        </p:txBody>
      </p:sp>
      <p:pic>
        <p:nvPicPr>
          <p:cNvPr id="4" name="Picture 3">
            <a:extLst>
              <a:ext uri="{FF2B5EF4-FFF2-40B4-BE49-F238E27FC236}">
                <a16:creationId xmlns:a16="http://schemas.microsoft.com/office/drawing/2014/main" id="{568EFE44-C1EA-8DF3-765B-43A70E084590}"/>
              </a:ext>
            </a:extLst>
          </p:cNvPr>
          <p:cNvPicPr>
            <a:picLocks noChangeAspect="1"/>
          </p:cNvPicPr>
          <p:nvPr/>
        </p:nvPicPr>
        <p:blipFill>
          <a:blip r:embed="rId3"/>
          <a:stretch>
            <a:fillRect/>
          </a:stretch>
        </p:blipFill>
        <p:spPr>
          <a:xfrm>
            <a:off x="2237033" y="2932640"/>
            <a:ext cx="7909217" cy="3751582"/>
          </a:xfrm>
          <a:prstGeom prst="rect">
            <a:avLst/>
          </a:prstGeom>
          <a:ln>
            <a:noFill/>
          </a:ln>
          <a:effectLst>
            <a:softEdge rad="112500"/>
          </a:effectLst>
        </p:spPr>
      </p:pic>
    </p:spTree>
    <p:extLst>
      <p:ext uri="{BB962C8B-B14F-4D97-AF65-F5344CB8AC3E}">
        <p14:creationId xmlns:p14="http://schemas.microsoft.com/office/powerpoint/2010/main" val="3151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dirty="0" err="1">
                <a:solidFill>
                  <a:srgbClr val="FFFF00"/>
                </a:solidFill>
                <a:latin typeface="Times New Roman" panose="02020603050405020304" pitchFamily="18" charset="0"/>
                <a:cs typeface="Times New Roman" panose="02020603050405020304" pitchFamily="18" charset="0"/>
              </a:rPr>
              <a:t>Hẹn</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gặp</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lại</a:t>
            </a:r>
            <a:endParaRPr lang="en-US" sz="5334" b="1" dirty="0">
              <a:solidFill>
                <a:srgbClr val="FFFF00"/>
              </a:solidFill>
              <a:latin typeface="Times New Roman" panose="02020603050405020304" pitchFamily="18" charset="0"/>
              <a:cs typeface="Times New Roman" panose="02020603050405020304" pitchFamily="18" charset="0"/>
            </a:endParaRPr>
          </a:p>
          <a:p>
            <a:pPr algn="ct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các</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em</a:t>
            </a:r>
            <a:r>
              <a:rPr lang="en-US" sz="5334"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450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Calibri" panose="020F0502020204030204" pitchFamily="34" charset="0"/>
                <a:cs typeface="Calibri" panose="020F0502020204030204" pitchFamily="34" charset="0"/>
              </a:rPr>
              <a:t>YÊU CẦU CẦN ĐẠT </a:t>
            </a:r>
            <a:endParaRPr dirty="0">
              <a:solidFill>
                <a:schemeClr val="lt1"/>
              </a:solidFill>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Calibri" panose="020F0502020204030204" pitchFamily="34" charset="0"/>
                <a:cs typeface="Calibri" panose="020F0502020204030204" pitchFamily="34"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01.</a:t>
            </a:r>
            <a:endParaRPr sz="4000" dirty="0">
              <a:solidFill>
                <a:schemeClr val="lt1"/>
              </a:solidFill>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rPr>
              <a:t>02.</a:t>
            </a:r>
            <a:endParaRPr sz="4000" dirty="0">
              <a:solidFill>
                <a:schemeClr val="lt1"/>
              </a:solidFill>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Khởi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98110086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t1s.com - Em Yêu Đọc Sách  Em Yêu Trường Em Parody Lyric">
            <a:hlinkClick r:id="" action="ppaction://media"/>
            <a:extLst>
              <a:ext uri="{FF2B5EF4-FFF2-40B4-BE49-F238E27FC236}">
                <a16:creationId xmlns:a16="http://schemas.microsoft.com/office/drawing/2014/main" id="{726646FC-CD80-4680-F731-6230B0C05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838200"/>
            <a:ext cx="11029950" cy="5898036"/>
          </a:xfrm>
          <a:prstGeom prst="rect">
            <a:avLst/>
          </a:prstGeom>
        </p:spPr>
      </p:pic>
      <p:sp>
        <p:nvSpPr>
          <p:cNvPr id="4" name="TextBox 3">
            <a:extLst>
              <a:ext uri="{FF2B5EF4-FFF2-40B4-BE49-F238E27FC236}">
                <a16:creationId xmlns:a16="http://schemas.microsoft.com/office/drawing/2014/main" id="{B183A8AC-C934-A924-06E9-D2E205C7EF84}"/>
              </a:ext>
            </a:extLst>
          </p:cNvPr>
          <p:cNvSpPr txBox="1"/>
          <p:nvPr/>
        </p:nvSpPr>
        <p:spPr>
          <a:xfrm>
            <a:off x="3733800" y="228600"/>
            <a:ext cx="5943600" cy="1200329"/>
          </a:xfrm>
          <a:prstGeom prst="rect">
            <a:avLst/>
          </a:prstGeom>
          <a:noFill/>
        </p:spPr>
        <p:txBody>
          <a:bodyPr wrap="square" rtlCol="0">
            <a:spAutoFit/>
          </a:bodyPr>
          <a:lstStyle/>
          <a:p>
            <a:r>
              <a:rPr lang="en-US" sz="3600" b="1" dirty="0">
                <a:latin typeface="Nunito" panose="00000500000000000000" pitchFamily="2" charset="0"/>
              </a:rPr>
              <a:t>LẮNG NGHE BÀI HÁT</a:t>
            </a:r>
          </a:p>
          <a:p>
            <a:endParaRPr lang="en-US" sz="3600" b="1" dirty="0">
              <a:latin typeface="Nunito" panose="00000500000000000000" pitchFamily="2" charset="0"/>
            </a:endParaRPr>
          </a:p>
        </p:txBody>
      </p:sp>
    </p:spTree>
    <p:extLst>
      <p:ext uri="{BB962C8B-B14F-4D97-AF65-F5344CB8AC3E}">
        <p14:creationId xmlns:p14="http://schemas.microsoft.com/office/powerpoint/2010/main" val="1317026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pinimg.com/564x/f9/e9/be/f9e9be41c72ba7efdcc00e0d34552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922"/>
          <a:stretch/>
        </p:blipFill>
        <p:spPr bwMode="auto">
          <a:xfrm>
            <a:off x="2971800" y="3368001"/>
            <a:ext cx="5076898" cy="3527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Nunito Black" pitchFamily="2" charset="0"/>
              </a:rPr>
              <a:t>     </a:t>
            </a:r>
            <a:r>
              <a:rPr lang="en-US" sz="2800" b="1" dirty="0">
                <a:solidFill>
                  <a:srgbClr val="FF0000"/>
                </a:solidFill>
                <a:latin typeface="Nunito Black" pitchFamily="2" charset="0"/>
              </a:rPr>
              <a:t>1. Chia </a:t>
            </a:r>
            <a:r>
              <a:rPr lang="en-US" sz="2800" b="1" dirty="0" err="1">
                <a:solidFill>
                  <a:srgbClr val="FF0000"/>
                </a:solidFill>
                <a:latin typeface="Nunito Black" pitchFamily="2" charset="0"/>
              </a:rPr>
              <a:t>sẻ</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theo</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chủ</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đề</a:t>
            </a:r>
            <a:r>
              <a:rPr lang="en-US" sz="2800" b="1" dirty="0">
                <a:solidFill>
                  <a:srgbClr val="FF0000"/>
                </a:solidFill>
                <a:latin typeface="Nunito Black" pitchFamily="2" charset="0"/>
              </a:rPr>
              <a:t> “ </a:t>
            </a:r>
            <a:r>
              <a:rPr lang="en-US" sz="2800" b="1" dirty="0" err="1">
                <a:solidFill>
                  <a:srgbClr val="FF0000"/>
                </a:solidFill>
                <a:latin typeface="Nunito Black" pitchFamily="2" charset="0"/>
              </a:rPr>
              <a:t>Đọc</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sách</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có</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gì</a:t>
            </a:r>
            <a:r>
              <a:rPr lang="en-US" sz="2800" b="1" dirty="0">
                <a:solidFill>
                  <a:srgbClr val="FF0000"/>
                </a:solidFill>
                <a:latin typeface="Nunito Black" pitchFamily="2" charset="0"/>
              </a:rPr>
              <a:t> hay?”</a:t>
            </a:r>
          </a:p>
          <a:p>
            <a:r>
              <a:rPr lang="en-US" sz="2800" b="1" dirty="0">
                <a:solidFill>
                  <a:srgbClr val="00B0F0"/>
                </a:solidFill>
                <a:latin typeface="Nunito Black" pitchFamily="2" charset="0"/>
              </a:rPr>
              <a:t>       </a:t>
            </a:r>
            <a:r>
              <a:rPr lang="en-US" sz="2400" dirty="0" err="1">
                <a:solidFill>
                  <a:schemeClr val="tx1">
                    <a:lumMod val="75000"/>
                    <a:lumOff val="25000"/>
                  </a:schemeClr>
                </a:solidFill>
                <a:latin typeface="Nunito Black" pitchFamily="2" charset="0"/>
              </a:rPr>
              <a:t>Sắm</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vai</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một</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cuốn</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sách</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mà</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em</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yêu</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thích</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để</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nói</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về</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sự</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thú</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vị</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của</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việc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đọc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sách</a:t>
            </a:r>
            <a:r>
              <a:rPr lang="en-US" sz="2400" dirty="0">
                <a:solidFill>
                  <a:schemeClr val="tx1">
                    <a:lumMod val="75000"/>
                    <a:lumOff val="25000"/>
                  </a:schemeClr>
                </a:solidFill>
                <a:latin typeface="Nunito Black" pitchFamily="2" charset="0"/>
              </a:rPr>
              <a:t>: </a:t>
            </a:r>
          </a:p>
          <a:p>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Nêu</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lý</a:t>
            </a:r>
            <a:r>
              <a:rPr lang="en-US" sz="2400" dirty="0">
                <a:solidFill>
                  <a:schemeClr val="tx1">
                    <a:lumMod val="75000"/>
                    <a:lumOff val="25000"/>
                  </a:schemeClr>
                </a:solidFill>
                <a:latin typeface="Nunito Black" pitchFamily="2" charset="0"/>
              </a:rPr>
              <a:t> do </a:t>
            </a:r>
            <a:r>
              <a:rPr lang="en-US" sz="2400" dirty="0" err="1">
                <a:solidFill>
                  <a:schemeClr val="tx1">
                    <a:lumMod val="75000"/>
                    <a:lumOff val="25000"/>
                  </a:schemeClr>
                </a:solidFill>
                <a:latin typeface="Nunito Black" pitchFamily="2" charset="0"/>
              </a:rPr>
              <a:t>nên</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đọc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sách</a:t>
            </a:r>
            <a:r>
              <a:rPr lang="en-US" sz="2400" dirty="0">
                <a:solidFill>
                  <a:schemeClr val="tx1">
                    <a:lumMod val="75000"/>
                    <a:lumOff val="25000"/>
                  </a:schemeClr>
                </a:solidFill>
                <a:latin typeface="Nunito Black" pitchFamily="2" charset="0"/>
              </a:rPr>
              <a:t>.</a:t>
            </a:r>
          </a:p>
          <a:p>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Làm</a:t>
            </a:r>
            <a:r>
              <a:rPr lang="en-US" sz="2400" dirty="0">
                <a:solidFill>
                  <a:schemeClr val="tx1">
                    <a:lumMod val="75000"/>
                    <a:lumOff val="25000"/>
                  </a:schemeClr>
                </a:solidFill>
                <a:latin typeface="Nunito Black" pitchFamily="2" charset="0"/>
              </a:rPr>
              <a:t> 1 </a:t>
            </a:r>
            <a:r>
              <a:rPr lang="en-US" sz="2400" dirty="0" err="1">
                <a:solidFill>
                  <a:schemeClr val="tx1">
                    <a:lumMod val="75000"/>
                    <a:lumOff val="25000"/>
                  </a:schemeClr>
                </a:solidFill>
                <a:latin typeface="Nunito Black" pitchFamily="2" charset="0"/>
              </a:rPr>
              <a:t>động</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tác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vui</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nhộn</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để</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khuyến</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khích</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các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bạn</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đọc</a:t>
            </a:r>
            <a:r>
              <a:rPr lang="en-US" sz="2400" dirty="0">
                <a:solidFill>
                  <a:schemeClr val="tx1">
                    <a:lumMod val="75000"/>
                    <a:lumOff val="25000"/>
                  </a:schemeClr>
                </a:solidFill>
                <a:latin typeface="Nunito Black" pitchFamily="2" charset="0"/>
              </a:rPr>
              <a:t> </a:t>
            </a:r>
            <a:r>
              <a:rPr lang="en-US" sz="2400" dirty="0" err="1">
                <a:solidFill>
                  <a:schemeClr val="tx1">
                    <a:lumMod val="75000"/>
                    <a:lumOff val="25000"/>
                  </a:schemeClr>
                </a:solidFill>
                <a:latin typeface="Nunito Black" pitchFamily="2" charset="0"/>
              </a:rPr>
              <a:t>sách</a:t>
            </a:r>
            <a:r>
              <a:rPr lang="en-US" sz="2400" dirty="0">
                <a:solidFill>
                  <a:schemeClr val="tx1">
                    <a:lumMod val="75000"/>
                    <a:lumOff val="25000"/>
                  </a:schemeClr>
                </a:solidFill>
                <a:latin typeface="Nunito Black" pitchFamily="2" charset="0"/>
              </a:rPr>
              <a:t>.</a:t>
            </a:r>
          </a:p>
        </p:txBody>
      </p:sp>
      <p:sp>
        <p:nvSpPr>
          <p:cNvPr id="3" name="Rounded Rectangular Callout 2"/>
          <p:cNvSpPr/>
          <p:nvPr/>
        </p:nvSpPr>
        <p:spPr>
          <a:xfrm>
            <a:off x="76200" y="2679061"/>
            <a:ext cx="3570514" cy="1377879"/>
          </a:xfrm>
          <a:prstGeom prst="wedgeRoundRectCallout">
            <a:avLst>
              <a:gd name="adj1" fmla="val 48455"/>
              <a:gd name="adj2" fmla="val 82500"/>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Tớ không thích đọc sách đâu! Tớ chỉ thích chơi Cờ Vua thôi! </a:t>
            </a:r>
          </a:p>
        </p:txBody>
      </p:sp>
      <p:sp>
        <p:nvSpPr>
          <p:cNvPr id="10" name="Rounded Rectangular Callout 9"/>
          <p:cNvSpPr/>
          <p:nvPr/>
        </p:nvSpPr>
        <p:spPr>
          <a:xfrm>
            <a:off x="8545286" y="4428537"/>
            <a:ext cx="3646714" cy="1896064"/>
          </a:xfrm>
          <a:prstGeom prst="wedgeRoundRectCallout">
            <a:avLst>
              <a:gd name="adj1" fmla="val -67246"/>
              <a:gd name="adj2" fmla="val -6422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Nunito Black" pitchFamily="2" charset="0"/>
              </a:rPr>
              <a:t>    Ồ, </a:t>
            </a:r>
            <a:r>
              <a:rPr lang="en-US" sz="2400" dirty="0" err="1">
                <a:solidFill>
                  <a:srgbClr val="002060"/>
                </a:solidFill>
                <a:latin typeface="Nunito Black" pitchFamily="2" charset="0"/>
              </a:rPr>
              <a:t>thế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thì</a:t>
            </a:r>
            <a:r>
              <a:rPr lang="en-US" sz="2400" dirty="0">
                <a:solidFill>
                  <a:srgbClr val="002060"/>
                </a:solidFill>
                <a:latin typeface="Nunito Black" pitchFamily="2" charset="0"/>
              </a:rPr>
              <a:t> </a:t>
            </a:r>
            <a:r>
              <a:rPr lang="en-US" sz="2400" dirty="0" err="1">
                <a:solidFill>
                  <a:srgbClr val="002060"/>
                </a:solidFill>
                <a:latin typeface="Nunito Black" pitchFamily="2" charset="0"/>
              </a:rPr>
              <a:t>cậu</a:t>
            </a:r>
            <a:r>
              <a:rPr lang="en-US" sz="2400" dirty="0">
                <a:solidFill>
                  <a:srgbClr val="002060"/>
                </a:solidFill>
                <a:latin typeface="Nunito Black" pitchFamily="2" charset="0"/>
              </a:rPr>
              <a:t> </a:t>
            </a:r>
            <a:r>
              <a:rPr lang="en-US" sz="2400" dirty="0" err="1">
                <a:solidFill>
                  <a:srgbClr val="002060"/>
                </a:solidFill>
                <a:latin typeface="Nunito Black" pitchFamily="2" charset="0"/>
              </a:rPr>
              <a:t>có</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thể</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sách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Cờ</a:t>
            </a:r>
            <a:r>
              <a:rPr lang="en-US" sz="2400" dirty="0">
                <a:solidFill>
                  <a:srgbClr val="002060"/>
                </a:solidFill>
                <a:latin typeface="Nunito Black" pitchFamily="2" charset="0"/>
              </a:rPr>
              <a:t> </a:t>
            </a:r>
            <a:r>
              <a:rPr lang="en-US" sz="2400" dirty="0" err="1">
                <a:solidFill>
                  <a:srgbClr val="002060"/>
                </a:solidFill>
                <a:latin typeface="Nunito Black" pitchFamily="2" charset="0"/>
              </a:rPr>
              <a:t>Vua</a:t>
            </a:r>
            <a:r>
              <a:rPr lang="en-US" sz="2400" dirty="0">
                <a:solidFill>
                  <a:srgbClr val="002060"/>
                </a:solidFill>
                <a:latin typeface="Nunito Black" pitchFamily="2" charset="0"/>
              </a:rPr>
              <a:t>. </a:t>
            </a:r>
            <a:r>
              <a:rPr lang="en-US" sz="2400" dirty="0" err="1">
                <a:solidFill>
                  <a:srgbClr val="002060"/>
                </a:solidFill>
                <a:latin typeface="Nunito Black" pitchFamily="2" charset="0"/>
              </a:rPr>
              <a:t>Cậu</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biết</a:t>
            </a:r>
            <a:r>
              <a:rPr lang="en-US" sz="2400" dirty="0">
                <a:solidFill>
                  <a:srgbClr val="002060"/>
                </a:solidFill>
                <a:latin typeface="Nunito Black" pitchFamily="2" charset="0"/>
              </a:rPr>
              <a:t> </a:t>
            </a:r>
            <a:r>
              <a:rPr lang="en-US" sz="2400" dirty="0" err="1">
                <a:solidFill>
                  <a:srgbClr val="002060"/>
                </a:solidFill>
                <a:latin typeface="Nunito Black" pitchFamily="2" charset="0"/>
              </a:rPr>
              <a:t>thêm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vua</a:t>
            </a:r>
            <a:r>
              <a:rPr lang="en-US" sz="2400" dirty="0">
                <a:solidFill>
                  <a:srgbClr val="002060"/>
                </a:solidFill>
                <a:latin typeface="Nunito Black" pitchFamily="2" charset="0"/>
              </a:rPr>
              <a:t> </a:t>
            </a:r>
            <a:r>
              <a:rPr lang="en-US" sz="2400" dirty="0" err="1">
                <a:solidFill>
                  <a:srgbClr val="002060"/>
                </a:solidFill>
                <a:latin typeface="Nunito Black" pitchFamily="2" charset="0"/>
              </a:rPr>
              <a:t>cờ</a:t>
            </a:r>
            <a:r>
              <a:rPr lang="en-US" sz="2400" dirty="0">
                <a:solidFill>
                  <a:srgbClr val="002060"/>
                </a:solidFill>
                <a:latin typeface="Nunito Black" pitchFamily="2" charset="0"/>
              </a:rPr>
              <a:t> </a:t>
            </a:r>
            <a:r>
              <a:rPr lang="en-US" sz="2400" dirty="0" err="1">
                <a:solidFill>
                  <a:srgbClr val="002060"/>
                </a:solidFill>
                <a:latin typeface="Nunito Black" pitchFamily="2" charset="0"/>
              </a:rPr>
              <a:t>trên</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tập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a:t>
            </a:r>
            <a:r>
              <a:rPr lang="en-US" sz="2400" dirty="0">
                <a:solidFill>
                  <a:srgbClr val="002060"/>
                </a:solidFill>
                <a:latin typeface="Nunito Black" pitchFamily="2" charset="0"/>
              </a:rPr>
              <a:t>.</a:t>
            </a:r>
          </a:p>
        </p:txBody>
      </p:sp>
    </p:spTree>
    <p:extLst>
      <p:ext uri="{BB962C8B-B14F-4D97-AF65-F5344CB8AC3E}">
        <p14:creationId xmlns:p14="http://schemas.microsoft.com/office/powerpoint/2010/main" val="2297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wipe(down)">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 y="1905000"/>
            <a:ext cx="6411115" cy="539405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a:t>
            </a:r>
            <a:r>
              <a:rPr lang="en-US" sz="2800" b="1">
                <a:solidFill>
                  <a:srgbClr val="FF0000"/>
                </a:solidFill>
                <a:latin typeface="Nunito Black" pitchFamily="2" charset="0"/>
              </a:rPr>
              <a:t>1. Chia sẻ theo chủ đề “ Đọc sách có gì hay?”</a:t>
            </a:r>
          </a:p>
          <a:p>
            <a:r>
              <a:rPr lang="en-US" sz="2800" b="1">
                <a:solidFill>
                  <a:srgbClr val="00B0F0"/>
                </a:solidFill>
                <a:latin typeface="Nunito Black" pitchFamily="2" charset="0"/>
              </a:rPr>
              <a:t>       </a:t>
            </a:r>
            <a:r>
              <a:rPr lang="en-US" sz="2400">
                <a:solidFill>
                  <a:srgbClr val="00B0F0"/>
                </a:solidFill>
                <a:latin typeface="Nunito Black" pitchFamily="2" charset="0"/>
              </a:rPr>
              <a:t>Sắm vai một cuốn sách mà em yêu thích để nói về sự thú vị của việc đọc sách: </a:t>
            </a:r>
          </a:p>
          <a:p>
            <a:r>
              <a:rPr lang="en-US" sz="2400">
                <a:solidFill>
                  <a:srgbClr val="00B0F0"/>
                </a:solidFill>
                <a:latin typeface="Nunito Black" pitchFamily="2" charset="0"/>
              </a:rPr>
              <a:t>- Nêu lý do nên đọc sách.</a:t>
            </a:r>
          </a:p>
          <a:p>
            <a:r>
              <a:rPr lang="en-US" sz="2400">
                <a:solidFill>
                  <a:srgbClr val="00B0F0"/>
                </a:solidFill>
                <a:latin typeface="Nunito Black" pitchFamily="2" charset="0"/>
              </a:rPr>
              <a:t>- Làm 1 động tác vui nhộn để khuyến khích các bạn đọc sách.</a:t>
            </a:r>
          </a:p>
        </p:txBody>
      </p:sp>
      <p:sp>
        <p:nvSpPr>
          <p:cNvPr id="4" name="Rectangle 3">
            <a:extLst>
              <a:ext uri="{FF2B5EF4-FFF2-40B4-BE49-F238E27FC236}">
                <a16:creationId xmlns:a16="http://schemas.microsoft.com/office/drawing/2014/main" id="{7D7ECB78-80FA-3E20-1607-5D4F16BBBAAF}"/>
              </a:ext>
            </a:extLst>
          </p:cNvPr>
          <p:cNvSpPr/>
          <p:nvPr/>
        </p:nvSpPr>
        <p:spPr>
          <a:xfrm>
            <a:off x="10972800" y="0"/>
            <a:ext cx="1219200" cy="116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5715000" y="3191491"/>
            <a:ext cx="3570514" cy="1377879"/>
          </a:xfrm>
          <a:prstGeom prst="wedgeRoundRectCallout">
            <a:avLst>
              <a:gd name="adj1" fmla="val -93496"/>
              <a:gd name="adj2" fmla="val 49318"/>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Nunito Black" pitchFamily="2" charset="0"/>
              </a:rPr>
              <a:t>Vì sao chúng ta nên đọc sách?</a:t>
            </a:r>
          </a:p>
        </p:txBody>
      </p:sp>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Tree>
    <p:extLst>
      <p:ext uri="{BB962C8B-B14F-4D97-AF65-F5344CB8AC3E}">
        <p14:creationId xmlns:p14="http://schemas.microsoft.com/office/powerpoint/2010/main" val="511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pinimg.com/564x/19/ac/b4/19acb4d5ce405d5713dbe85eaa9d75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23">
                        <a14:foregroundMark x1="49468" y1="24113" x2="49468" y2="24113"/>
                        <a14:foregroundMark x1="52128" y1="21986" x2="52128" y2="21986"/>
                        <a14:foregroundMark x1="68794" y1="31206" x2="68794" y2="31206"/>
                        <a14:foregroundMark x1="69326" y1="40248" x2="69326" y2="40248"/>
                        <a14:foregroundMark x1="78901" y1="19681" x2="78901" y2="19681"/>
                        <a14:foregroundMark x1="89362" y1="13475" x2="89362" y2="13475"/>
                        <a14:foregroundMark x1="89716" y1="31915" x2="89716" y2="31915"/>
                        <a14:foregroundMark x1="89894" y1="38830" x2="89894" y2="38830"/>
                        <a14:foregroundMark x1="64539" y1="11702" x2="64539" y2="11702"/>
                        <a14:foregroundMark x1="63652" y1="8511" x2="63652" y2="8511"/>
                        <a14:foregroundMark x1="34574" y1="9574" x2="34574" y2="9574"/>
                        <a14:foregroundMark x1="46986" y1="10106" x2="46986" y2="10106"/>
                        <a14:foregroundMark x1="39716" y1="17199" x2="39716" y2="17199"/>
                        <a14:foregroundMark x1="27660" y1="35816" x2="27660" y2="35816"/>
                        <a14:foregroundMark x1="13830" y1="35993" x2="13830" y2="35993"/>
                        <a14:foregroundMark x1="11348" y1="19681" x2="11348" y2="19681"/>
                        <a14:foregroundMark x1="13121" y1="19326" x2="13121" y2="19326"/>
                        <a14:foregroundMark x1="15248" y1="19681" x2="15248" y2="19681"/>
                        <a14:foregroundMark x1="11348" y1="24113" x2="11348" y2="24113"/>
                        <a14:foregroundMark x1="15071" y1="16667" x2="15071" y2="16667"/>
                        <a14:foregroundMark x1="28191" y1="56206" x2="28191" y2="56206"/>
                        <a14:foregroundMark x1="73227" y1="53901" x2="73227" y2="53901"/>
                        <a14:foregroundMark x1="12057" y1="4787" x2="12057" y2="4787"/>
                        <a14:foregroundMark x1="4787" y1="10106" x2="4787" y2="10106"/>
                        <a14:foregroundMark x1="22695" y1="43617" x2="22695" y2="43617"/>
                        <a14:foregroundMark x1="22695" y1="43617" x2="22695" y2="43617"/>
                        <a14:foregroundMark x1="21454" y1="43262" x2="21454" y2="43262"/>
                        <a14:foregroundMark x1="21454" y1="43262" x2="21454" y2="43262"/>
                        <a14:foregroundMark x1="23404" y1="44504" x2="23404" y2="44504"/>
                        <a14:foregroundMark x1="75532" y1="53546" x2="75532" y2="53546"/>
                        <a14:foregroundMark x1="78369" y1="42908" x2="78369" y2="42908"/>
                        <a14:foregroundMark x1="84752" y1="47340" x2="84752" y2="47340"/>
                        <a14:foregroundMark x1="94681" y1="6560" x2="94681" y2="6560"/>
                        <a14:foregroundMark x1="80851" y1="7801" x2="80851" y2="7801"/>
                        <a14:foregroundMark x1="12766" y1="43617" x2="12766" y2="43617"/>
                        <a14:foregroundMark x1="19326" y1="54610" x2="19326" y2="54610"/>
                        <a14:foregroundMark x1="36702" y1="25709" x2="36702" y2="25709"/>
                        <a14:foregroundMark x1="61170" y1="82092" x2="61170" y2="82092"/>
                        <a14:foregroundMark x1="37234" y1="84929" x2="37234" y2="84929"/>
                        <a14:foregroundMark x1="48050" y1="85461" x2="48050" y2="85461"/>
                        <a14:foregroundMark x1="48050" y1="85461" x2="48050" y2="85461"/>
                        <a14:foregroundMark x1="57624" y1="86702" x2="57624" y2="86702"/>
                        <a14:foregroundMark x1="57624" y1="86702" x2="57624" y2="86702"/>
                        <a14:foregroundMark x1="53901" y1="83333" x2="53901" y2="83333"/>
                        <a14:foregroundMark x1="43617" y1="79965" x2="43617" y2="79965"/>
                        <a14:foregroundMark x1="45567" y1="72695" x2="45567" y2="72695"/>
                        <a14:foregroundMark x1="55319" y1="70745" x2="55319" y2="71277"/>
                        <a14:foregroundMark x1="60638" y1="70745" x2="60638" y2="70745"/>
                        <a14:foregroundMark x1="65957" y1="68262" x2="65957" y2="68262"/>
                        <a14:foregroundMark x1="62057" y1="69681" x2="62057" y2="69681"/>
                        <a14:backgroundMark x1="53369" y1="16135" x2="53369" y2="16135"/>
                      </a14:backgroundRemoval>
                    </a14:imgEffect>
                  </a14:imgLayer>
                </a14:imgProps>
              </a:ext>
              <a:ext uri="{28A0092B-C50C-407E-A947-70E740481C1C}">
                <a14:useLocalDpi xmlns:a14="http://schemas.microsoft.com/office/drawing/2010/main" val="0"/>
              </a:ext>
            </a:extLst>
          </a:blip>
          <a:srcRect/>
          <a:stretch>
            <a:fillRect/>
          </a:stretch>
        </p:blipFill>
        <p:spPr bwMode="auto">
          <a:xfrm>
            <a:off x="311296" y="1074645"/>
            <a:ext cx="6851504" cy="5970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162800" y="1905000"/>
            <a:ext cx="4648200" cy="183117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Sách là kho tàng tri thức của nhân loại vì th</a:t>
            </a:r>
            <a:r>
              <a:rPr lang="en-US" sz="2400" dirty="0">
                <a:solidFill>
                  <a:srgbClr val="002060"/>
                </a:solidFill>
                <a:latin typeface="Nunito Black" pitchFamily="2" charset="0"/>
              </a:rPr>
              <a:t>ế</a:t>
            </a:r>
            <a:r>
              <a:rPr lang="vi-VN" sz="2400" dirty="0">
                <a:solidFill>
                  <a:srgbClr val="002060"/>
                </a:solidFill>
                <a:latin typeface="Nunito Black" pitchFamily="2" charset="0"/>
              </a:rPr>
              <a:t> khi đọc sách ta được tiếp cận với nhiều kiến thức thú vị, mới mẻ hơn.</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1589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086600" y="1902822"/>
            <a:ext cx="4861781" cy="198337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Nunito Black" pitchFamily="2" charset="0"/>
            </a:endParaRPr>
          </a:p>
          <a:p>
            <a:r>
              <a:rPr lang="vi-VN" sz="2400" dirty="0">
                <a:solidFill>
                  <a:srgbClr val="002060"/>
                </a:solidFill>
                <a:latin typeface="Nunito Black" pitchFamily="2" charset="0"/>
              </a:rPr>
              <a:t>Việc đọc sách cũng giúp tâm hồn ta thư thái hơn sau những giờ học tập, làm việc </a:t>
            </a:r>
            <a:r>
              <a:rPr lang="en-US" sz="2400" dirty="0" err="1">
                <a:solidFill>
                  <a:srgbClr val="002060"/>
                </a:solidFill>
                <a:latin typeface="Nunito Black" pitchFamily="2" charset="0"/>
              </a:rPr>
              <a:t>căng</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thẳng</a:t>
            </a:r>
            <a:r>
              <a:rPr lang="en-US" sz="2400" dirty="0">
                <a:solidFill>
                  <a:srgbClr val="002060"/>
                </a:solidFill>
                <a:latin typeface="Nunito Black" pitchFamily="2" charset="0"/>
              </a:rPr>
              <a:t>.</a:t>
            </a:r>
            <a:r>
              <a:rPr lang="vi-VN" sz="2400" dirty="0">
                <a:solidFill>
                  <a:srgbClr val="002060"/>
                </a:solidFill>
                <a:latin typeface="Nunito Black" pitchFamily="2" charset="0"/>
              </a:rPr>
              <a:t/>
            </a:r>
            <a:br>
              <a:rPr lang="vi-VN" sz="2400" dirty="0">
                <a:solidFill>
                  <a:srgbClr val="002060"/>
                </a:solidFill>
                <a:latin typeface="Nunito Black" pitchFamily="2" charset="0"/>
              </a:rPr>
            </a:br>
            <a:endParaRPr lang="en-US" sz="2400" dirty="0">
              <a:solidFill>
                <a:srgbClr val="002060"/>
              </a:solidFill>
              <a:latin typeface="Nunito Black" pitchFamily="2" charset="0"/>
            </a:endParaRPr>
          </a:p>
        </p:txBody>
      </p:sp>
      <p:pic>
        <p:nvPicPr>
          <p:cNvPr id="6146" name="Picture 2" descr="https://i.pinimg.com/564x/4f/c7/5a/4fc75a23f8e84b3ea89c49b9a5e78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1" y="1902822"/>
            <a:ext cx="6299604" cy="4188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095475" y="2258942"/>
            <a:ext cx="4715525" cy="155105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Nunito Black" pitchFamily="2" charset="0"/>
            </a:endParaRPr>
          </a:p>
          <a:p>
            <a:pPr algn="just"/>
            <a:endParaRPr lang="en-US" sz="2800" dirty="0">
              <a:solidFill>
                <a:srgbClr val="002060"/>
              </a:solidFill>
              <a:latin typeface="Nunito Black" pitchFamily="2" charset="0"/>
            </a:endParaRPr>
          </a:p>
          <a:p>
            <a:pPr algn="just"/>
            <a:r>
              <a:rPr lang="vi-VN" sz="2800" dirty="0">
                <a:solidFill>
                  <a:srgbClr val="002060"/>
                </a:solidFill>
                <a:latin typeface="Nunito Black" pitchFamily="2" charset="0"/>
              </a:rPr>
              <a:t>Đọc sách cũng có thể giúp bạn có một giấc ngủ ngon hơn.</a:t>
            </a:r>
            <a:endParaRPr lang="en-US" sz="2800" dirty="0">
              <a:solidFill>
                <a:srgbClr val="002060"/>
              </a:solidFill>
              <a:latin typeface="Nunito Black" pitchFamily="2" charset="0"/>
            </a:endParaRPr>
          </a:p>
          <a:p>
            <a:pPr algn="just"/>
            <a:r>
              <a:rPr lang="vi-VN" sz="2800" dirty="0">
                <a:solidFill>
                  <a:srgbClr val="002060"/>
                </a:solidFill>
                <a:latin typeface="Nunito Black" pitchFamily="2" charset="0"/>
              </a:rPr>
              <a:t/>
            </a:r>
            <a:br>
              <a:rPr lang="vi-VN" sz="2800" dirty="0">
                <a:solidFill>
                  <a:srgbClr val="002060"/>
                </a:solidFill>
                <a:latin typeface="Nunito Black" pitchFamily="2" charset="0"/>
              </a:rPr>
            </a:br>
            <a:endParaRPr lang="en-US" sz="2800" dirty="0">
              <a:solidFill>
                <a:srgbClr val="002060"/>
              </a:solidFill>
              <a:latin typeface="Nunito Black" pitchFamily="2" charset="0"/>
            </a:endParaRPr>
          </a:p>
        </p:txBody>
      </p:sp>
      <p:pic>
        <p:nvPicPr>
          <p:cNvPr id="7170" name="Picture 2" descr="https://i.pinimg.com/564x/25/84/76/258476f2214ed78cdc703d0ea9e9c95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6915" r="93085"/>
                    </a14:imgEffect>
                  </a14:imgLayer>
                </a14:imgProps>
              </a:ext>
              <a:ext uri="{28A0092B-C50C-407E-A947-70E740481C1C}">
                <a14:useLocalDpi xmlns:a14="http://schemas.microsoft.com/office/drawing/2010/main" val="0"/>
              </a:ext>
            </a:extLst>
          </a:blip>
          <a:srcRect/>
          <a:stretch>
            <a:fillRect/>
          </a:stretch>
        </p:blipFill>
        <p:spPr bwMode="auto">
          <a:xfrm>
            <a:off x="264861" y="1014281"/>
            <a:ext cx="6830614" cy="56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583</Words>
  <Application>Microsoft Office PowerPoint</Application>
  <PresentationFormat>Widescreen</PresentationFormat>
  <Paragraphs>60</Paragraphs>
  <Slides>17</Slides>
  <Notes>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Didact Gothic</vt:lpstr>
      <vt:lpstr>LNTH-Kids  Chinese Font 1</vt:lpstr>
      <vt:lpstr>Roboto Condensed</vt:lpstr>
      <vt:lpstr>Bellota Text</vt:lpstr>
      <vt:lpstr>Times New Roman</vt:lpstr>
      <vt:lpstr>UVN Van Chuong Nang</vt:lpstr>
      <vt:lpstr>Zilla Slab</vt:lpstr>
      <vt:lpstr>Calibri</vt:lpstr>
      <vt:lpstr>Nunito Black</vt:lpstr>
      <vt:lpstr>Arial</vt:lpstr>
      <vt:lpstr>Odibee Sans</vt:lpstr>
      <vt:lpstr>Nunito</vt:lpstr>
      <vt:lpstr>Coiny</vt:lpstr>
      <vt:lpstr>字体视界-熊孩子体</vt:lpstr>
      <vt:lpstr>Office Theme</vt:lpstr>
      <vt:lpstr>End of the School Year: Summer Break XL by Slidesgo</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36</cp:revision>
  <dcterms:created xsi:type="dcterms:W3CDTF">2006-08-16T00:00:00Z</dcterms:created>
  <dcterms:modified xsi:type="dcterms:W3CDTF">2023-09-18T08:06:49Z</dcterms:modified>
  <dc:identifier>DAFDiO2oNAs</dc:identifier>
</cp:coreProperties>
</file>