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handoutMasterIdLst>
    <p:handoutMasterId r:id="rId27"/>
  </p:handoutMasterIdLst>
  <p:sldIdLst>
    <p:sldId id="524" r:id="rId3"/>
    <p:sldId id="525" r:id="rId4"/>
    <p:sldId id="526" r:id="rId5"/>
    <p:sldId id="527" r:id="rId6"/>
    <p:sldId id="549" r:id="rId7"/>
    <p:sldId id="546" r:id="rId8"/>
    <p:sldId id="548" r:id="rId9"/>
    <p:sldId id="550" r:id="rId10"/>
    <p:sldId id="564" r:id="rId11"/>
    <p:sldId id="551" r:id="rId12"/>
    <p:sldId id="555" r:id="rId13"/>
    <p:sldId id="570" r:id="rId14"/>
    <p:sldId id="552" r:id="rId15"/>
    <p:sldId id="556" r:id="rId16"/>
    <p:sldId id="565" r:id="rId17"/>
    <p:sldId id="558" r:id="rId18"/>
    <p:sldId id="557" r:id="rId19"/>
    <p:sldId id="560" r:id="rId20"/>
    <p:sldId id="566" r:id="rId21"/>
    <p:sldId id="568" r:id="rId22"/>
    <p:sldId id="569" r:id="rId23"/>
    <p:sldId id="547" r:id="rId24"/>
    <p:sldId id="534" r:id="rId25"/>
    <p:sldId id="54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7429"/>
    <a:srgbClr val="B8D991"/>
    <a:srgbClr val="0F1D02"/>
    <a:srgbClr val="F08934"/>
    <a:srgbClr val="FBE8CF"/>
    <a:srgbClr val="9C5B0C"/>
    <a:srgbClr val="F1A03F"/>
    <a:srgbClr val="55A84B"/>
    <a:srgbClr val="75BA5B"/>
    <a:srgbClr val="F0AE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249" autoAdjust="0"/>
  </p:normalViewPr>
  <p:slideViewPr>
    <p:cSldViewPr snapToGrid="0">
      <p:cViewPr>
        <p:scale>
          <a:sx n="50" d="100"/>
          <a:sy n="50" d="100"/>
        </p:scale>
        <p:origin x="-1500" y="-486"/>
      </p:cViewPr>
      <p:guideLst>
        <p:guide orient="horz" pos="2160"/>
        <p:guide pos="3840"/>
      </p:guideLst>
    </p:cSldViewPr>
  </p:slideViewPr>
  <p:notesTextViewPr>
    <p:cViewPr>
      <p:scale>
        <a:sx n="1" d="1"/>
        <a:sy n="1" d="1"/>
      </p:scale>
      <p:origin x="0" y="0"/>
    </p:cViewPr>
  </p:notesTextViewPr>
  <p:notesViewPr>
    <p:cSldViewPr snapToGrid="0">
      <p:cViewPr varScale="1">
        <p:scale>
          <a:sx n="49" d="100"/>
          <a:sy n="49" d="100"/>
        </p:scale>
        <p:origin x="2052"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F3A06F15-E2DA-64D7-DE96-93EC12289F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9BDB540C-E84D-891B-3DE3-9F8BFB17664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7EEDE1-CFB0-4F0B-B38D-24FEEE27D84F}" type="datetimeFigureOut">
              <a:rPr lang="en-US" smtClean="0"/>
              <a:t>8/28/2024</a:t>
            </a:fld>
            <a:endParaRPr lang="en-US"/>
          </a:p>
        </p:txBody>
      </p:sp>
      <p:sp>
        <p:nvSpPr>
          <p:cNvPr id="4" name="Footer Placeholder 3">
            <a:extLst>
              <a:ext uri="{FF2B5EF4-FFF2-40B4-BE49-F238E27FC236}">
                <a16:creationId xmlns:a16="http://schemas.microsoft.com/office/drawing/2014/main" xmlns="" id="{5FFF09E4-6925-589A-F5B1-B38833EB954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7D1AA821-2CA7-8B24-C28E-09B7B01B91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6119B2-CD60-4639-A604-2ADF5479EE4A}" type="slidenum">
              <a:rPr lang="en-US" smtClean="0"/>
              <a:t>‹#›</a:t>
            </a:fld>
            <a:endParaRPr lang="en-US"/>
          </a:p>
        </p:txBody>
      </p:sp>
    </p:spTree>
    <p:extLst>
      <p:ext uri="{BB962C8B-B14F-4D97-AF65-F5344CB8AC3E}">
        <p14:creationId xmlns:p14="http://schemas.microsoft.com/office/powerpoint/2010/main" val="158831980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9981510"/>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265360"/>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9453719"/>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665127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53485846"/>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2470459"/>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2010643"/>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9264352"/>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1304602"/>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303298"/>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499263"/>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4917314"/>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918466"/>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350028"/>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8550522"/>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3668450"/>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508097"/>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973611"/>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63800660"/>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7962102"/>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50778551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291031"/>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025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41921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27.png"/><Relationship Id="rId4"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tags" Target="../tags/tag16.xml"/><Relationship Id="rId18" Type="http://schemas.openxmlformats.org/officeDocument/2006/relationships/image" Target="../media/image15.png"/><Relationship Id="rId3" Type="http://schemas.openxmlformats.org/officeDocument/2006/relationships/tags" Target="../tags/tag6.xml"/><Relationship Id="rId7" Type="http://schemas.openxmlformats.org/officeDocument/2006/relationships/tags" Target="../tags/tag10.xml"/><Relationship Id="rId12" Type="http://schemas.openxmlformats.org/officeDocument/2006/relationships/tags" Target="../tags/tag15.xml"/><Relationship Id="rId17" Type="http://schemas.openxmlformats.org/officeDocument/2006/relationships/slideLayout" Target="../slideLayouts/slideLayout13.xml"/><Relationship Id="rId2" Type="http://schemas.openxmlformats.org/officeDocument/2006/relationships/tags" Target="../tags/tag5.xml"/><Relationship Id="rId16" Type="http://schemas.openxmlformats.org/officeDocument/2006/relationships/tags" Target="../tags/tag19.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5" Type="http://schemas.openxmlformats.org/officeDocument/2006/relationships/tags" Target="../tags/tag8.xml"/><Relationship Id="rId15" Type="http://schemas.openxmlformats.org/officeDocument/2006/relationships/tags" Target="../tags/tag18.xml"/><Relationship Id="rId10" Type="http://schemas.openxmlformats.org/officeDocument/2006/relationships/tags" Target="../tags/tag13.xml"/><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tags" Target="../tags/tag1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8.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3"/>
          <a:stretch>
            <a:fillRect/>
          </a:stretch>
        </p:blipFill>
        <p:spPr>
          <a:xfrm>
            <a:off x="-635" y="0"/>
            <a:ext cx="12192635" cy="6858000"/>
          </a:xfrm>
          <a:prstGeom prst="rect">
            <a:avLst/>
          </a:prstGeom>
        </p:spPr>
      </p:pic>
      <p:sp>
        <p:nvSpPr>
          <p:cNvPr id="174" name="圆角矩形 173"/>
          <p:cNvSpPr/>
          <p:nvPr>
            <p:custDataLst>
              <p:tags r:id="rId1"/>
            </p:custDataLst>
          </p:nvPr>
        </p:nvSpPr>
        <p:spPr>
          <a:xfrm>
            <a:off x="4040100" y="1187393"/>
            <a:ext cx="4981522" cy="648335"/>
          </a:xfrm>
          <a:prstGeom prst="roundRect">
            <a:avLst>
              <a:gd name="adj" fmla="val 50000"/>
            </a:avLst>
          </a:prstGeom>
          <a:solidFill>
            <a:srgbClr val="F1A0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50291E"/>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charset="-122"/>
              </a:rPr>
              <a:t>LỊCH SỬ VÀ ĐỊA LÍ</a:t>
            </a:r>
            <a:endParaRPr kumimoji="0" lang="en-US" altLang="zh-CN" sz="3600" b="1" i="0" u="none" strike="noStrike" kern="1200" cap="none" spc="0" normalizeH="0" baseline="0" noProof="0" dirty="0">
              <a:ln>
                <a:noFill/>
              </a:ln>
              <a:solidFill>
                <a:srgbClr val="50291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charset="-122"/>
            </a:endParaRPr>
          </a:p>
        </p:txBody>
      </p:sp>
      <p:pic>
        <p:nvPicPr>
          <p:cNvPr id="3" name="Picture 2">
            <a:extLst>
              <a:ext uri="{FF2B5EF4-FFF2-40B4-BE49-F238E27FC236}">
                <a16:creationId xmlns:a16="http://schemas.microsoft.com/office/drawing/2014/main" xmlns="" id="{E42F609E-5557-A39B-BCAA-1E045B758C2C}"/>
              </a:ext>
            </a:extLst>
          </p:cNvPr>
          <p:cNvPicPr>
            <a:picLocks noChangeAspect="1"/>
          </p:cNvPicPr>
          <p:nvPr/>
        </p:nvPicPr>
        <p:blipFill>
          <a:blip r:embed="rId4"/>
          <a:stretch>
            <a:fillRect/>
          </a:stretch>
        </p:blipFill>
        <p:spPr>
          <a:xfrm>
            <a:off x="1005746" y="1728182"/>
            <a:ext cx="10662828" cy="3712786"/>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57" y="-101470"/>
            <a:ext cx="2978407" cy="3226060"/>
          </a:xfrm>
          <a:prstGeom prst="rect">
            <a:avLst/>
          </a:prstGeom>
        </p:spPr>
      </p:pic>
      <p:sp>
        <p:nvSpPr>
          <p:cNvPr id="2" name="TextBox 1"/>
          <p:cNvSpPr txBox="1"/>
          <p:nvPr/>
        </p:nvSpPr>
        <p:spPr>
          <a:xfrm>
            <a:off x="1771650" y="323850"/>
            <a:ext cx="9010650" cy="646331"/>
          </a:xfrm>
          <a:prstGeom prst="rect">
            <a:avLst/>
          </a:prstGeom>
          <a:noFill/>
        </p:spPr>
        <p:txBody>
          <a:bodyPr wrap="square" rtlCol="0">
            <a:spAutoFit/>
          </a:bodyPr>
          <a:lstStyle/>
          <a:p>
            <a:pPr algn="ctr"/>
            <a:r>
              <a:rPr lang="en-US" sz="3600" b="1" dirty="0" smtClean="0">
                <a:solidFill>
                  <a:srgbClr val="FF0000"/>
                </a:solidFill>
              </a:rPr>
              <a:t>TRƯỜNG TIỂU HỌC SÀI ĐỒNG</a:t>
            </a:r>
            <a:endParaRPr lang="en-US" sz="3600" b="1" dirty="0">
              <a:solidFill>
                <a:srgbClr val="FF0000"/>
              </a:solidFill>
            </a:endParaRPr>
          </a:p>
        </p:txBody>
      </p:sp>
      <p:sp>
        <p:nvSpPr>
          <p:cNvPr id="6" name="TextBox 5"/>
          <p:cNvSpPr txBox="1"/>
          <p:nvPr/>
        </p:nvSpPr>
        <p:spPr>
          <a:xfrm>
            <a:off x="1600200" y="5468888"/>
            <a:ext cx="9010650" cy="769441"/>
          </a:xfrm>
          <a:prstGeom prst="rect">
            <a:avLst/>
          </a:prstGeom>
          <a:noFill/>
        </p:spPr>
        <p:txBody>
          <a:bodyPr wrap="square" rtlCol="0">
            <a:spAutoFit/>
          </a:bodyPr>
          <a:lstStyle/>
          <a:p>
            <a:pPr algn="ctr"/>
            <a:r>
              <a:rPr lang="en-US" sz="4400" b="1" dirty="0" smtClean="0">
                <a:solidFill>
                  <a:srgbClr val="FF0000"/>
                </a:solidFill>
                <a:latin typeface="Times New Roman" pitchFamily="18" charset="0"/>
                <a:cs typeface="Times New Roman" pitchFamily="18" charset="0"/>
              </a:rPr>
              <a:t>GV: </a:t>
            </a:r>
            <a:r>
              <a:rPr lang="en-US" sz="4400" b="1" dirty="0" err="1" smtClean="0">
                <a:solidFill>
                  <a:srgbClr val="FF0000"/>
                </a:solidFill>
                <a:latin typeface="Times New Roman" pitchFamily="18" charset="0"/>
                <a:cs typeface="Times New Roman" pitchFamily="18" charset="0"/>
              </a:rPr>
              <a:t>Trần</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Thị</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Hạnh</a:t>
            </a:r>
            <a:endParaRPr lang="en-US" sz="4400" b="1" dirty="0">
              <a:solidFill>
                <a:srgbClr val="FF0000"/>
              </a:solidFill>
              <a:latin typeface="Times New Roman" pitchFamily="18" charset="0"/>
              <a:cs typeface="Times New Roman" pitchFamily="18"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9021622" y="3631940"/>
            <a:ext cx="2978407" cy="3226060"/>
          </a:xfrm>
          <a:prstGeom prst="rect">
            <a:avLst/>
          </a:prstGeom>
        </p:spPr>
      </p:pic>
    </p:spTree>
  </p:cSld>
  <p:clrMapOvr>
    <a:masterClrMapping/>
  </p:clrMapOvr>
  <p:transition spd="slow">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1" nodeType="with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wipe(down)">
                                      <p:cBhvr>
                                        <p:cTn id="7" dur="500"/>
                                        <p:tgtEl>
                                          <p:spTgt spid="17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animBg="1"/>
      <p:bldP spid="174"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D998005-E930-A89C-220D-A2992E7127D7}"/>
              </a:ext>
            </a:extLst>
          </p:cNvPr>
          <p:cNvPicPr>
            <a:picLocks noChangeAspect="1"/>
          </p:cNvPicPr>
          <p:nvPr/>
        </p:nvPicPr>
        <p:blipFill rotWithShape="1">
          <a:blip r:embed="rId2">
            <a:extLst>
              <a:ext uri="{28A0092B-C50C-407E-A947-70E740481C1C}">
                <a14:useLocalDpi xmlns:a14="http://schemas.microsoft.com/office/drawing/2010/main" val="0"/>
              </a:ext>
            </a:extLst>
          </a:blip>
          <a:srcRect l="3446" t="10542" r="53090" b="45458"/>
          <a:stretch/>
        </p:blipFill>
        <p:spPr>
          <a:xfrm>
            <a:off x="485192" y="802433"/>
            <a:ext cx="3732245" cy="2626567"/>
          </a:xfrm>
          <a:prstGeom prst="rect">
            <a:avLst/>
          </a:prstGeom>
        </p:spPr>
      </p:pic>
      <p:pic>
        <p:nvPicPr>
          <p:cNvPr id="7" name="Picture 6">
            <a:extLst>
              <a:ext uri="{FF2B5EF4-FFF2-40B4-BE49-F238E27FC236}">
                <a16:creationId xmlns:a16="http://schemas.microsoft.com/office/drawing/2014/main" xmlns="" id="{98ED54AD-8FF3-0D83-310E-F35EE3F7AC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1936" y="404723"/>
            <a:ext cx="4523491" cy="6048554"/>
          </a:xfrm>
          <a:prstGeom prst="rect">
            <a:avLst/>
          </a:prstGeom>
        </p:spPr>
      </p:pic>
      <p:pic>
        <p:nvPicPr>
          <p:cNvPr id="4" name="Picture 3">
            <a:extLst>
              <a:ext uri="{FF2B5EF4-FFF2-40B4-BE49-F238E27FC236}">
                <a16:creationId xmlns:a16="http://schemas.microsoft.com/office/drawing/2014/main" xmlns="" id="{9E639CDD-D65F-837E-C85C-89E96902EDA7}"/>
              </a:ext>
            </a:extLst>
          </p:cNvPr>
          <p:cNvPicPr>
            <a:picLocks noChangeAspect="1"/>
          </p:cNvPicPr>
          <p:nvPr/>
        </p:nvPicPr>
        <p:blipFill>
          <a:blip r:embed="rId4"/>
          <a:stretch>
            <a:fillRect/>
          </a:stretch>
        </p:blipFill>
        <p:spPr>
          <a:xfrm>
            <a:off x="4310019" y="404723"/>
            <a:ext cx="7651248" cy="3833448"/>
          </a:xfrm>
          <a:prstGeom prst="rect">
            <a:avLst/>
          </a:prstGeom>
        </p:spPr>
      </p:pic>
      <p:sp>
        <p:nvSpPr>
          <p:cNvPr id="10" name="Oval 9">
            <a:extLst>
              <a:ext uri="{FF2B5EF4-FFF2-40B4-BE49-F238E27FC236}">
                <a16:creationId xmlns:a16="http://schemas.microsoft.com/office/drawing/2014/main" xmlns="" id="{629E1323-9486-6309-1C48-9DD3CA2151A4}"/>
              </a:ext>
            </a:extLst>
          </p:cNvPr>
          <p:cNvSpPr/>
          <p:nvPr/>
        </p:nvSpPr>
        <p:spPr>
          <a:xfrm>
            <a:off x="7954600" y="2456148"/>
            <a:ext cx="537833" cy="74510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947582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55"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1000" fill="hold"/>
                                        <p:tgtEl>
                                          <p:spTgt spid="4"/>
                                        </p:tgtEl>
                                        <p:attrNameLst>
                                          <p:attrName>ppt_w</p:attrName>
                                        </p:attrNameLst>
                                      </p:cBhvr>
                                      <p:tavLst>
                                        <p:tav tm="0">
                                          <p:val>
                                            <p:strVal val="#ppt_w*0.70"/>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Effect transition="in" filter="fade">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B7B47DF9-6D16-B7EF-E2A0-62C190847C23}"/>
              </a:ext>
            </a:extLst>
          </p:cNvPr>
          <p:cNvGrpSpPr/>
          <p:nvPr/>
        </p:nvGrpSpPr>
        <p:grpSpPr>
          <a:xfrm>
            <a:off x="473129" y="464314"/>
            <a:ext cx="4467234" cy="955929"/>
            <a:chOff x="-3196716" y="4273909"/>
            <a:chExt cx="9446342" cy="712628"/>
          </a:xfrm>
        </p:grpSpPr>
        <p:sp>
          <p:nvSpPr>
            <p:cNvPr id="5" name="Rectangle: Rounded Corners 4">
              <a:extLst>
                <a:ext uri="{FF2B5EF4-FFF2-40B4-BE49-F238E27FC236}">
                  <a16:creationId xmlns:a16="http://schemas.microsoft.com/office/drawing/2014/main" xmlns="" id="{916D5155-9834-F9E8-728E-C60E40104803}"/>
                </a:ext>
              </a:extLst>
            </p:cNvPr>
            <p:cNvSpPr/>
            <p:nvPr/>
          </p:nvSpPr>
          <p:spPr>
            <a:xfrm>
              <a:off x="-3196716" y="4273909"/>
              <a:ext cx="9446342" cy="712628"/>
            </a:xfrm>
            <a:prstGeom prst="roundRect">
              <a:avLst/>
            </a:prstGeom>
            <a:solidFill>
              <a:srgbClr val="FBE8CF"/>
            </a:solidFill>
            <a:ln w="19050">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xmlns="" id="{374E5B33-FEC3-3F9B-B561-53695724EBBD}"/>
                </a:ext>
              </a:extLst>
            </p:cNvPr>
            <p:cNvSpPr txBox="1"/>
            <p:nvPr/>
          </p:nvSpPr>
          <p:spPr>
            <a:xfrm>
              <a:off x="-2955828" y="4273909"/>
              <a:ext cx="8964561" cy="676854"/>
            </a:xfrm>
            <a:prstGeom prst="rect">
              <a:avLst/>
            </a:prstGeom>
            <a:noFill/>
          </p:spPr>
          <p:txBody>
            <a:bodyPr wrap="square">
              <a:spAutoFit/>
            </a:bodyPr>
            <a:lstStyle/>
            <a:p>
              <a:pPr algn="ctr"/>
              <a:r>
                <a:rPr lang="en-US" sz="2800" b="0" i="0" dirty="0" err="1">
                  <a:solidFill>
                    <a:srgbClr val="333333"/>
                  </a:solidFill>
                  <a:effectLst/>
                  <a:latin typeface="Cambria" panose="02040503050406030204" pitchFamily="18" charset="0"/>
                </a:rPr>
                <a:t>Các</a:t>
              </a:r>
              <a:r>
                <a:rPr lang="en-US" sz="2800" b="0" i="0" dirty="0">
                  <a:solidFill>
                    <a:srgbClr val="333333"/>
                  </a:solidFill>
                  <a:effectLst/>
                  <a:latin typeface="Cambria" panose="02040503050406030204" pitchFamily="18" charset="0"/>
                </a:rPr>
                <a:t> </a:t>
              </a:r>
              <a:r>
                <a:rPr lang="en-US" sz="2800" b="0" i="0" dirty="0" err="1">
                  <a:solidFill>
                    <a:srgbClr val="333333"/>
                  </a:solidFill>
                  <a:effectLst/>
                  <a:latin typeface="Cambria" panose="02040503050406030204" pitchFamily="18" charset="0"/>
                </a:rPr>
                <a:t>tỉnh</a:t>
              </a:r>
              <a:r>
                <a:rPr lang="en-US" sz="2800" dirty="0">
                  <a:solidFill>
                    <a:srgbClr val="333333"/>
                  </a:solidFill>
                  <a:latin typeface="Cambria" panose="02040503050406030204" pitchFamily="18" charset="0"/>
                </a:rPr>
                <a:t>, </a:t>
              </a:r>
              <a:r>
                <a:rPr lang="en-US" sz="2800" dirty="0" err="1">
                  <a:solidFill>
                    <a:srgbClr val="333333"/>
                  </a:solidFill>
                  <a:latin typeface="Cambria" panose="02040503050406030204" pitchFamily="18" charset="0"/>
                </a:rPr>
                <a:t>thành</a:t>
              </a:r>
              <a:r>
                <a:rPr lang="en-US" sz="2800" dirty="0">
                  <a:solidFill>
                    <a:srgbClr val="333333"/>
                  </a:solidFill>
                  <a:latin typeface="Cambria" panose="02040503050406030204" pitchFamily="18" charset="0"/>
                </a:rPr>
                <a:t> </a:t>
              </a:r>
              <a:r>
                <a:rPr lang="en-US" sz="2800" dirty="0" err="1">
                  <a:solidFill>
                    <a:srgbClr val="333333"/>
                  </a:solidFill>
                  <a:latin typeface="Cambria" panose="02040503050406030204" pitchFamily="18" charset="0"/>
                </a:rPr>
                <a:t>phố</a:t>
              </a:r>
              <a:r>
                <a:rPr lang="en-US" sz="2800" dirty="0">
                  <a:solidFill>
                    <a:srgbClr val="333333"/>
                  </a:solidFill>
                  <a:latin typeface="Cambria" panose="02040503050406030204" pitchFamily="18" charset="0"/>
                </a:rPr>
                <a:t> </a:t>
              </a:r>
              <a:r>
                <a:rPr lang="en-US" sz="2800" dirty="0" err="1">
                  <a:solidFill>
                    <a:srgbClr val="333333"/>
                  </a:solidFill>
                  <a:latin typeface="Cambria" panose="02040503050406030204" pitchFamily="18" charset="0"/>
                </a:rPr>
                <a:t>tiếp</a:t>
              </a:r>
              <a:r>
                <a:rPr lang="en-US" sz="2800" dirty="0">
                  <a:solidFill>
                    <a:srgbClr val="333333"/>
                  </a:solidFill>
                  <a:latin typeface="Cambria" panose="02040503050406030204" pitchFamily="18" charset="0"/>
                </a:rPr>
                <a:t> </a:t>
              </a:r>
              <a:r>
                <a:rPr lang="en-US" sz="2800" dirty="0" err="1">
                  <a:solidFill>
                    <a:srgbClr val="333333"/>
                  </a:solidFill>
                  <a:latin typeface="Cambria" panose="02040503050406030204" pitchFamily="18" charset="0"/>
                </a:rPr>
                <a:t>giáp</a:t>
              </a:r>
              <a:r>
                <a:rPr lang="en-US" sz="2800" dirty="0">
                  <a:solidFill>
                    <a:srgbClr val="333333"/>
                  </a:solidFill>
                  <a:latin typeface="Cambria" panose="02040503050406030204" pitchFamily="18" charset="0"/>
                </a:rPr>
                <a:t> </a:t>
              </a:r>
              <a:r>
                <a:rPr lang="en-US" sz="2800" dirty="0" err="1">
                  <a:solidFill>
                    <a:srgbClr val="333333"/>
                  </a:solidFill>
                  <a:latin typeface="Cambria" panose="02040503050406030204" pitchFamily="18" charset="0"/>
                </a:rPr>
                <a:t>với</a:t>
              </a:r>
              <a:r>
                <a:rPr lang="en-US" sz="2800" dirty="0">
                  <a:solidFill>
                    <a:srgbClr val="333333"/>
                  </a:solidFill>
                  <a:latin typeface="Cambria" panose="02040503050406030204" pitchFamily="18" charset="0"/>
                </a:rPr>
                <a:t> Hà </a:t>
              </a:r>
              <a:r>
                <a:rPr lang="en-US" sz="2800" dirty="0" err="1">
                  <a:solidFill>
                    <a:srgbClr val="333333"/>
                  </a:solidFill>
                  <a:latin typeface="Cambria" panose="02040503050406030204" pitchFamily="18" charset="0"/>
                </a:rPr>
                <a:t>Nội</a:t>
              </a:r>
              <a:endParaRPr lang="vi-VN" sz="2800" b="0" i="0" dirty="0">
                <a:solidFill>
                  <a:srgbClr val="333333"/>
                </a:solidFill>
                <a:effectLst/>
                <a:latin typeface="Cambria" panose="02040503050406030204" pitchFamily="18" charset="0"/>
              </a:endParaRPr>
            </a:p>
          </p:txBody>
        </p:sp>
      </p:grpSp>
      <p:pic>
        <p:nvPicPr>
          <p:cNvPr id="9" name="Picture 8">
            <a:extLst>
              <a:ext uri="{FF2B5EF4-FFF2-40B4-BE49-F238E27FC236}">
                <a16:creationId xmlns:a16="http://schemas.microsoft.com/office/drawing/2014/main" xmlns="" id="{220C96C2-2DB9-21CD-22C2-D6EADC49C7F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940363" y="569964"/>
            <a:ext cx="6664591" cy="5718071"/>
          </a:xfrm>
          <a:prstGeom prst="rect">
            <a:avLst/>
          </a:prstGeom>
        </p:spPr>
      </p:pic>
      <p:sp>
        <p:nvSpPr>
          <p:cNvPr id="10" name="TextBox 9">
            <a:extLst>
              <a:ext uri="{FF2B5EF4-FFF2-40B4-BE49-F238E27FC236}">
                <a16:creationId xmlns:a16="http://schemas.microsoft.com/office/drawing/2014/main" xmlns="" id="{65DE46F6-62EA-FE0A-4352-B8D76F68DD58}"/>
              </a:ext>
            </a:extLst>
          </p:cNvPr>
          <p:cNvSpPr txBox="1"/>
          <p:nvPr/>
        </p:nvSpPr>
        <p:spPr>
          <a:xfrm>
            <a:off x="5535562" y="6157371"/>
            <a:ext cx="5590254" cy="461665"/>
          </a:xfrm>
          <a:prstGeom prst="rect">
            <a:avLst/>
          </a:prstGeom>
          <a:noFill/>
        </p:spPr>
        <p:txBody>
          <a:bodyPr wrap="square">
            <a:spAutoFit/>
          </a:bodyPr>
          <a:lstStyle/>
          <a:p>
            <a:pPr algn="ctr"/>
            <a:r>
              <a:rPr lang="en-US" sz="2400" b="0" i="0" dirty="0" err="1">
                <a:solidFill>
                  <a:srgbClr val="333333"/>
                </a:solidFill>
                <a:effectLst/>
                <a:latin typeface="Cambria" panose="02040503050406030204" pitchFamily="18" charset="0"/>
              </a:rPr>
              <a:t>Bản</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đồ</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hành</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chính</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thành</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phố</a:t>
            </a:r>
            <a:r>
              <a:rPr lang="en-US" sz="2400" b="0" i="0" dirty="0">
                <a:solidFill>
                  <a:srgbClr val="333333"/>
                </a:solidFill>
                <a:effectLst/>
                <a:latin typeface="Cambria" panose="02040503050406030204" pitchFamily="18" charset="0"/>
              </a:rPr>
              <a:t> </a:t>
            </a:r>
            <a:r>
              <a:rPr lang="en-US" sz="2400" dirty="0">
                <a:solidFill>
                  <a:srgbClr val="333333"/>
                </a:solidFill>
                <a:latin typeface="Cambria" panose="02040503050406030204" pitchFamily="18" charset="0"/>
              </a:rPr>
              <a:t>Hà </a:t>
            </a:r>
            <a:r>
              <a:rPr lang="en-US" sz="2400" dirty="0" err="1">
                <a:solidFill>
                  <a:srgbClr val="333333"/>
                </a:solidFill>
                <a:latin typeface="Cambria" panose="02040503050406030204" pitchFamily="18" charset="0"/>
              </a:rPr>
              <a:t>Nội</a:t>
            </a:r>
            <a:r>
              <a:rPr lang="en-US" sz="2400" b="0" i="0" dirty="0">
                <a:solidFill>
                  <a:srgbClr val="333333"/>
                </a:solidFill>
                <a:effectLst/>
                <a:latin typeface="Cambria" panose="02040503050406030204" pitchFamily="18" charset="0"/>
              </a:rPr>
              <a:t> </a:t>
            </a:r>
            <a:endParaRPr lang="vi-VN" sz="2400" b="0" i="0" dirty="0">
              <a:solidFill>
                <a:srgbClr val="333333"/>
              </a:solidFill>
              <a:effectLst/>
              <a:latin typeface="Cambria" panose="02040503050406030204" pitchFamily="18" charset="0"/>
            </a:endParaRPr>
          </a:p>
        </p:txBody>
      </p:sp>
      <p:sp>
        <p:nvSpPr>
          <p:cNvPr id="13" name="TextBox 12">
            <a:extLst>
              <a:ext uri="{FF2B5EF4-FFF2-40B4-BE49-F238E27FC236}">
                <a16:creationId xmlns:a16="http://schemas.microsoft.com/office/drawing/2014/main" xmlns="" id="{641E42CB-6964-1DC9-5736-40629548F899}"/>
              </a:ext>
            </a:extLst>
          </p:cNvPr>
          <p:cNvSpPr txBox="1"/>
          <p:nvPr/>
        </p:nvSpPr>
        <p:spPr>
          <a:xfrm>
            <a:off x="205273" y="1763720"/>
            <a:ext cx="4735090" cy="4031873"/>
          </a:xfrm>
          <a:prstGeom prst="rect">
            <a:avLst/>
          </a:prstGeom>
          <a:noFill/>
        </p:spPr>
        <p:txBody>
          <a:bodyPr wrap="square">
            <a:spAutoFit/>
          </a:bodyPr>
          <a:lstStyle/>
          <a:p>
            <a:pPr marL="457200" indent="-457200">
              <a:buFont typeface="Arial" panose="020B0604020202020204" pitchFamily="34" charset="0"/>
              <a:buChar char="•"/>
            </a:pPr>
            <a:r>
              <a:rPr lang="en-US" sz="3200" b="1" dirty="0" err="1">
                <a:solidFill>
                  <a:srgbClr val="9C5B0C"/>
                </a:solidFill>
                <a:latin typeface="Cambria" panose="02040503050406030204" pitchFamily="18" charset="0"/>
              </a:rPr>
              <a:t>Phía</a:t>
            </a:r>
            <a:r>
              <a:rPr lang="en-US" sz="3200" b="1" dirty="0">
                <a:solidFill>
                  <a:srgbClr val="9C5B0C"/>
                </a:solidFill>
                <a:latin typeface="Cambria" panose="02040503050406030204" pitchFamily="18" charset="0"/>
              </a:rPr>
              <a:t> </a:t>
            </a:r>
            <a:r>
              <a:rPr lang="en-US" sz="3200" b="1" dirty="0" err="1">
                <a:solidFill>
                  <a:srgbClr val="9C5B0C"/>
                </a:solidFill>
                <a:latin typeface="Cambria" panose="02040503050406030204" pitchFamily="18" charset="0"/>
              </a:rPr>
              <a:t>Bắc</a:t>
            </a:r>
            <a:r>
              <a:rPr lang="en-US" sz="3200" b="1" dirty="0">
                <a:solidFill>
                  <a:srgbClr val="9C5B0C"/>
                </a:solidFill>
                <a:latin typeface="Cambria" panose="02040503050406030204" pitchFamily="18" charset="0"/>
              </a:rPr>
              <a:t>: </a:t>
            </a:r>
            <a:r>
              <a:rPr lang="vi-VN" sz="3200" b="1" dirty="0">
                <a:solidFill>
                  <a:srgbClr val="9C5B0C"/>
                </a:solidFill>
                <a:latin typeface="Cambria" panose="02040503050406030204" pitchFamily="18" charset="0"/>
              </a:rPr>
              <a:t>Thái Nguyên, Vĩnh Phúc </a:t>
            </a:r>
            <a:endParaRPr lang="en-US" sz="3200" b="1" dirty="0">
              <a:solidFill>
                <a:srgbClr val="9C5B0C"/>
              </a:solidFill>
              <a:latin typeface="Cambria" panose="02040503050406030204" pitchFamily="18" charset="0"/>
            </a:endParaRPr>
          </a:p>
          <a:p>
            <a:pPr marL="457200" indent="-457200">
              <a:buFont typeface="Arial" panose="020B0604020202020204" pitchFamily="34" charset="0"/>
              <a:buChar char="•"/>
            </a:pPr>
            <a:r>
              <a:rPr lang="en-US" sz="3200" b="1" dirty="0" err="1">
                <a:solidFill>
                  <a:srgbClr val="9C5B0C"/>
                </a:solidFill>
                <a:latin typeface="Cambria" panose="02040503050406030204" pitchFamily="18" charset="0"/>
              </a:rPr>
              <a:t>Phía</a:t>
            </a:r>
            <a:r>
              <a:rPr lang="en-US" sz="3200" b="1" dirty="0">
                <a:solidFill>
                  <a:srgbClr val="9C5B0C"/>
                </a:solidFill>
                <a:latin typeface="Cambria" panose="02040503050406030204" pitchFamily="18" charset="0"/>
              </a:rPr>
              <a:t> Nam: </a:t>
            </a:r>
            <a:r>
              <a:rPr lang="vi-VN" sz="3200" b="1" dirty="0">
                <a:solidFill>
                  <a:srgbClr val="9C5B0C"/>
                </a:solidFill>
                <a:latin typeface="Cambria" panose="02040503050406030204" pitchFamily="18" charset="0"/>
              </a:rPr>
              <a:t>Hà Nam, Hòa Bình </a:t>
            </a:r>
            <a:endParaRPr lang="en-US" sz="3200" b="1" dirty="0">
              <a:solidFill>
                <a:srgbClr val="9C5B0C"/>
              </a:solidFill>
              <a:latin typeface="Cambria" panose="02040503050406030204" pitchFamily="18" charset="0"/>
            </a:endParaRPr>
          </a:p>
          <a:p>
            <a:pPr marL="457200" indent="-457200">
              <a:buFont typeface="Arial" panose="020B0604020202020204" pitchFamily="34" charset="0"/>
              <a:buChar char="•"/>
            </a:pPr>
            <a:r>
              <a:rPr lang="en-US" sz="3200" b="1" dirty="0" err="1">
                <a:solidFill>
                  <a:srgbClr val="9C5B0C"/>
                </a:solidFill>
                <a:latin typeface="Cambria" panose="02040503050406030204" pitchFamily="18" charset="0"/>
              </a:rPr>
              <a:t>Phía</a:t>
            </a:r>
            <a:r>
              <a:rPr lang="en-US" sz="3200" b="1" dirty="0">
                <a:solidFill>
                  <a:srgbClr val="9C5B0C"/>
                </a:solidFill>
                <a:latin typeface="Cambria" panose="02040503050406030204" pitchFamily="18" charset="0"/>
              </a:rPr>
              <a:t> </a:t>
            </a:r>
            <a:r>
              <a:rPr lang="en-US" sz="3200" b="1" dirty="0" err="1">
                <a:solidFill>
                  <a:srgbClr val="9C5B0C"/>
                </a:solidFill>
                <a:latin typeface="Cambria" panose="02040503050406030204" pitchFamily="18" charset="0"/>
              </a:rPr>
              <a:t>Đông</a:t>
            </a:r>
            <a:r>
              <a:rPr lang="en-US" sz="3200" b="1" dirty="0">
                <a:solidFill>
                  <a:srgbClr val="9C5B0C"/>
                </a:solidFill>
                <a:latin typeface="Cambria" panose="02040503050406030204" pitchFamily="18" charset="0"/>
              </a:rPr>
              <a:t>: </a:t>
            </a:r>
            <a:r>
              <a:rPr lang="vi-VN" sz="3200" b="1" dirty="0">
                <a:solidFill>
                  <a:srgbClr val="9C5B0C"/>
                </a:solidFill>
                <a:latin typeface="Cambria" panose="02040503050406030204" pitchFamily="18" charset="0"/>
              </a:rPr>
              <a:t>Bắc Giang, Bắc Ninh, Hưng Yên </a:t>
            </a:r>
            <a:r>
              <a:rPr lang="en-US" sz="3200" b="1" dirty="0" err="1">
                <a:solidFill>
                  <a:srgbClr val="9C5B0C"/>
                </a:solidFill>
                <a:latin typeface="Cambria" panose="02040503050406030204" pitchFamily="18" charset="0"/>
              </a:rPr>
              <a:t>Phía</a:t>
            </a:r>
            <a:r>
              <a:rPr lang="en-US" sz="3200" b="1" dirty="0">
                <a:solidFill>
                  <a:srgbClr val="9C5B0C"/>
                </a:solidFill>
                <a:latin typeface="Cambria" panose="02040503050406030204" pitchFamily="18" charset="0"/>
              </a:rPr>
              <a:t> </a:t>
            </a:r>
            <a:r>
              <a:rPr lang="en-US" sz="3200" b="1" dirty="0" err="1">
                <a:solidFill>
                  <a:srgbClr val="9C5B0C"/>
                </a:solidFill>
                <a:latin typeface="Cambria" panose="02040503050406030204" pitchFamily="18" charset="0"/>
              </a:rPr>
              <a:t>Tây</a:t>
            </a:r>
            <a:r>
              <a:rPr lang="en-US" sz="3200" b="1" dirty="0">
                <a:solidFill>
                  <a:srgbClr val="9C5B0C"/>
                </a:solidFill>
                <a:latin typeface="Cambria" panose="02040503050406030204" pitchFamily="18" charset="0"/>
              </a:rPr>
              <a:t>: </a:t>
            </a:r>
            <a:r>
              <a:rPr lang="vi-VN" sz="3200" b="1" dirty="0">
                <a:solidFill>
                  <a:srgbClr val="9C5B0C"/>
                </a:solidFill>
                <a:latin typeface="Cambria" panose="02040503050406030204" pitchFamily="18" charset="0"/>
              </a:rPr>
              <a:t>Hòa Bình, Phú Thọ</a:t>
            </a:r>
            <a:endParaRPr lang="vi-VN" sz="3200" b="1" i="0" dirty="0">
              <a:solidFill>
                <a:srgbClr val="9C5B0C"/>
              </a:solidFill>
              <a:effectLst/>
              <a:latin typeface="Cambria" panose="02040503050406030204" pitchFamily="18" charset="0"/>
            </a:endParaRPr>
          </a:p>
        </p:txBody>
      </p:sp>
    </p:spTree>
    <p:extLst>
      <p:ext uri="{BB962C8B-B14F-4D97-AF65-F5344CB8AC3E}">
        <p14:creationId xmlns:p14="http://schemas.microsoft.com/office/powerpoint/2010/main" val="18032785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2"/>
          <a:stretch>
            <a:fillRect/>
          </a:stretch>
        </p:blipFill>
        <p:spPr>
          <a:xfrm>
            <a:off x="-635" y="0"/>
            <a:ext cx="12192635" cy="6858000"/>
          </a:xfrm>
          <a:prstGeom prst="rect">
            <a:avLst/>
          </a:prstGeom>
        </p:spPr>
      </p:pic>
      <p:pic>
        <p:nvPicPr>
          <p:cNvPr id="32" name="图片 31" descr="E:\PPT\包图网\审核中\组 15.png组 15"/>
          <p:cNvPicPr>
            <a:picLocks noChangeAspect="1"/>
          </p:cNvPicPr>
          <p:nvPr/>
        </p:nvPicPr>
        <p:blipFill>
          <a:blip r:embed="rId3"/>
          <a:srcRect/>
          <a:stretch>
            <a:fillRect/>
          </a:stretch>
        </p:blipFill>
        <p:spPr>
          <a:xfrm>
            <a:off x="5176519" y="4012565"/>
            <a:ext cx="1838325" cy="713740"/>
          </a:xfrm>
          <a:prstGeom prst="rect">
            <a:avLst/>
          </a:prstGeom>
        </p:spPr>
      </p:pic>
      <p:sp>
        <p:nvSpPr>
          <p:cNvPr id="2" name="TextBox 1">
            <a:extLst>
              <a:ext uri="{FF2B5EF4-FFF2-40B4-BE49-F238E27FC236}">
                <a16:creationId xmlns:a16="http://schemas.microsoft.com/office/drawing/2014/main" xmlns="" id="{B248A949-3F02-F30A-0C4B-8FAD402E093C}"/>
              </a:ext>
            </a:extLst>
          </p:cNvPr>
          <p:cNvSpPr txBox="1"/>
          <p:nvPr/>
        </p:nvSpPr>
        <p:spPr>
          <a:xfrm>
            <a:off x="2104490" y="1633874"/>
            <a:ext cx="7996843" cy="2031325"/>
          </a:xfrm>
          <a:prstGeom prst="rect">
            <a:avLst/>
          </a:prstGeom>
          <a:solidFill>
            <a:schemeClr val="bg1"/>
          </a:solidFill>
          <a:ln>
            <a:solidFill>
              <a:srgbClr val="0070C0"/>
            </a:solidFill>
          </a:ln>
        </p:spPr>
        <p:txBody>
          <a:bodyPr wrap="square" rtlCol="0">
            <a:spAutoFit/>
          </a:bodyPr>
          <a:lstStyle/>
          <a:p>
            <a:pPr algn="ctr"/>
            <a:r>
              <a:rPr lang="en-US" sz="5400" dirty="0" err="1">
                <a:latin typeface="Calibri" panose="020F0502020204030204" pitchFamily="34" charset="0"/>
                <a:cs typeface="Calibri" panose="020F0502020204030204" pitchFamily="34" charset="0"/>
              </a:rPr>
              <a:t>Hoạt</a:t>
            </a:r>
            <a:r>
              <a:rPr lang="en-US" sz="5400" dirty="0">
                <a:latin typeface="Calibri" panose="020F0502020204030204" pitchFamily="34" charset="0"/>
                <a:cs typeface="Calibri" panose="020F0502020204030204" pitchFamily="34" charset="0"/>
              </a:rPr>
              <a:t> </a:t>
            </a:r>
            <a:r>
              <a:rPr lang="en-US" sz="5400" dirty="0" err="1">
                <a:latin typeface="Calibri" panose="020F0502020204030204" pitchFamily="34" charset="0"/>
                <a:cs typeface="Calibri" panose="020F0502020204030204" pitchFamily="34" charset="0"/>
              </a:rPr>
              <a:t>động</a:t>
            </a:r>
            <a:r>
              <a:rPr lang="en-US" sz="5400" dirty="0">
                <a:latin typeface="Calibri" panose="020F0502020204030204" pitchFamily="34" charset="0"/>
                <a:cs typeface="Calibri" panose="020F0502020204030204" pitchFamily="34" charset="0"/>
              </a:rPr>
              <a:t> 2</a:t>
            </a:r>
          </a:p>
          <a:p>
            <a:pPr algn="ctr"/>
            <a:r>
              <a:rPr lang="vi-VN" sz="54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TÌM HIỂU VỀ TỰ NHIÊN</a:t>
            </a:r>
            <a:endParaRPr lang="en-US" sz="5400" b="1" dirty="0">
              <a:solidFill>
                <a:srgbClr val="C00000"/>
              </a:solidFill>
              <a:effectLst/>
              <a:latin typeface="SVN-Gretoon" panose="02040603050506020204" pitchFamily="18" charset="0"/>
              <a:ea typeface="Times New Roman" panose="02020603050405020304" pitchFamily="18" charset="0"/>
              <a:cs typeface="Calibri" panose="020F0502020204030204" pitchFamily="34" charset="0"/>
            </a:endParaRPr>
          </a:p>
          <a:p>
            <a:endParaRPr lang="en-US" dirty="0"/>
          </a:p>
        </p:txBody>
      </p:sp>
    </p:spTree>
    <p:extLst>
      <p:ext uri="{BB962C8B-B14F-4D97-AF65-F5344CB8AC3E}">
        <p14:creationId xmlns:p14="http://schemas.microsoft.com/office/powerpoint/2010/main" val="439088770"/>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A17207B-7C9C-A2FB-9C6D-3CE19AA87ABC}"/>
              </a:ext>
            </a:extLst>
          </p:cNvPr>
          <p:cNvPicPr>
            <a:picLocks noChangeAspect="1"/>
          </p:cNvPicPr>
          <p:nvPr/>
        </p:nvPicPr>
        <p:blipFill rotWithShape="1">
          <a:blip r:embed="rId2">
            <a:extLst>
              <a:ext uri="{28A0092B-C50C-407E-A947-70E740481C1C}">
                <a14:useLocalDpi xmlns:a14="http://schemas.microsoft.com/office/drawing/2010/main" val="0"/>
              </a:ext>
            </a:extLst>
          </a:blip>
          <a:srcRect l="52031" t="8716" r="1400" b="38622"/>
          <a:stretch/>
        </p:blipFill>
        <p:spPr>
          <a:xfrm>
            <a:off x="317239" y="605960"/>
            <a:ext cx="4807974" cy="4581860"/>
          </a:xfrm>
          <a:prstGeom prst="rect">
            <a:avLst/>
          </a:prstGeom>
        </p:spPr>
      </p:pic>
      <p:grpSp>
        <p:nvGrpSpPr>
          <p:cNvPr id="11" name="Group 10">
            <a:extLst>
              <a:ext uri="{FF2B5EF4-FFF2-40B4-BE49-F238E27FC236}">
                <a16:creationId xmlns:a16="http://schemas.microsoft.com/office/drawing/2014/main" xmlns="" id="{3612DB50-4A0E-D1E1-5E73-43C3CB048708}"/>
              </a:ext>
            </a:extLst>
          </p:cNvPr>
          <p:cNvGrpSpPr/>
          <p:nvPr/>
        </p:nvGrpSpPr>
        <p:grpSpPr>
          <a:xfrm>
            <a:off x="5827512" y="1956068"/>
            <a:ext cx="4807974" cy="653056"/>
            <a:chOff x="5409377" y="1706686"/>
            <a:chExt cx="4807974" cy="653056"/>
          </a:xfrm>
        </p:grpSpPr>
        <p:sp>
          <p:nvSpPr>
            <p:cNvPr id="8" name="Rectangle: Rounded Corners 7">
              <a:extLst>
                <a:ext uri="{FF2B5EF4-FFF2-40B4-BE49-F238E27FC236}">
                  <a16:creationId xmlns:a16="http://schemas.microsoft.com/office/drawing/2014/main" xmlns="" id="{2989E6B3-3033-9339-A46E-7C39A0EBE453}"/>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432348B0-7642-A04D-15A1-208F4E1B8080}"/>
                </a:ext>
              </a:extLst>
            </p:cNvPr>
            <p:cNvSpPr txBox="1"/>
            <p:nvPr/>
          </p:nvSpPr>
          <p:spPr>
            <a:xfrm>
              <a:off x="5521097" y="1741052"/>
              <a:ext cx="4696253" cy="523220"/>
            </a:xfrm>
            <a:prstGeom prst="rect">
              <a:avLst/>
            </a:prstGeom>
            <a:noFill/>
          </p:spPr>
          <p:txBody>
            <a:bodyPr wrap="square">
              <a:spAutoFit/>
            </a:bodyPr>
            <a:lstStyle/>
            <a:p>
              <a:pPr algn="just"/>
              <a:r>
                <a:rPr lang="en-US" sz="2800" b="1" dirty="0" err="1">
                  <a:solidFill>
                    <a:srgbClr val="333333"/>
                  </a:solidFill>
                  <a:latin typeface="Cambria" panose="02040503050406030204" pitchFamily="18" charset="0"/>
                </a:rPr>
                <a:t>Nhóm</a:t>
              </a:r>
              <a:r>
                <a:rPr lang="en-US" sz="2800" b="1" dirty="0">
                  <a:solidFill>
                    <a:srgbClr val="333333"/>
                  </a:solidFill>
                  <a:latin typeface="Cambria" panose="02040503050406030204" pitchFamily="18" charset="0"/>
                </a:rPr>
                <a:t> 1: </a:t>
              </a:r>
              <a:r>
                <a:rPr lang="en-US" sz="2800" b="1" dirty="0" err="1">
                  <a:solidFill>
                    <a:srgbClr val="333333"/>
                  </a:solidFill>
                  <a:latin typeface="Cambria" panose="02040503050406030204" pitchFamily="18" charset="0"/>
                </a:rPr>
                <a:t>Đặc</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điểm</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địa</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hình</a:t>
              </a:r>
              <a:endParaRPr lang="vi-VN" sz="2800" b="1" i="0" dirty="0">
                <a:solidFill>
                  <a:srgbClr val="333333"/>
                </a:solidFill>
                <a:effectLst/>
                <a:latin typeface="Cambria" panose="02040503050406030204" pitchFamily="18" charset="0"/>
              </a:endParaRPr>
            </a:p>
          </p:txBody>
        </p:sp>
      </p:grpSp>
      <p:grpSp>
        <p:nvGrpSpPr>
          <p:cNvPr id="12" name="Group 11">
            <a:extLst>
              <a:ext uri="{FF2B5EF4-FFF2-40B4-BE49-F238E27FC236}">
                <a16:creationId xmlns:a16="http://schemas.microsoft.com/office/drawing/2014/main" xmlns="" id="{812A8E7D-31CB-7833-A9B4-9256FC8003B9}"/>
              </a:ext>
            </a:extLst>
          </p:cNvPr>
          <p:cNvGrpSpPr/>
          <p:nvPr/>
        </p:nvGrpSpPr>
        <p:grpSpPr>
          <a:xfrm>
            <a:off x="5827511" y="2985997"/>
            <a:ext cx="4807974" cy="653056"/>
            <a:chOff x="5409377" y="1706686"/>
            <a:chExt cx="4807974" cy="653056"/>
          </a:xfrm>
        </p:grpSpPr>
        <p:sp>
          <p:nvSpPr>
            <p:cNvPr id="13" name="Rectangle: Rounded Corners 12">
              <a:extLst>
                <a:ext uri="{FF2B5EF4-FFF2-40B4-BE49-F238E27FC236}">
                  <a16:creationId xmlns:a16="http://schemas.microsoft.com/office/drawing/2014/main" xmlns="" id="{EA6FED53-89B6-9697-4201-1D604352C4F3}"/>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D41998BD-D367-0394-ACED-5EB1CEF4A063}"/>
                </a:ext>
              </a:extLst>
            </p:cNvPr>
            <p:cNvSpPr txBox="1"/>
            <p:nvPr/>
          </p:nvSpPr>
          <p:spPr>
            <a:xfrm>
              <a:off x="5521097" y="1741052"/>
              <a:ext cx="4696253" cy="523220"/>
            </a:xfrm>
            <a:prstGeom prst="rect">
              <a:avLst/>
            </a:prstGeom>
            <a:noFill/>
          </p:spPr>
          <p:txBody>
            <a:bodyPr wrap="square">
              <a:spAutoFit/>
            </a:bodyPr>
            <a:lstStyle/>
            <a:p>
              <a:pPr algn="just"/>
              <a:r>
                <a:rPr lang="en-US" sz="2800" b="1" dirty="0" err="1">
                  <a:solidFill>
                    <a:srgbClr val="333333"/>
                  </a:solidFill>
                  <a:latin typeface="Cambria" panose="02040503050406030204" pitchFamily="18" charset="0"/>
                </a:rPr>
                <a:t>Nhóm</a:t>
              </a:r>
              <a:r>
                <a:rPr lang="en-US" sz="2800" b="1" dirty="0">
                  <a:solidFill>
                    <a:srgbClr val="333333"/>
                  </a:solidFill>
                  <a:latin typeface="Cambria" panose="02040503050406030204" pitchFamily="18" charset="0"/>
                </a:rPr>
                <a:t> 2: </a:t>
              </a:r>
              <a:r>
                <a:rPr lang="en-US" sz="2800" b="1" dirty="0" err="1">
                  <a:solidFill>
                    <a:srgbClr val="333333"/>
                  </a:solidFill>
                  <a:latin typeface="Cambria" panose="02040503050406030204" pitchFamily="18" charset="0"/>
                </a:rPr>
                <a:t>Đặc</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điểm</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khí</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hậu</a:t>
              </a:r>
              <a:endParaRPr lang="vi-VN" sz="2800" b="1" i="0" dirty="0">
                <a:solidFill>
                  <a:srgbClr val="333333"/>
                </a:solidFill>
                <a:effectLst/>
                <a:latin typeface="Cambria" panose="02040503050406030204" pitchFamily="18" charset="0"/>
              </a:endParaRPr>
            </a:p>
          </p:txBody>
        </p:sp>
      </p:grpSp>
      <p:grpSp>
        <p:nvGrpSpPr>
          <p:cNvPr id="15" name="Group 14">
            <a:extLst>
              <a:ext uri="{FF2B5EF4-FFF2-40B4-BE49-F238E27FC236}">
                <a16:creationId xmlns:a16="http://schemas.microsoft.com/office/drawing/2014/main" xmlns="" id="{00BA8CD5-04AC-1F61-5A94-842BDFC4FE70}"/>
              </a:ext>
            </a:extLst>
          </p:cNvPr>
          <p:cNvGrpSpPr/>
          <p:nvPr/>
        </p:nvGrpSpPr>
        <p:grpSpPr>
          <a:xfrm>
            <a:off x="5883370" y="4015926"/>
            <a:ext cx="4807974" cy="653056"/>
            <a:chOff x="5409377" y="1706686"/>
            <a:chExt cx="4807974" cy="653056"/>
          </a:xfrm>
        </p:grpSpPr>
        <p:sp>
          <p:nvSpPr>
            <p:cNvPr id="16" name="Rectangle: Rounded Corners 15">
              <a:extLst>
                <a:ext uri="{FF2B5EF4-FFF2-40B4-BE49-F238E27FC236}">
                  <a16:creationId xmlns:a16="http://schemas.microsoft.com/office/drawing/2014/main" xmlns="" id="{F4ECBC14-C01B-8BD7-F22A-4022C3010A60}"/>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9BB50038-EFA6-28E5-ADD9-696B680097C1}"/>
                </a:ext>
              </a:extLst>
            </p:cNvPr>
            <p:cNvSpPr txBox="1"/>
            <p:nvPr/>
          </p:nvSpPr>
          <p:spPr>
            <a:xfrm>
              <a:off x="5521097" y="1741052"/>
              <a:ext cx="4696253" cy="523220"/>
            </a:xfrm>
            <a:prstGeom prst="rect">
              <a:avLst/>
            </a:prstGeom>
            <a:noFill/>
          </p:spPr>
          <p:txBody>
            <a:bodyPr wrap="square">
              <a:spAutoFit/>
            </a:bodyPr>
            <a:lstStyle/>
            <a:p>
              <a:pPr algn="just"/>
              <a:r>
                <a:rPr lang="en-US" sz="2800" b="1" dirty="0" err="1">
                  <a:solidFill>
                    <a:srgbClr val="333333"/>
                  </a:solidFill>
                  <a:latin typeface="Cambria" panose="02040503050406030204" pitchFamily="18" charset="0"/>
                </a:rPr>
                <a:t>Nhóm</a:t>
              </a:r>
              <a:r>
                <a:rPr lang="en-US" sz="2800" b="1" dirty="0">
                  <a:solidFill>
                    <a:srgbClr val="333333"/>
                  </a:solidFill>
                  <a:latin typeface="Cambria" panose="02040503050406030204" pitchFamily="18" charset="0"/>
                </a:rPr>
                <a:t> 2: </a:t>
              </a:r>
              <a:r>
                <a:rPr lang="en-US" sz="2800" b="1" dirty="0" err="1">
                  <a:solidFill>
                    <a:srgbClr val="333333"/>
                  </a:solidFill>
                  <a:latin typeface="Cambria" panose="02040503050406030204" pitchFamily="18" charset="0"/>
                </a:rPr>
                <a:t>Đặc</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điểm</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sông</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hồ</a:t>
              </a:r>
              <a:endParaRPr lang="vi-VN" sz="2800" b="1" i="0" dirty="0">
                <a:solidFill>
                  <a:srgbClr val="333333"/>
                </a:solidFill>
                <a:effectLst/>
                <a:latin typeface="Cambria" panose="02040503050406030204" pitchFamily="18" charset="0"/>
              </a:endParaRPr>
            </a:p>
          </p:txBody>
        </p:sp>
      </p:grpSp>
      <p:pic>
        <p:nvPicPr>
          <p:cNvPr id="2" name="Picture 1">
            <a:extLst>
              <a:ext uri="{FF2B5EF4-FFF2-40B4-BE49-F238E27FC236}">
                <a16:creationId xmlns:a16="http://schemas.microsoft.com/office/drawing/2014/main" xmlns="" id="{4A87E00B-4F28-235D-8A3E-0EA66F118545}"/>
              </a:ext>
            </a:extLst>
          </p:cNvPr>
          <p:cNvPicPr>
            <a:picLocks noChangeAspect="1"/>
          </p:cNvPicPr>
          <p:nvPr/>
        </p:nvPicPr>
        <p:blipFill>
          <a:blip r:embed="rId3"/>
          <a:stretch>
            <a:fillRect/>
          </a:stretch>
        </p:blipFill>
        <p:spPr>
          <a:xfrm>
            <a:off x="4954469" y="758125"/>
            <a:ext cx="6267231" cy="951058"/>
          </a:xfrm>
          <a:prstGeom prst="rect">
            <a:avLst/>
          </a:prstGeom>
        </p:spPr>
      </p:pic>
    </p:spTree>
    <p:extLst>
      <p:ext uri="{BB962C8B-B14F-4D97-AF65-F5344CB8AC3E}">
        <p14:creationId xmlns:p14="http://schemas.microsoft.com/office/powerpoint/2010/main" val="11020104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0B9F57D6-CB51-88FB-43F0-1121B754E4FF}"/>
              </a:ext>
            </a:extLst>
          </p:cNvPr>
          <p:cNvGrpSpPr/>
          <p:nvPr/>
        </p:nvGrpSpPr>
        <p:grpSpPr>
          <a:xfrm>
            <a:off x="2876494" y="509312"/>
            <a:ext cx="7316988" cy="526901"/>
            <a:chOff x="5409377" y="1706686"/>
            <a:chExt cx="4807974" cy="653056"/>
          </a:xfrm>
        </p:grpSpPr>
        <p:sp>
          <p:nvSpPr>
            <p:cNvPr id="5" name="Rectangle: Rounded Corners 4">
              <a:extLst>
                <a:ext uri="{FF2B5EF4-FFF2-40B4-BE49-F238E27FC236}">
                  <a16:creationId xmlns:a16="http://schemas.microsoft.com/office/drawing/2014/main" xmlns="" id="{6A789050-2BCE-646D-4280-0EA62786EC3D}"/>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5C785934-4C5D-30DF-762A-3430E0856F54}"/>
                </a:ext>
              </a:extLst>
            </p:cNvPr>
            <p:cNvSpPr txBox="1"/>
            <p:nvPr/>
          </p:nvSpPr>
          <p:spPr>
            <a:xfrm>
              <a:off x="5521098" y="1711247"/>
              <a:ext cx="4696253" cy="648494"/>
            </a:xfrm>
            <a:prstGeom prst="rect">
              <a:avLst/>
            </a:prstGeom>
            <a:noFill/>
          </p:spPr>
          <p:txBody>
            <a:bodyPr wrap="square">
              <a:spAutoFit/>
            </a:bodyPr>
            <a:lstStyle/>
            <a:p>
              <a:pPr algn="just"/>
              <a:r>
                <a:rPr lang="en-US" sz="2800" b="1" dirty="0" err="1">
                  <a:solidFill>
                    <a:srgbClr val="333333"/>
                  </a:solidFill>
                  <a:latin typeface="Cambria" panose="02040503050406030204" pitchFamily="18" charset="0"/>
                </a:rPr>
                <a:t>Đặc</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điểm</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địa</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hình</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của</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thành</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phố</a:t>
              </a:r>
              <a:r>
                <a:rPr lang="en-US" sz="2800" b="1" dirty="0">
                  <a:solidFill>
                    <a:srgbClr val="333333"/>
                  </a:solidFill>
                  <a:latin typeface="Cambria" panose="02040503050406030204" pitchFamily="18" charset="0"/>
                </a:rPr>
                <a:t> Hà </a:t>
              </a:r>
              <a:r>
                <a:rPr lang="en-US" sz="2800" b="1" dirty="0" err="1">
                  <a:solidFill>
                    <a:srgbClr val="333333"/>
                  </a:solidFill>
                  <a:latin typeface="Cambria" panose="02040503050406030204" pitchFamily="18" charset="0"/>
                </a:rPr>
                <a:t>Nội</a:t>
              </a:r>
              <a:endParaRPr lang="en-US" sz="2800" b="1" dirty="0">
                <a:solidFill>
                  <a:srgbClr val="333333"/>
                </a:solidFill>
                <a:latin typeface="Cambria" panose="02040503050406030204" pitchFamily="18" charset="0"/>
              </a:endParaRPr>
            </a:p>
          </p:txBody>
        </p:sp>
      </p:grpSp>
      <p:sp>
        <p:nvSpPr>
          <p:cNvPr id="3" name="TextBox 2">
            <a:extLst>
              <a:ext uri="{FF2B5EF4-FFF2-40B4-BE49-F238E27FC236}">
                <a16:creationId xmlns:a16="http://schemas.microsoft.com/office/drawing/2014/main" xmlns="" id="{E4DF68A0-3EB4-A8D7-D4AB-E5CD8679476E}"/>
              </a:ext>
            </a:extLst>
          </p:cNvPr>
          <p:cNvSpPr txBox="1"/>
          <p:nvPr/>
        </p:nvSpPr>
        <p:spPr>
          <a:xfrm>
            <a:off x="376229" y="1161986"/>
            <a:ext cx="6845665" cy="3539430"/>
          </a:xfrm>
          <a:prstGeom prst="rect">
            <a:avLst/>
          </a:prstGeom>
          <a:noFill/>
        </p:spPr>
        <p:txBody>
          <a:bodyPr wrap="square">
            <a:spAutoFit/>
          </a:bodyPr>
          <a:lstStyle/>
          <a:p>
            <a:pPr algn="just"/>
            <a:r>
              <a:rPr lang="vi-VN" sz="2800" dirty="0">
                <a:latin typeface="Cambria" panose="02040503050406030204" pitchFamily="18" charset="0"/>
              </a:rPr>
              <a:t>Địa hình Hà Nội vừa có đồi, núi và đồng bằng, trong đó diện tích của đồng bằng là lớn nhất (chiếm khoảng 3/4 diện tích tự nhiên của thành phố. Độ cao trung bình từ 5 - 20… so với mực nước biển. Địa hình thấp dần từ Bắc xuống Nam, các đồi núi cao chủ yếu đều tập trung ở phía Bắc và phía Tây. Đỉnh cao nhất là Ba Vì, Gia Dê, Chân Chim…</a:t>
            </a:r>
            <a:endParaRPr lang="vi-VN" sz="2800" i="0" dirty="0">
              <a:effectLst/>
              <a:latin typeface="Cambria" panose="02040503050406030204" pitchFamily="18" charset="0"/>
            </a:endParaRPr>
          </a:p>
        </p:txBody>
      </p:sp>
      <p:pic>
        <p:nvPicPr>
          <p:cNvPr id="1026" name="Picture 2" descr="Bản đồ TP Hà Nội ở vệ tinh">
            <a:extLst>
              <a:ext uri="{FF2B5EF4-FFF2-40B4-BE49-F238E27FC236}">
                <a16:creationId xmlns:a16="http://schemas.microsoft.com/office/drawing/2014/main" xmlns="" id="{E6EB8DD1-4EC4-7FE8-F046-0CF8B246114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92891" y="1300559"/>
            <a:ext cx="4322880" cy="5170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3777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0B9F57D6-CB51-88FB-43F0-1121B754E4FF}"/>
              </a:ext>
            </a:extLst>
          </p:cNvPr>
          <p:cNvGrpSpPr/>
          <p:nvPr/>
        </p:nvGrpSpPr>
        <p:grpSpPr>
          <a:xfrm>
            <a:off x="2876494" y="509312"/>
            <a:ext cx="7316988" cy="526901"/>
            <a:chOff x="5409377" y="1706686"/>
            <a:chExt cx="4807974" cy="653056"/>
          </a:xfrm>
        </p:grpSpPr>
        <p:sp>
          <p:nvSpPr>
            <p:cNvPr id="5" name="Rectangle: Rounded Corners 4">
              <a:extLst>
                <a:ext uri="{FF2B5EF4-FFF2-40B4-BE49-F238E27FC236}">
                  <a16:creationId xmlns:a16="http://schemas.microsoft.com/office/drawing/2014/main" xmlns="" id="{6A789050-2BCE-646D-4280-0EA62786EC3D}"/>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5C785934-4C5D-30DF-762A-3430E0856F54}"/>
                </a:ext>
              </a:extLst>
            </p:cNvPr>
            <p:cNvSpPr txBox="1"/>
            <p:nvPr/>
          </p:nvSpPr>
          <p:spPr>
            <a:xfrm>
              <a:off x="5521098" y="1711247"/>
              <a:ext cx="4696253" cy="648494"/>
            </a:xfrm>
            <a:prstGeom prst="rect">
              <a:avLst/>
            </a:prstGeom>
            <a:noFill/>
          </p:spPr>
          <p:txBody>
            <a:bodyPr wrap="square">
              <a:spAutoFit/>
            </a:bodyPr>
            <a:lstStyle/>
            <a:p>
              <a:pPr algn="just"/>
              <a:r>
                <a:rPr lang="en-US" sz="2800" b="1" dirty="0" err="1">
                  <a:solidFill>
                    <a:srgbClr val="333333"/>
                  </a:solidFill>
                  <a:latin typeface="Cambria" panose="02040503050406030204" pitchFamily="18" charset="0"/>
                </a:rPr>
                <a:t>Đặc</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điểm</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địa</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hình</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của</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thành</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phố</a:t>
              </a:r>
              <a:r>
                <a:rPr lang="en-US" sz="2800" b="1" dirty="0">
                  <a:solidFill>
                    <a:srgbClr val="333333"/>
                  </a:solidFill>
                  <a:latin typeface="Cambria" panose="02040503050406030204" pitchFamily="18" charset="0"/>
                </a:rPr>
                <a:t> Hà </a:t>
              </a:r>
              <a:r>
                <a:rPr lang="en-US" sz="2800" b="1" dirty="0" err="1">
                  <a:solidFill>
                    <a:srgbClr val="333333"/>
                  </a:solidFill>
                  <a:latin typeface="Cambria" panose="02040503050406030204" pitchFamily="18" charset="0"/>
                </a:rPr>
                <a:t>Nội</a:t>
              </a:r>
              <a:endParaRPr lang="en-US" sz="2800" b="1" dirty="0">
                <a:solidFill>
                  <a:srgbClr val="333333"/>
                </a:solidFill>
                <a:latin typeface="Cambria" panose="02040503050406030204" pitchFamily="18" charset="0"/>
              </a:endParaRPr>
            </a:p>
          </p:txBody>
        </p:sp>
      </p:grpSp>
      <p:sp>
        <p:nvSpPr>
          <p:cNvPr id="3" name="TextBox 2">
            <a:extLst>
              <a:ext uri="{FF2B5EF4-FFF2-40B4-BE49-F238E27FC236}">
                <a16:creationId xmlns:a16="http://schemas.microsoft.com/office/drawing/2014/main" xmlns="" id="{E4DF68A0-3EB4-A8D7-D4AB-E5CD8679476E}"/>
              </a:ext>
            </a:extLst>
          </p:cNvPr>
          <p:cNvSpPr txBox="1"/>
          <p:nvPr/>
        </p:nvSpPr>
        <p:spPr>
          <a:xfrm>
            <a:off x="376229" y="1161986"/>
            <a:ext cx="6901649" cy="5262979"/>
          </a:xfrm>
          <a:prstGeom prst="rect">
            <a:avLst/>
          </a:prstGeom>
          <a:noFill/>
        </p:spPr>
        <p:txBody>
          <a:bodyPr wrap="square">
            <a:spAutoFit/>
          </a:bodyPr>
          <a:lstStyle/>
          <a:p>
            <a:pPr algn="just"/>
            <a:r>
              <a:rPr lang="vi-VN" sz="2800" dirty="0">
                <a:latin typeface="Cambria" panose="02040503050406030204" pitchFamily="18" charset="0"/>
              </a:rPr>
              <a:t>+ Nằm ở vùng châu thổ sông Hồng, Hà Nội còn có cái tên "Thành phố sông hồ". Hiện nay, có 7 con</a:t>
            </a:r>
            <a:r>
              <a:rPr lang="en-US" sz="2800" dirty="0">
                <a:latin typeface="Cambria" panose="02040503050406030204" pitchFamily="18" charset="0"/>
              </a:rPr>
              <a:t> </a:t>
            </a:r>
            <a:r>
              <a:rPr lang="vi-VN" sz="2800" dirty="0">
                <a:latin typeface="Cambria" panose="02040503050406030204" pitchFamily="18" charset="0"/>
              </a:rPr>
              <a:t>sông lớn nhỏ gồm: sông Hồng, sông Đuống, sông Đà, sông Nhuệ, sông Cầu, sông Đáy, sông Cà Lồ.</a:t>
            </a:r>
          </a:p>
          <a:p>
            <a:pPr algn="just"/>
            <a:r>
              <a:rPr lang="vi-VN" sz="2800" dirty="0">
                <a:latin typeface="Cambria" panose="02040503050406030204" pitchFamily="18" charset="0"/>
              </a:rPr>
              <a:t>Trong đó, đoạn sông Hồng chảy qua Hà Nội dài tới 163km (chiếm 1/3 chiều dài của con sông này chảy qua lãnh thổ Việt nam). Trong nội thành Hà Nội, ngoài 2 con sông Tô Lịch và sông Kim ngưu</a:t>
            </a:r>
            <a:r>
              <a:rPr lang="en-US" sz="2800" dirty="0">
                <a:latin typeface="Cambria" panose="02040503050406030204" pitchFamily="18" charset="0"/>
              </a:rPr>
              <a:t> </a:t>
            </a:r>
            <a:r>
              <a:rPr lang="vi-VN" sz="2800" dirty="0">
                <a:latin typeface="Cambria" panose="02040503050406030204" pitchFamily="18" charset="0"/>
              </a:rPr>
              <a:t>còn có hệ thống hồ đầm là những đường tiêu thoát nước thải của Hà Nội.</a:t>
            </a:r>
          </a:p>
        </p:txBody>
      </p:sp>
      <p:pic>
        <p:nvPicPr>
          <p:cNvPr id="1026" name="Picture 2" descr="Bản đồ TP Hà Nội ở vệ tinh">
            <a:extLst>
              <a:ext uri="{FF2B5EF4-FFF2-40B4-BE49-F238E27FC236}">
                <a16:creationId xmlns:a16="http://schemas.microsoft.com/office/drawing/2014/main" xmlns="" id="{E6EB8DD1-4EC4-7FE8-F046-0CF8B246114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92891" y="1300559"/>
            <a:ext cx="4322880" cy="5170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78900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ẩm nang Du lịch HÀ NỘI 2023 từ A-Z: top 15 trải nghiệm phải thử mới nhất">
            <a:extLst>
              <a:ext uri="{FF2B5EF4-FFF2-40B4-BE49-F238E27FC236}">
                <a16:creationId xmlns:a16="http://schemas.microsoft.com/office/drawing/2014/main" xmlns="" id="{F66F53BA-05BF-D00D-BF43-CA297C79B4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68" t="15200" r="34411" b="8354"/>
          <a:stretch/>
        </p:blipFill>
        <p:spPr bwMode="auto">
          <a:xfrm>
            <a:off x="-471949" y="-1"/>
            <a:ext cx="12663950" cy="7285703"/>
          </a:xfrm>
          <a:prstGeom prst="rect">
            <a:avLst/>
          </a:prstGeom>
          <a:noFill/>
          <a:effectLst>
            <a:outerShdw blurRad="50800" dist="50800" dir="5400000" algn="ctr" rotWithShape="0">
              <a:srgbClr val="000000">
                <a:alpha val="72000"/>
              </a:srgbClr>
            </a:outerShdw>
          </a:effectLst>
          <a:extLst>
            <a:ext uri="{909E8E84-426E-40DD-AFC4-6F175D3DCCD1}">
              <a14:hiddenFill xmlns:a14="http://schemas.microsoft.com/office/drawing/2010/main">
                <a:solidFill>
                  <a:srgbClr val="FFFFFF"/>
                </a:solidFill>
              </a14:hiddenFill>
            </a:ext>
          </a:extLst>
        </p:spPr>
      </p:pic>
      <p:sp>
        <p:nvSpPr>
          <p:cNvPr id="10" name="Flowchart: Delay 9">
            <a:extLst>
              <a:ext uri="{FF2B5EF4-FFF2-40B4-BE49-F238E27FC236}">
                <a16:creationId xmlns:a16="http://schemas.microsoft.com/office/drawing/2014/main" xmlns="" id="{6683760B-90B3-8D94-168E-85F95C254BB9}"/>
              </a:ext>
            </a:extLst>
          </p:cNvPr>
          <p:cNvSpPr/>
          <p:nvPr/>
        </p:nvSpPr>
        <p:spPr>
          <a:xfrm>
            <a:off x="-678427" y="-412955"/>
            <a:ext cx="8583561" cy="8052620"/>
          </a:xfrm>
          <a:prstGeom prst="flowChartDelay">
            <a:avLst/>
          </a:prstGeom>
          <a:solidFill>
            <a:srgbClr val="497429">
              <a:alpha val="76000"/>
            </a:srgbClr>
          </a:solidFill>
          <a:effectLst>
            <a:glow rad="838200">
              <a:srgbClr val="B8D991">
                <a:alpha val="40000"/>
              </a:srgbClr>
            </a:glow>
            <a:outerShdw blurRad="1270000" dir="1200000" algn="ctr" rotWithShape="0">
              <a:srgbClr val="497429">
                <a:alpha val="0"/>
              </a:srgbClr>
            </a:outerShdw>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xmlns="" id="{0B9F57D6-CB51-88FB-43F0-1121B754E4FF}"/>
              </a:ext>
            </a:extLst>
          </p:cNvPr>
          <p:cNvGrpSpPr/>
          <p:nvPr/>
        </p:nvGrpSpPr>
        <p:grpSpPr>
          <a:xfrm>
            <a:off x="2970012" y="501341"/>
            <a:ext cx="6433761" cy="526901"/>
            <a:chOff x="5409377" y="1706686"/>
            <a:chExt cx="4807974" cy="653056"/>
          </a:xfrm>
        </p:grpSpPr>
        <p:sp>
          <p:nvSpPr>
            <p:cNvPr id="5" name="Rectangle: Rounded Corners 4">
              <a:extLst>
                <a:ext uri="{FF2B5EF4-FFF2-40B4-BE49-F238E27FC236}">
                  <a16:creationId xmlns:a16="http://schemas.microsoft.com/office/drawing/2014/main" xmlns="" id="{6A789050-2BCE-646D-4280-0EA62786EC3D}"/>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5C785934-4C5D-30DF-762A-3430E0856F54}"/>
                </a:ext>
              </a:extLst>
            </p:cNvPr>
            <p:cNvSpPr txBox="1"/>
            <p:nvPr/>
          </p:nvSpPr>
          <p:spPr>
            <a:xfrm>
              <a:off x="5521098" y="1711247"/>
              <a:ext cx="4696253" cy="648494"/>
            </a:xfrm>
            <a:prstGeom prst="rect">
              <a:avLst/>
            </a:prstGeom>
            <a:noFill/>
          </p:spPr>
          <p:txBody>
            <a:bodyPr wrap="square">
              <a:spAutoFit/>
            </a:bodyPr>
            <a:lstStyle/>
            <a:p>
              <a:pPr algn="just"/>
              <a:r>
                <a:rPr lang="en-US" sz="2800" b="1" dirty="0" err="1">
                  <a:solidFill>
                    <a:srgbClr val="333333"/>
                  </a:solidFill>
                  <a:latin typeface="Cambria" panose="02040503050406030204" pitchFamily="18" charset="0"/>
                </a:rPr>
                <a:t>Đặc</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điểm</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khí</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hậu</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thành</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phố</a:t>
              </a:r>
              <a:r>
                <a:rPr lang="en-US" sz="2800" b="1" dirty="0">
                  <a:solidFill>
                    <a:srgbClr val="333333"/>
                  </a:solidFill>
                  <a:latin typeface="Cambria" panose="02040503050406030204" pitchFamily="18" charset="0"/>
                </a:rPr>
                <a:t> Hà </a:t>
              </a:r>
              <a:r>
                <a:rPr lang="en-US" sz="2800" b="1" dirty="0" err="1">
                  <a:solidFill>
                    <a:srgbClr val="333333"/>
                  </a:solidFill>
                  <a:latin typeface="Cambria" panose="02040503050406030204" pitchFamily="18" charset="0"/>
                </a:rPr>
                <a:t>Nội</a:t>
              </a:r>
              <a:endParaRPr lang="en-US" sz="2800" b="1" dirty="0">
                <a:solidFill>
                  <a:srgbClr val="333333"/>
                </a:solidFill>
                <a:latin typeface="Cambria" panose="02040503050406030204" pitchFamily="18" charset="0"/>
              </a:endParaRPr>
            </a:p>
          </p:txBody>
        </p:sp>
      </p:grpSp>
      <p:sp>
        <p:nvSpPr>
          <p:cNvPr id="3" name="TextBox 2">
            <a:extLst>
              <a:ext uri="{FF2B5EF4-FFF2-40B4-BE49-F238E27FC236}">
                <a16:creationId xmlns:a16="http://schemas.microsoft.com/office/drawing/2014/main" xmlns="" id="{C35A424B-B145-0CBC-3599-631BCF31EE7B}"/>
              </a:ext>
            </a:extLst>
          </p:cNvPr>
          <p:cNvSpPr txBox="1"/>
          <p:nvPr/>
        </p:nvSpPr>
        <p:spPr>
          <a:xfrm>
            <a:off x="472007" y="1466603"/>
            <a:ext cx="6433761" cy="5262979"/>
          </a:xfrm>
          <a:prstGeom prst="rect">
            <a:avLst/>
          </a:prstGeom>
          <a:noFill/>
        </p:spPr>
        <p:txBody>
          <a:bodyPr wrap="square">
            <a:spAutoFit/>
          </a:bodyPr>
          <a:lstStyle/>
          <a:p>
            <a:pPr algn="just"/>
            <a:r>
              <a:rPr lang="vi-VN" sz="2800" b="1" dirty="0">
                <a:solidFill>
                  <a:schemeClr val="bg1"/>
                </a:solidFill>
                <a:latin typeface="Cambria" panose="02040503050406030204" pitchFamily="18" charset="0"/>
              </a:rPr>
              <a:t>+ Nằm trong vùng nhiệt đới gió mùa, thời tiết Hà Nội có đặc trưng nổi bật là gió mùa ẩm, nóng và mưa nhiều về mùa hè, lạnh và ít mưa về mùa đồng. Một năm khi hậu được chia thành bốn mùa rõ rệt trong năm: Xuân, Hạ, Thu, Đông. Thời gian các mùa diễn ra ở các năm có thể khác nhau vì Hà Nội có năm rét sớm, có năm rét muộn, có năm nắng nóng kéo dài, nhiệt độ lên tới 40°C, có năm nhiệt độ lại thấp dưới 5°C. </a:t>
            </a:r>
          </a:p>
        </p:txBody>
      </p:sp>
      <p:sp>
        <p:nvSpPr>
          <p:cNvPr id="8" name="Arrow: Pentagon 7">
            <a:extLst>
              <a:ext uri="{FF2B5EF4-FFF2-40B4-BE49-F238E27FC236}">
                <a16:creationId xmlns:a16="http://schemas.microsoft.com/office/drawing/2014/main" xmlns="" id="{29A6877C-CEE0-5659-5F5C-70D32F31B410}"/>
              </a:ext>
            </a:extLst>
          </p:cNvPr>
          <p:cNvSpPr/>
          <p:nvPr/>
        </p:nvSpPr>
        <p:spPr>
          <a:xfrm>
            <a:off x="0" y="0"/>
            <a:ext cx="88490" cy="45719"/>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78744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alpha val="45000"/>
          </a:schemeClr>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0B9F57D6-CB51-88FB-43F0-1121B754E4FF}"/>
              </a:ext>
            </a:extLst>
          </p:cNvPr>
          <p:cNvGrpSpPr/>
          <p:nvPr/>
        </p:nvGrpSpPr>
        <p:grpSpPr>
          <a:xfrm>
            <a:off x="4991610" y="387662"/>
            <a:ext cx="6899829" cy="523220"/>
            <a:chOff x="5409377" y="1706686"/>
            <a:chExt cx="4807974" cy="653056"/>
          </a:xfrm>
        </p:grpSpPr>
        <p:sp>
          <p:nvSpPr>
            <p:cNvPr id="5" name="Rectangle: Rounded Corners 4">
              <a:extLst>
                <a:ext uri="{FF2B5EF4-FFF2-40B4-BE49-F238E27FC236}">
                  <a16:creationId xmlns:a16="http://schemas.microsoft.com/office/drawing/2014/main" xmlns="" id="{6A789050-2BCE-646D-4280-0EA62786EC3D}"/>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5C785934-4C5D-30DF-762A-3430E0856F54}"/>
                </a:ext>
              </a:extLst>
            </p:cNvPr>
            <p:cNvSpPr txBox="1"/>
            <p:nvPr/>
          </p:nvSpPr>
          <p:spPr>
            <a:xfrm>
              <a:off x="5521098" y="1711247"/>
              <a:ext cx="4696253" cy="589921"/>
            </a:xfrm>
            <a:prstGeom prst="rect">
              <a:avLst/>
            </a:prstGeom>
            <a:noFill/>
          </p:spPr>
          <p:txBody>
            <a:bodyPr wrap="square">
              <a:spAutoFit/>
            </a:bodyPr>
            <a:lstStyle/>
            <a:p>
              <a:pPr algn="ctr"/>
              <a:r>
                <a:rPr lang="en-US" sz="2800" b="1" dirty="0" err="1">
                  <a:solidFill>
                    <a:srgbClr val="333333"/>
                  </a:solidFill>
                  <a:latin typeface="Cambria" panose="02040503050406030204" pitchFamily="18" charset="0"/>
                </a:rPr>
                <a:t>Đặc</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điểm</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sông</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hồ</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của</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thành</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phố</a:t>
              </a:r>
              <a:r>
                <a:rPr lang="en-US" sz="2800" b="1" dirty="0">
                  <a:solidFill>
                    <a:srgbClr val="333333"/>
                  </a:solidFill>
                  <a:latin typeface="Cambria" panose="02040503050406030204" pitchFamily="18" charset="0"/>
                </a:rPr>
                <a:t> Hà </a:t>
              </a:r>
              <a:r>
                <a:rPr lang="en-US" sz="2800" b="1" dirty="0" err="1">
                  <a:solidFill>
                    <a:srgbClr val="333333"/>
                  </a:solidFill>
                  <a:latin typeface="Cambria" panose="02040503050406030204" pitchFamily="18" charset="0"/>
                </a:rPr>
                <a:t>Nội</a:t>
              </a:r>
              <a:endParaRPr lang="en-US" sz="2800" b="1" dirty="0">
                <a:solidFill>
                  <a:srgbClr val="333333"/>
                </a:solidFill>
                <a:latin typeface="Cambria" panose="02040503050406030204" pitchFamily="18" charset="0"/>
              </a:endParaRPr>
            </a:p>
          </p:txBody>
        </p:sp>
      </p:grpSp>
      <p:sp>
        <p:nvSpPr>
          <p:cNvPr id="7" name="TextBox 6">
            <a:extLst>
              <a:ext uri="{FF2B5EF4-FFF2-40B4-BE49-F238E27FC236}">
                <a16:creationId xmlns:a16="http://schemas.microsoft.com/office/drawing/2014/main" xmlns="" id="{A6BCB0B2-BD63-957F-E782-5C15A2B06333}"/>
              </a:ext>
            </a:extLst>
          </p:cNvPr>
          <p:cNvSpPr txBox="1"/>
          <p:nvPr/>
        </p:nvSpPr>
        <p:spPr>
          <a:xfrm>
            <a:off x="5071774" y="1182231"/>
            <a:ext cx="6739500" cy="2246769"/>
          </a:xfrm>
          <a:prstGeom prst="rect">
            <a:avLst/>
          </a:prstGeom>
          <a:noFill/>
        </p:spPr>
        <p:txBody>
          <a:bodyPr wrap="square">
            <a:spAutoFit/>
          </a:bodyPr>
          <a:lstStyle/>
          <a:p>
            <a:pPr algn="just"/>
            <a:r>
              <a:rPr lang="vi-VN" sz="2800" dirty="0">
                <a:latin typeface="Cambria" panose="02040503050406030204" pitchFamily="18" charset="0"/>
              </a:rPr>
              <a:t>+ Nằm ở vùng châu thổ sông Hồng, Hà Nội còn có cái tên "Thành phố sông hồ". Hiện nay, có 7 con</a:t>
            </a:r>
            <a:r>
              <a:rPr lang="en-US" sz="2800" dirty="0">
                <a:latin typeface="Cambria" panose="02040503050406030204" pitchFamily="18" charset="0"/>
              </a:rPr>
              <a:t> </a:t>
            </a:r>
            <a:r>
              <a:rPr lang="vi-VN" sz="2800" dirty="0">
                <a:latin typeface="Cambria" panose="02040503050406030204" pitchFamily="18" charset="0"/>
              </a:rPr>
              <a:t>sông lớn nhỏ gồm: sông Hồng, sông Đuống, sông Đà, sông Nhuệ, sông Cầu, sông Đáy, sông Cà Lồ.</a:t>
            </a:r>
          </a:p>
        </p:txBody>
      </p:sp>
      <p:sp>
        <p:nvSpPr>
          <p:cNvPr id="11" name="TextBox 10">
            <a:extLst>
              <a:ext uri="{FF2B5EF4-FFF2-40B4-BE49-F238E27FC236}">
                <a16:creationId xmlns:a16="http://schemas.microsoft.com/office/drawing/2014/main" xmlns="" id="{D4E66CAE-46D8-4C8A-1F63-A4F2232EF5A5}"/>
              </a:ext>
            </a:extLst>
          </p:cNvPr>
          <p:cNvSpPr txBox="1"/>
          <p:nvPr/>
        </p:nvSpPr>
        <p:spPr>
          <a:xfrm>
            <a:off x="658089" y="5053441"/>
            <a:ext cx="4032961" cy="523220"/>
          </a:xfrm>
          <a:prstGeom prst="rect">
            <a:avLst/>
          </a:prstGeom>
          <a:noFill/>
        </p:spPr>
        <p:txBody>
          <a:bodyPr wrap="square">
            <a:spAutoFit/>
          </a:bodyPr>
          <a:lstStyle/>
          <a:p>
            <a:pPr algn="ctr"/>
            <a:r>
              <a:rPr lang="en-US" sz="2800" b="0" i="0" dirty="0" err="1">
                <a:effectLst/>
                <a:latin typeface="Cambria" panose="02040503050406030204" pitchFamily="18" charset="0"/>
              </a:rPr>
              <a:t>Bản</a:t>
            </a:r>
            <a:r>
              <a:rPr lang="en-US" sz="2800" b="0" i="0" dirty="0">
                <a:effectLst/>
                <a:latin typeface="Cambria" panose="02040503050406030204" pitchFamily="18" charset="0"/>
              </a:rPr>
              <a:t> </a:t>
            </a:r>
            <a:r>
              <a:rPr lang="en-US" sz="2800" b="0" i="0" dirty="0" err="1">
                <a:effectLst/>
                <a:latin typeface="Cambria" panose="02040503050406030204" pitchFamily="18" charset="0"/>
              </a:rPr>
              <a:t>đồ</a:t>
            </a:r>
            <a:r>
              <a:rPr lang="en-US" sz="2800" b="0" i="0" dirty="0">
                <a:effectLst/>
                <a:latin typeface="Cambria" panose="02040503050406030204" pitchFamily="18" charset="0"/>
              </a:rPr>
              <a:t> </a:t>
            </a:r>
            <a:r>
              <a:rPr lang="en-US" sz="2800" dirty="0" err="1">
                <a:latin typeface="Cambria" panose="02040503050406030204" pitchFamily="18" charset="0"/>
              </a:rPr>
              <a:t>thành</a:t>
            </a:r>
            <a:r>
              <a:rPr lang="en-US" sz="2800" dirty="0">
                <a:latin typeface="Cambria" panose="02040503050406030204" pitchFamily="18" charset="0"/>
              </a:rPr>
              <a:t> </a:t>
            </a:r>
            <a:r>
              <a:rPr lang="en-US" sz="2800" b="0" i="0" dirty="0" err="1">
                <a:effectLst/>
                <a:latin typeface="Cambria" panose="02040503050406030204" pitchFamily="18" charset="0"/>
              </a:rPr>
              <a:t>phố</a:t>
            </a:r>
            <a:r>
              <a:rPr lang="en-US" sz="2800" b="0" i="0" dirty="0">
                <a:effectLst/>
                <a:latin typeface="Cambria" panose="02040503050406030204" pitchFamily="18" charset="0"/>
              </a:rPr>
              <a:t> Hà </a:t>
            </a:r>
            <a:r>
              <a:rPr lang="en-US" sz="2800" b="0" i="0" dirty="0" err="1">
                <a:effectLst/>
                <a:latin typeface="Cambria" panose="02040503050406030204" pitchFamily="18" charset="0"/>
              </a:rPr>
              <a:t>Nội</a:t>
            </a:r>
            <a:endParaRPr lang="en-US" sz="2800" dirty="0">
              <a:latin typeface="Cambria" panose="02040503050406030204" pitchFamily="18" charset="0"/>
            </a:endParaRPr>
          </a:p>
        </p:txBody>
      </p:sp>
      <p:pic>
        <p:nvPicPr>
          <p:cNvPr id="1026" name="Picture 2" descr="ban do hanh chinh thanh pho ha noi moi nhat scaled - BẢN ĐỒ HÀNH CHÍNH HÀ NỘI VÀ CÁC QUẬN HUYỆN MỚI NHẤT">
            <a:extLst>
              <a:ext uri="{FF2B5EF4-FFF2-40B4-BE49-F238E27FC236}">
                <a16:creationId xmlns:a16="http://schemas.microsoft.com/office/drawing/2014/main" xmlns="" id="{2A15611F-DC13-FA42-A9E1-EFEBB57457D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3920" y="627634"/>
            <a:ext cx="4266966" cy="4125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0680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xmlns="" id="{CD216AA9-7067-40B5-FAA6-100876081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2673875" y="745150"/>
            <a:ext cx="6844249" cy="40138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7CC0FC60-632A-6042-06D6-44B36F7D256F}"/>
              </a:ext>
            </a:extLst>
          </p:cNvPr>
          <p:cNvSpPr txBox="1"/>
          <p:nvPr/>
        </p:nvSpPr>
        <p:spPr>
          <a:xfrm>
            <a:off x="351692" y="4759017"/>
            <a:ext cx="11435755" cy="1384995"/>
          </a:xfrm>
          <a:prstGeom prst="rect">
            <a:avLst/>
          </a:prstGeom>
          <a:noFill/>
        </p:spPr>
        <p:txBody>
          <a:bodyPr wrap="square">
            <a:spAutoFit/>
          </a:bodyPr>
          <a:lstStyle/>
          <a:p>
            <a:pPr algn="just"/>
            <a:r>
              <a:rPr lang="vi-VN" sz="2800" dirty="0">
                <a:latin typeface="Cambria" panose="02040503050406030204" pitchFamily="18" charset="0"/>
              </a:rPr>
              <a:t>Trong đó, đoạn sông Hồng chảy qua Hà Nội dài tới 163km</a:t>
            </a:r>
            <a:r>
              <a:rPr lang="en-US" sz="2800" dirty="0">
                <a:latin typeface="Cambria" panose="02040503050406030204" pitchFamily="18" charset="0"/>
              </a:rPr>
              <a:t>. </a:t>
            </a:r>
            <a:r>
              <a:rPr lang="vi-VN" sz="2800" dirty="0">
                <a:latin typeface="Cambria" panose="02040503050406030204" pitchFamily="18" charset="0"/>
              </a:rPr>
              <a:t>Trong nội thành Hà Nội, ngoài 2 con sông Tô Lịch và sông Kim Ngưu còn có hệ thống hồ đầm là những đường tiêu thoát nước thải của Hà Nội.</a:t>
            </a:r>
          </a:p>
        </p:txBody>
      </p:sp>
    </p:spTree>
    <p:extLst>
      <p:ext uri="{BB962C8B-B14F-4D97-AF65-F5344CB8AC3E}">
        <p14:creationId xmlns:p14="http://schemas.microsoft.com/office/powerpoint/2010/main" val="29812398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2"/>
          <a:stretch>
            <a:fillRect/>
          </a:stretch>
        </p:blipFill>
        <p:spPr>
          <a:xfrm>
            <a:off x="-635" y="0"/>
            <a:ext cx="12192635" cy="6858000"/>
          </a:xfrm>
          <a:prstGeom prst="rect">
            <a:avLst/>
          </a:prstGeom>
        </p:spPr>
      </p:pic>
      <p:pic>
        <p:nvPicPr>
          <p:cNvPr id="32" name="图片 31" descr="E:\PPT\包图网\审核中\组 15.png组 15"/>
          <p:cNvPicPr>
            <a:picLocks noChangeAspect="1"/>
          </p:cNvPicPr>
          <p:nvPr/>
        </p:nvPicPr>
        <p:blipFill>
          <a:blip r:embed="rId3"/>
          <a:srcRect/>
          <a:stretch>
            <a:fillRect/>
          </a:stretch>
        </p:blipFill>
        <p:spPr>
          <a:xfrm>
            <a:off x="4883785" y="3688715"/>
            <a:ext cx="1838325" cy="713740"/>
          </a:xfrm>
          <a:prstGeom prst="rect">
            <a:avLst/>
          </a:prstGeom>
        </p:spPr>
      </p:pic>
      <p:sp>
        <p:nvSpPr>
          <p:cNvPr id="2" name="TextBox 1">
            <a:extLst>
              <a:ext uri="{FF2B5EF4-FFF2-40B4-BE49-F238E27FC236}">
                <a16:creationId xmlns:a16="http://schemas.microsoft.com/office/drawing/2014/main" xmlns="" id="{C0B9B86E-9514-CB87-776B-F57DC119588A}"/>
              </a:ext>
            </a:extLst>
          </p:cNvPr>
          <p:cNvSpPr txBox="1"/>
          <p:nvPr/>
        </p:nvSpPr>
        <p:spPr>
          <a:xfrm>
            <a:off x="974774" y="1926262"/>
            <a:ext cx="10241813" cy="1446550"/>
          </a:xfrm>
          <a:prstGeom prst="rect">
            <a:avLst/>
          </a:prstGeom>
          <a:noFill/>
        </p:spPr>
        <p:txBody>
          <a:bodyPr wrap="square" rtlCol="0">
            <a:spAutoFit/>
          </a:bodyPr>
          <a:lstStyle/>
          <a:p>
            <a:pPr algn="ctr"/>
            <a:r>
              <a:rPr lang="en-US" sz="8800" b="1" dirty="0">
                <a:ln w="38100">
                  <a:solidFill>
                    <a:schemeClr val="tx2">
                      <a:lumMod val="50000"/>
                    </a:schemeClr>
                  </a:solidFill>
                </a:ln>
                <a:solidFill>
                  <a:srgbClr val="497429"/>
                </a:solidFill>
                <a:effectLst>
                  <a:glow rad="228600">
                    <a:schemeClr val="accent4">
                      <a:satMod val="175000"/>
                      <a:alpha val="40000"/>
                    </a:schemeClr>
                  </a:glow>
                </a:effectLst>
                <a:latin typeface="SVN-Gretoon" panose="02040603050506020204" pitchFamily="18" charset="0"/>
              </a:rPr>
              <a:t>LUYỆN TẬP</a:t>
            </a:r>
          </a:p>
        </p:txBody>
      </p:sp>
    </p:spTree>
    <p:extLst>
      <p:ext uri="{BB962C8B-B14F-4D97-AF65-F5344CB8AC3E}">
        <p14:creationId xmlns:p14="http://schemas.microsoft.com/office/powerpoint/2010/main" val="729288839"/>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2"/>
          <a:stretch>
            <a:fillRect/>
          </a:stretch>
        </p:blipFill>
        <p:spPr>
          <a:xfrm>
            <a:off x="-635" y="0"/>
            <a:ext cx="12192635" cy="6858000"/>
          </a:xfrm>
          <a:prstGeom prst="rect">
            <a:avLst/>
          </a:prstGeom>
        </p:spPr>
      </p:pic>
      <p:pic>
        <p:nvPicPr>
          <p:cNvPr id="11" name="图片 10" descr="E:\PPT\包图网\审核中\组 55.png组 55"/>
          <p:cNvPicPr>
            <a:picLocks noChangeAspect="1"/>
          </p:cNvPicPr>
          <p:nvPr/>
        </p:nvPicPr>
        <p:blipFill>
          <a:blip r:embed="rId3"/>
          <a:srcRect/>
          <a:stretch>
            <a:fillRect/>
          </a:stretch>
        </p:blipFill>
        <p:spPr>
          <a:xfrm>
            <a:off x="0" y="0"/>
            <a:ext cx="12191365" cy="6858000"/>
          </a:xfrm>
          <a:prstGeom prst="rect">
            <a:avLst/>
          </a:prstGeom>
        </p:spPr>
      </p:pic>
      <p:pic>
        <p:nvPicPr>
          <p:cNvPr id="22" name="图片 21" descr="组 53"/>
          <p:cNvPicPr>
            <a:picLocks noChangeAspect="1"/>
          </p:cNvPicPr>
          <p:nvPr/>
        </p:nvPicPr>
        <p:blipFill>
          <a:blip r:embed="rId4"/>
          <a:stretch>
            <a:fillRect/>
          </a:stretch>
        </p:blipFill>
        <p:spPr>
          <a:xfrm>
            <a:off x="9308465" y="3654425"/>
            <a:ext cx="2882900" cy="2944495"/>
          </a:xfrm>
          <a:prstGeom prst="rect">
            <a:avLst/>
          </a:prstGeom>
        </p:spPr>
      </p:pic>
      <p:sp>
        <p:nvSpPr>
          <p:cNvPr id="3" name="TextBox 2">
            <a:extLst>
              <a:ext uri="{FF2B5EF4-FFF2-40B4-BE49-F238E27FC236}">
                <a16:creationId xmlns:a16="http://schemas.microsoft.com/office/drawing/2014/main" xmlns="" id="{9720B890-591C-ABC9-6344-9207C5624D3A}"/>
              </a:ext>
            </a:extLst>
          </p:cNvPr>
          <p:cNvSpPr txBox="1"/>
          <p:nvPr/>
        </p:nvSpPr>
        <p:spPr>
          <a:xfrm>
            <a:off x="829734" y="1346101"/>
            <a:ext cx="11124565" cy="3046988"/>
          </a:xfrm>
          <a:prstGeom prst="rect">
            <a:avLst/>
          </a:prstGeom>
          <a:noFill/>
        </p:spPr>
        <p:txBody>
          <a:bodyPr wrap="square">
            <a:spAutoFit/>
          </a:bodyPr>
          <a:lstStyle/>
          <a:p>
            <a:pPr marL="342900" indent="-342900" algn="just">
              <a:buFontTx/>
              <a:buChar char="-"/>
            </a:pPr>
            <a:r>
              <a:rPr lang="en-US" sz="2400" b="0" i="0" dirty="0" err="1">
                <a:solidFill>
                  <a:srgbClr val="333333"/>
                </a:solidFill>
                <a:effectLst/>
                <a:latin typeface="Cambria" panose="02040503050406030204" pitchFamily="18" charset="0"/>
              </a:rPr>
              <a:t>Xác</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định</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được</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vị</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trí</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của</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địa</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phương</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trên</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bản</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đồ</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Việt</a:t>
            </a:r>
            <a:r>
              <a:rPr lang="en-US" sz="2400" b="0" i="0" dirty="0">
                <a:solidFill>
                  <a:srgbClr val="333333"/>
                </a:solidFill>
                <a:effectLst/>
                <a:latin typeface="Cambria" panose="02040503050406030204" pitchFamily="18" charset="0"/>
              </a:rPr>
              <a:t> Nam.</a:t>
            </a:r>
          </a:p>
          <a:p>
            <a:pPr marL="342900" indent="-342900" algn="just">
              <a:buFontTx/>
              <a:buChar char="-"/>
            </a:pPr>
            <a:r>
              <a:rPr lang="en-US" sz="2400" dirty="0" err="1">
                <a:solidFill>
                  <a:srgbClr val="333333"/>
                </a:solidFill>
                <a:latin typeface="Cambria" panose="02040503050406030204" pitchFamily="18" charset="0"/>
              </a:rPr>
              <a:t>Mô</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tả</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được</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một</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số</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nét</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chính</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về</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tự</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nhiên</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của</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địa</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phương</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có</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sử</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dụng</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lược</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đồ</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hoặc</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bản</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đồ</a:t>
            </a:r>
            <a:r>
              <a:rPr lang="en-US" sz="2400" dirty="0">
                <a:solidFill>
                  <a:srgbClr val="333333"/>
                </a:solidFill>
                <a:latin typeface="Cambria" panose="02040503050406030204" pitchFamily="18" charset="0"/>
              </a:rPr>
              <a:t>.</a:t>
            </a:r>
          </a:p>
          <a:p>
            <a:pPr marL="342900" indent="-342900" algn="just">
              <a:buFontTx/>
              <a:buChar char="-"/>
            </a:pPr>
            <a:r>
              <a:rPr lang="en-US" sz="2400" dirty="0" err="1">
                <a:solidFill>
                  <a:srgbClr val="333333"/>
                </a:solidFill>
                <a:latin typeface="Cambria" panose="02040503050406030204" pitchFamily="18" charset="0"/>
              </a:rPr>
              <a:t>Trình</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bày</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được</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một</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số</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hoạt</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động</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kinh</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tế</a:t>
            </a:r>
            <a:r>
              <a:rPr lang="en-US" sz="2400" dirty="0">
                <a:solidFill>
                  <a:srgbClr val="333333"/>
                </a:solidFill>
                <a:latin typeface="Cambria" panose="02040503050406030204" pitchFamily="18" charset="0"/>
              </a:rPr>
              <a:t> ở </a:t>
            </a:r>
            <a:r>
              <a:rPr lang="en-US" sz="2400" dirty="0" err="1">
                <a:solidFill>
                  <a:srgbClr val="333333"/>
                </a:solidFill>
                <a:latin typeface="Cambria" panose="02040503050406030204" pitchFamily="18" charset="0"/>
              </a:rPr>
              <a:t>địa</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phương</a:t>
            </a:r>
            <a:r>
              <a:rPr lang="en-US" sz="2400" dirty="0">
                <a:solidFill>
                  <a:srgbClr val="333333"/>
                </a:solidFill>
                <a:latin typeface="Cambria" panose="02040503050406030204" pitchFamily="18" charset="0"/>
              </a:rPr>
              <a:t>.</a:t>
            </a:r>
          </a:p>
          <a:p>
            <a:pPr marL="342900" indent="-342900" algn="just">
              <a:buFontTx/>
              <a:buChar char="-"/>
            </a:pPr>
            <a:r>
              <a:rPr lang="en-US" sz="2400" b="0" i="0" dirty="0" err="1">
                <a:solidFill>
                  <a:srgbClr val="333333"/>
                </a:solidFill>
                <a:effectLst/>
                <a:latin typeface="Cambria" panose="02040503050406030204" pitchFamily="18" charset="0"/>
              </a:rPr>
              <a:t>Thể</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hiện</a:t>
            </a:r>
            <a:r>
              <a:rPr lang="en-US" sz="2400" b="0" i="0" dirty="0">
                <a:solidFill>
                  <a:srgbClr val="333333"/>
                </a:solidFill>
                <a:effectLst/>
                <a:latin typeface="Cambria" panose="02040503050406030204" pitchFamily="18" charset="0"/>
              </a:rPr>
              <a:t> </a:t>
            </a:r>
            <a:r>
              <a:rPr lang="en-US" sz="2400" dirty="0" err="1">
                <a:solidFill>
                  <a:srgbClr val="333333"/>
                </a:solidFill>
                <a:latin typeface="Cambria" panose="02040503050406030204" pitchFamily="18" charset="0"/>
              </a:rPr>
              <a:t>được</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tình</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cảm</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với</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địa</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phương</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và</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sẵn</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sàng</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hành</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động</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bảo</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vệ</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môi</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trường</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xung</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quanh</a:t>
            </a:r>
            <a:r>
              <a:rPr lang="en-US" sz="2400" dirty="0">
                <a:solidFill>
                  <a:srgbClr val="333333"/>
                </a:solidFill>
                <a:latin typeface="Cambria" panose="02040503050406030204" pitchFamily="18" charset="0"/>
              </a:rPr>
              <a:t>.</a:t>
            </a:r>
          </a:p>
          <a:p>
            <a:pPr marL="342900" indent="-342900" algn="just">
              <a:buFontTx/>
              <a:buChar char="-"/>
            </a:pPr>
            <a:r>
              <a:rPr lang="en-US" sz="2400" b="0" i="0" dirty="0" err="1">
                <a:solidFill>
                  <a:srgbClr val="333333"/>
                </a:solidFill>
                <a:effectLst/>
                <a:latin typeface="Cambria" panose="02040503050406030204" pitchFamily="18" charset="0"/>
              </a:rPr>
              <a:t>Hình</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thành</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năn</a:t>
            </a:r>
            <a:r>
              <a:rPr lang="en-US" sz="2400" dirty="0" err="1">
                <a:solidFill>
                  <a:srgbClr val="333333"/>
                </a:solidFill>
                <a:latin typeface="Cambria" panose="02040503050406030204" pitchFamily="18" charset="0"/>
              </a:rPr>
              <a:t>g</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lực</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nhận</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thức</a:t>
            </a:r>
            <a:r>
              <a:rPr lang="en-US" sz="2400" dirty="0">
                <a:solidFill>
                  <a:srgbClr val="333333"/>
                </a:solidFill>
                <a:latin typeface="Cambria" panose="02040503050406030204" pitchFamily="18" charset="0"/>
              </a:rPr>
              <a:t> khoa </a:t>
            </a:r>
            <a:r>
              <a:rPr lang="en-US" sz="2400" dirty="0" err="1">
                <a:solidFill>
                  <a:srgbClr val="333333"/>
                </a:solidFill>
                <a:latin typeface="Cambria" panose="02040503050406030204" pitchFamily="18" charset="0"/>
              </a:rPr>
              <a:t>học</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Địa</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ló</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năng</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lực</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tìm</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hiểu</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Địa</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lí</a:t>
            </a:r>
            <a:r>
              <a:rPr lang="en-US" sz="2400" dirty="0">
                <a:solidFill>
                  <a:srgbClr val="333333"/>
                </a:solidFill>
                <a:latin typeface="Cambria" panose="02040503050406030204" pitchFamily="18" charset="0"/>
              </a:rPr>
              <a:t>,...</a:t>
            </a:r>
          </a:p>
          <a:p>
            <a:pPr marL="342900" indent="-342900" algn="just">
              <a:buFontTx/>
              <a:buChar char="-"/>
            </a:pPr>
            <a:r>
              <a:rPr lang="en-US" sz="2400" b="0" i="0" dirty="0" err="1">
                <a:solidFill>
                  <a:srgbClr val="333333"/>
                </a:solidFill>
                <a:effectLst/>
                <a:latin typeface="Cambria" panose="02040503050406030204" pitchFamily="18" charset="0"/>
              </a:rPr>
              <a:t>Phẩm</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chất</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Yêu</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nước</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yêu</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thiên</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nhiên</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chăm</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chỉ</a:t>
            </a:r>
            <a:r>
              <a:rPr lang="en-US" sz="2400" dirty="0">
                <a:solidFill>
                  <a:srgbClr val="333333"/>
                </a:solidFill>
                <a:latin typeface="Cambria" panose="02040503050406030204" pitchFamily="18" charset="0"/>
              </a:rPr>
              <a:t>, ham </a:t>
            </a:r>
            <a:r>
              <a:rPr lang="en-US" sz="2400" dirty="0" err="1">
                <a:solidFill>
                  <a:srgbClr val="333333"/>
                </a:solidFill>
                <a:latin typeface="Cambria" panose="02040503050406030204" pitchFamily="18" charset="0"/>
              </a:rPr>
              <a:t>học</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hỏi</a:t>
            </a:r>
            <a:r>
              <a:rPr lang="en-US" sz="2400" dirty="0">
                <a:solidFill>
                  <a:srgbClr val="333333"/>
                </a:solidFill>
                <a:latin typeface="Cambria" panose="02040503050406030204" pitchFamily="18" charset="0"/>
              </a:rPr>
              <a:t>.</a:t>
            </a:r>
            <a:endParaRPr lang="vi-VN" sz="2400" b="0" i="0" dirty="0">
              <a:solidFill>
                <a:srgbClr val="333333"/>
              </a:solidFill>
              <a:effectLst/>
              <a:latin typeface="Cambria" panose="02040503050406030204" pitchFamily="18" charset="0"/>
            </a:endParaRPr>
          </a:p>
        </p:txBody>
      </p:sp>
      <p:pic>
        <p:nvPicPr>
          <p:cNvPr id="4" name="Picture 3">
            <a:extLst>
              <a:ext uri="{FF2B5EF4-FFF2-40B4-BE49-F238E27FC236}">
                <a16:creationId xmlns:a16="http://schemas.microsoft.com/office/drawing/2014/main" xmlns="" id="{299FBE98-2CD6-B6BA-DEFB-071459DF10DD}"/>
              </a:ext>
            </a:extLst>
          </p:cNvPr>
          <p:cNvPicPr>
            <a:picLocks noChangeAspect="1"/>
          </p:cNvPicPr>
          <p:nvPr/>
        </p:nvPicPr>
        <p:blipFill>
          <a:blip r:embed="rId5"/>
          <a:stretch>
            <a:fillRect/>
          </a:stretch>
        </p:blipFill>
        <p:spPr>
          <a:xfrm>
            <a:off x="3873705" y="451997"/>
            <a:ext cx="4645555" cy="1030313"/>
          </a:xfrm>
          <a:prstGeom prst="rect">
            <a:avLst/>
          </a:prstGeom>
        </p:spPr>
      </p:pic>
    </p:spTree>
  </p:cSld>
  <p:clrMapOvr>
    <a:masterClrMapping/>
  </p:clrMapOvr>
  <p:transition spd="slow">
    <p:fade/>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xmlns="" id="{E3CE5DB6-EBFA-926C-9E3A-581DA03CFF0F}"/>
              </a:ext>
            </a:extLst>
          </p:cNvPr>
          <p:cNvGraphicFramePr>
            <a:graphicFrameLocks noGrp="1"/>
          </p:cNvGraphicFramePr>
          <p:nvPr>
            <p:extLst>
              <p:ext uri="{D42A27DB-BD31-4B8C-83A1-F6EECF244321}">
                <p14:modId xmlns:p14="http://schemas.microsoft.com/office/powerpoint/2010/main" val="1324933483"/>
              </p:ext>
            </p:extLst>
          </p:nvPr>
        </p:nvGraphicFramePr>
        <p:xfrm>
          <a:off x="554985" y="1862166"/>
          <a:ext cx="11082030" cy="3744679"/>
        </p:xfrm>
        <a:graphic>
          <a:graphicData uri="http://schemas.openxmlformats.org/drawingml/2006/table">
            <a:tbl>
              <a:tblPr firstRow="1" bandRow="1">
                <a:tableStyleId>{21E4AEA4-8DFA-4A89-87EB-49C32662AFE0}</a:tableStyleId>
              </a:tblPr>
              <a:tblGrid>
                <a:gridCol w="6260647">
                  <a:extLst>
                    <a:ext uri="{9D8B030D-6E8A-4147-A177-3AD203B41FA5}">
                      <a16:colId xmlns:a16="http://schemas.microsoft.com/office/drawing/2014/main" xmlns="" val="1659285219"/>
                    </a:ext>
                  </a:extLst>
                </a:gridCol>
                <a:gridCol w="4821383">
                  <a:extLst>
                    <a:ext uri="{9D8B030D-6E8A-4147-A177-3AD203B41FA5}">
                      <a16:colId xmlns:a16="http://schemas.microsoft.com/office/drawing/2014/main" xmlns="" val="1931958596"/>
                    </a:ext>
                  </a:extLst>
                </a:gridCol>
              </a:tblGrid>
              <a:tr h="0">
                <a:tc>
                  <a:txBody>
                    <a:bodyPr/>
                    <a:lstStyle/>
                    <a:p>
                      <a:pPr algn="ctr"/>
                      <a:r>
                        <a:rPr lang="en-US" sz="3600"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439744131"/>
                  </a:ext>
                </a:extLst>
              </a:tr>
              <a:tr h="13672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t>Tên</a:t>
                      </a:r>
                      <a:r>
                        <a:rPr lang="en-US" sz="3600" dirty="0"/>
                        <a:t> </a:t>
                      </a:r>
                      <a:r>
                        <a:rPr lang="en-US" sz="3600" dirty="0" err="1"/>
                        <a:t>các</a:t>
                      </a:r>
                      <a:r>
                        <a:rPr lang="en-US" sz="3600" dirty="0"/>
                        <a:t> </a:t>
                      </a:r>
                      <a:r>
                        <a:rPr lang="en-US" sz="3600" dirty="0" err="1"/>
                        <a:t>tỉnh</a:t>
                      </a:r>
                      <a:r>
                        <a:rPr lang="en-US" sz="3600" dirty="0"/>
                        <a:t>/</a:t>
                      </a:r>
                      <a:r>
                        <a:rPr lang="en-US" sz="3600" dirty="0" err="1"/>
                        <a:t>thành</a:t>
                      </a:r>
                      <a:r>
                        <a:rPr lang="en-US" sz="3600" dirty="0"/>
                        <a:t> </a:t>
                      </a:r>
                      <a:r>
                        <a:rPr lang="en-US" sz="3600" dirty="0" err="1"/>
                        <a:t>phố</a:t>
                      </a:r>
                      <a:r>
                        <a:rPr lang="en-US" sz="3600" dirty="0"/>
                        <a:t> </a:t>
                      </a:r>
                      <a:r>
                        <a:rPr lang="en-US" sz="3600" dirty="0" err="1"/>
                        <a:t>tiếp</a:t>
                      </a:r>
                      <a:r>
                        <a:rPr lang="en-US" sz="3600" dirty="0"/>
                        <a:t> </a:t>
                      </a:r>
                      <a:r>
                        <a:rPr lang="en-US" sz="3600" dirty="0" err="1"/>
                        <a:t>giáp</a:t>
                      </a:r>
                      <a:r>
                        <a:rPr lang="en-US" sz="3600" dirty="0"/>
                        <a:t> </a:t>
                      </a:r>
                      <a:r>
                        <a:rPr lang="en-US" sz="3600" dirty="0" err="1"/>
                        <a:t>với</a:t>
                      </a:r>
                      <a:r>
                        <a:rPr lang="en-US" sz="3600" dirty="0"/>
                        <a:t> </a:t>
                      </a:r>
                      <a:r>
                        <a:rPr lang="en-US" sz="3600" dirty="0" err="1"/>
                        <a:t>địa</a:t>
                      </a:r>
                      <a:r>
                        <a:rPr lang="en-US" sz="3600" dirty="0"/>
                        <a:t> </a:t>
                      </a:r>
                      <a:r>
                        <a:rPr lang="en-US" sz="3600" dirty="0" err="1"/>
                        <a:t>phương</a:t>
                      </a:r>
                      <a:r>
                        <a:rPr lang="en-US" sz="3600" dirty="0"/>
                        <a:t> </a:t>
                      </a:r>
                      <a:r>
                        <a:rPr lang="en-US" sz="3600" dirty="0" err="1"/>
                        <a:t>em</a:t>
                      </a:r>
                      <a:endParaRPr lang="en-US" sz="3600" dirty="0"/>
                    </a:p>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513249005"/>
                  </a:ext>
                </a:extLst>
              </a:tr>
              <a:tr h="1367239">
                <a:tc>
                  <a:txBody>
                    <a:bodyPr/>
                    <a:lstStyle/>
                    <a:p>
                      <a:r>
                        <a:rPr lang="en-US" sz="3600" dirty="0" err="1"/>
                        <a:t>Các</a:t>
                      </a:r>
                      <a:r>
                        <a:rPr lang="en-US" sz="3600" dirty="0"/>
                        <a:t> </a:t>
                      </a:r>
                      <a:r>
                        <a:rPr lang="en-US" sz="3600" dirty="0" err="1"/>
                        <a:t>mùa</a:t>
                      </a:r>
                      <a:r>
                        <a:rPr lang="en-US" sz="3600" dirty="0"/>
                        <a:t> </a:t>
                      </a:r>
                      <a:r>
                        <a:rPr lang="en-US" sz="3600" dirty="0" err="1"/>
                        <a:t>trong</a:t>
                      </a:r>
                      <a:r>
                        <a:rPr lang="en-US" sz="3600" dirty="0"/>
                        <a:t> </a:t>
                      </a:r>
                      <a:r>
                        <a:rPr lang="en-US" sz="3600" dirty="0" err="1"/>
                        <a:t>năm</a:t>
                      </a:r>
                      <a:r>
                        <a:rPr lang="en-US" sz="3600" dirty="0"/>
                        <a:t> </a:t>
                      </a:r>
                      <a:r>
                        <a:rPr lang="en-US" sz="3600" dirty="0" err="1"/>
                        <a:t>của</a:t>
                      </a:r>
                      <a:r>
                        <a:rPr lang="en-US" sz="3600" dirty="0"/>
                        <a:t> </a:t>
                      </a:r>
                      <a:r>
                        <a:rPr lang="en-US" sz="3600" dirty="0" err="1"/>
                        <a:t>địa</a:t>
                      </a:r>
                      <a:r>
                        <a:rPr lang="en-US" sz="3600" dirty="0"/>
                        <a:t> </a:t>
                      </a:r>
                      <a:r>
                        <a:rPr lang="en-US" sz="3600" dirty="0" err="1"/>
                        <a:t>phương</a:t>
                      </a:r>
                      <a:r>
                        <a:rPr lang="en-US" sz="3600" dirty="0"/>
                        <a:t> </a:t>
                      </a:r>
                      <a:r>
                        <a:rPr lang="en-US" sz="3600" dirty="0" err="1"/>
                        <a:t>em</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109892069"/>
                  </a:ext>
                </a:extLst>
              </a:tr>
            </a:tbl>
          </a:graphicData>
        </a:graphic>
      </p:graphicFrame>
    </p:spTree>
    <p:extLst>
      <p:ext uri="{BB962C8B-B14F-4D97-AF65-F5344CB8AC3E}">
        <p14:creationId xmlns:p14="http://schemas.microsoft.com/office/powerpoint/2010/main" val="625744529"/>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xmlns="" id="{E3CE5DB6-EBFA-926C-9E3A-581DA03CFF0F}"/>
              </a:ext>
            </a:extLst>
          </p:cNvPr>
          <p:cNvGraphicFramePr>
            <a:graphicFrameLocks noGrp="1"/>
          </p:cNvGraphicFramePr>
          <p:nvPr>
            <p:extLst>
              <p:ext uri="{D42A27DB-BD31-4B8C-83A1-F6EECF244321}">
                <p14:modId xmlns:p14="http://schemas.microsoft.com/office/powerpoint/2010/main" val="28613655"/>
              </p:ext>
            </p:extLst>
          </p:nvPr>
        </p:nvGraphicFramePr>
        <p:xfrm>
          <a:off x="554985" y="733700"/>
          <a:ext cx="11082030" cy="5390599"/>
        </p:xfrm>
        <a:graphic>
          <a:graphicData uri="http://schemas.openxmlformats.org/drawingml/2006/table">
            <a:tbl>
              <a:tblPr firstRow="1" bandRow="1">
                <a:tableStyleId>{21E4AEA4-8DFA-4A89-87EB-49C32662AFE0}</a:tableStyleId>
              </a:tblPr>
              <a:tblGrid>
                <a:gridCol w="6260647">
                  <a:extLst>
                    <a:ext uri="{9D8B030D-6E8A-4147-A177-3AD203B41FA5}">
                      <a16:colId xmlns:a16="http://schemas.microsoft.com/office/drawing/2014/main" xmlns="" val="1659285219"/>
                    </a:ext>
                  </a:extLst>
                </a:gridCol>
                <a:gridCol w="4821383">
                  <a:extLst>
                    <a:ext uri="{9D8B030D-6E8A-4147-A177-3AD203B41FA5}">
                      <a16:colId xmlns:a16="http://schemas.microsoft.com/office/drawing/2014/main" xmlns="" val="1931958596"/>
                    </a:ext>
                  </a:extLst>
                </a:gridCol>
              </a:tblGrid>
              <a:tr h="0">
                <a:tc>
                  <a:txBody>
                    <a:bodyPr/>
                    <a:lstStyle/>
                    <a:p>
                      <a:pPr algn="ctr"/>
                      <a:r>
                        <a:rPr lang="en-US" sz="3600"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439744131"/>
                  </a:ext>
                </a:extLst>
              </a:tr>
              <a:tr h="13672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latin typeface="Calibri" panose="020F0502020204030204" pitchFamily="34" charset="0"/>
                          <a:cs typeface="Calibri" panose="020F0502020204030204" pitchFamily="34" charset="0"/>
                        </a:rPr>
                        <a:t>Tên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các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tỉnh</a:t>
                      </a:r>
                      <a:r>
                        <a:rPr lang="en-US" sz="3600" dirty="0">
                          <a:latin typeface="Calibri" panose="020F0502020204030204" pitchFamily="34" charset="0"/>
                          <a:cs typeface="Calibri" panose="020F0502020204030204" pitchFamily="34" charset="0"/>
                        </a:rPr>
                        <a:t>/</a:t>
                      </a:r>
                      <a:r>
                        <a:rPr lang="en-US" sz="3600" dirty="0" err="1">
                          <a:latin typeface="Calibri" panose="020F0502020204030204" pitchFamily="34" charset="0"/>
                          <a:cs typeface="Calibri" panose="020F0502020204030204" pitchFamily="34" charset="0"/>
                        </a:rPr>
                        <a:t>thành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phố</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tiếp</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giáp</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với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địa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phương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em</a:t>
                      </a:r>
                      <a:endParaRPr lang="en-US" sz="3600" dirty="0">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vi-VN" sz="3600" b="1" dirty="0">
                          <a:solidFill>
                            <a:srgbClr val="C00000"/>
                          </a:solidFill>
                          <a:latin typeface="Calibri" panose="020F0502020204030204" pitchFamily="34" charset="0"/>
                          <a:cs typeface="Calibri" panose="020F0502020204030204" pitchFamily="34" charset="0"/>
                        </a:rPr>
                        <a:t>Thái Nguyên, Vĩnh Phúc</a:t>
                      </a:r>
                      <a:r>
                        <a:rPr lang="en-US" sz="3600" b="1" dirty="0">
                          <a:solidFill>
                            <a:srgbClr val="C00000"/>
                          </a:solidFill>
                          <a:latin typeface="Calibri" panose="020F0502020204030204" pitchFamily="34" charset="0"/>
                          <a:cs typeface="Calibri" panose="020F0502020204030204" pitchFamily="34" charset="0"/>
                        </a:rPr>
                        <a:t>, </a:t>
                      </a:r>
                      <a:r>
                        <a:rPr lang="vi-VN" sz="3600" b="1" dirty="0">
                          <a:solidFill>
                            <a:srgbClr val="C00000"/>
                          </a:solidFill>
                          <a:latin typeface="Calibri" panose="020F0502020204030204" pitchFamily="34" charset="0"/>
                          <a:cs typeface="Calibri" panose="020F0502020204030204" pitchFamily="34" charset="0"/>
                        </a:rPr>
                        <a:t>Hà Nam, Hòa Bình</a:t>
                      </a:r>
                      <a:r>
                        <a:rPr lang="en-US" sz="3600" b="1" dirty="0">
                          <a:solidFill>
                            <a:srgbClr val="C00000"/>
                          </a:solidFill>
                          <a:latin typeface="Calibri" panose="020F0502020204030204" pitchFamily="34" charset="0"/>
                          <a:cs typeface="Calibri" panose="020F0502020204030204" pitchFamily="34" charset="0"/>
                        </a:rPr>
                        <a:t>, </a:t>
                      </a:r>
                      <a:r>
                        <a:rPr lang="vi-VN" sz="3600" b="1" dirty="0">
                          <a:solidFill>
                            <a:srgbClr val="C00000"/>
                          </a:solidFill>
                          <a:latin typeface="Calibri" panose="020F0502020204030204" pitchFamily="34" charset="0"/>
                          <a:cs typeface="Calibri" panose="020F0502020204030204" pitchFamily="34" charset="0"/>
                        </a:rPr>
                        <a:t>Bắc Giang, Bắc Ninh, Hưng Yên</a:t>
                      </a:r>
                      <a:r>
                        <a:rPr lang="en-US" sz="3600" b="1" dirty="0">
                          <a:solidFill>
                            <a:srgbClr val="C00000"/>
                          </a:solidFill>
                          <a:latin typeface="Calibri" panose="020F0502020204030204" pitchFamily="34" charset="0"/>
                          <a:cs typeface="Calibri" panose="020F0502020204030204" pitchFamily="34" charset="0"/>
                        </a:rPr>
                        <a:t>, </a:t>
                      </a:r>
                      <a:r>
                        <a:rPr lang="vi-VN" sz="3600" b="1" dirty="0">
                          <a:solidFill>
                            <a:srgbClr val="C00000"/>
                          </a:solidFill>
                          <a:latin typeface="Calibri" panose="020F0502020204030204" pitchFamily="34" charset="0"/>
                          <a:cs typeface="Calibri" panose="020F0502020204030204" pitchFamily="34" charset="0"/>
                        </a:rPr>
                        <a:t>Hòa Bình, Phú Thọ</a:t>
                      </a:r>
                      <a:endParaRPr lang="vi-VN" sz="3600" b="1" i="0" dirty="0">
                        <a:solidFill>
                          <a:srgbClr val="C00000"/>
                        </a:solidFill>
                        <a:effectLst/>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513249005"/>
                  </a:ext>
                </a:extLst>
              </a:tr>
              <a:tr h="1367239">
                <a:tc>
                  <a:txBody>
                    <a:bodyPr/>
                    <a:lstStyle/>
                    <a:p>
                      <a:r>
                        <a:rPr lang="en-US" sz="3600" dirty="0" err="1">
                          <a:latin typeface="Calibri" panose="020F0502020204030204" pitchFamily="34" charset="0"/>
                          <a:cs typeface="Calibri" panose="020F0502020204030204" pitchFamily="34" charset="0"/>
                        </a:rPr>
                        <a:t>Các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mùa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trong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năm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của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địa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phương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em</a:t>
                      </a:r>
                      <a:endParaRPr lang="en-US" sz="3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600" b="1" dirty="0">
                          <a:solidFill>
                            <a:srgbClr val="C00000"/>
                          </a:solidFill>
                          <a:latin typeface="Calibri" panose="020F0502020204030204" pitchFamily="34" charset="0"/>
                          <a:cs typeface="Calibri" panose="020F0502020204030204" pitchFamily="34" charset="0"/>
                        </a:rPr>
                        <a:t>Xuân – </a:t>
                      </a:r>
                      <a:r>
                        <a:rPr lang="en-US" sz="3600" b="1" dirty="0" err="1">
                          <a:solidFill>
                            <a:srgbClr val="C00000"/>
                          </a:solidFill>
                          <a:latin typeface="Calibri" panose="020F0502020204030204" pitchFamily="34" charset="0"/>
                          <a:cs typeface="Calibri" panose="020F0502020204030204" pitchFamily="34" charset="0"/>
                        </a:rPr>
                        <a:t>Hạ</a:t>
                      </a:r>
                      <a:r>
                        <a:rPr lang="en-US" sz="3600" b="1" dirty="0">
                          <a:solidFill>
                            <a:srgbClr val="C00000"/>
                          </a:solidFill>
                          <a:latin typeface="Calibri" panose="020F0502020204030204" pitchFamily="34" charset="0"/>
                          <a:cs typeface="Calibri" panose="020F0502020204030204" pitchFamily="34" charset="0"/>
                        </a:rPr>
                        <a:t> - Thu - </a:t>
                      </a:r>
                      <a:r>
                        <a:rPr lang="en-US" sz="3600" b="1" dirty="0" err="1">
                          <a:solidFill>
                            <a:srgbClr val="C00000"/>
                          </a:solidFill>
                          <a:latin typeface="Calibri" panose="020F0502020204030204" pitchFamily="34" charset="0"/>
                          <a:cs typeface="Calibri" panose="020F0502020204030204" pitchFamily="34" charset="0"/>
                        </a:rPr>
                        <a:t>Đông</a:t>
                      </a:r>
                      <a:endParaRPr lang="en-US" sz="3600" b="1" dirty="0">
                        <a:solidFill>
                          <a:srgbClr val="C0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109892069"/>
                  </a:ext>
                </a:extLst>
              </a:tr>
            </a:tbl>
          </a:graphicData>
        </a:graphic>
      </p:graphicFrame>
    </p:spTree>
    <p:extLst>
      <p:ext uri="{BB962C8B-B14F-4D97-AF65-F5344CB8AC3E}">
        <p14:creationId xmlns:p14="http://schemas.microsoft.com/office/powerpoint/2010/main" val="272220105"/>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2"/>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3"/>
          <a:stretch>
            <a:fillRect/>
          </a:stretch>
        </p:blipFill>
        <p:spPr>
          <a:xfrm>
            <a:off x="0" y="0"/>
            <a:ext cx="12191365" cy="6858000"/>
          </a:xfrm>
          <a:prstGeom prst="rect">
            <a:avLst/>
          </a:prstGeom>
        </p:spPr>
      </p:pic>
      <p:pic>
        <p:nvPicPr>
          <p:cNvPr id="5" name="Picture 4">
            <a:extLst>
              <a:ext uri="{FF2B5EF4-FFF2-40B4-BE49-F238E27FC236}">
                <a16:creationId xmlns:a16="http://schemas.microsoft.com/office/drawing/2014/main" xmlns="" id="{0160A6DD-0D82-6AE0-8E50-FE190BB05CAE}"/>
              </a:ext>
            </a:extLst>
          </p:cNvPr>
          <p:cNvPicPr>
            <a:picLocks noChangeAspect="1"/>
          </p:cNvPicPr>
          <p:nvPr/>
        </p:nvPicPr>
        <p:blipFill>
          <a:blip r:embed="rId4"/>
          <a:stretch>
            <a:fillRect/>
          </a:stretch>
        </p:blipFill>
        <p:spPr>
          <a:xfrm>
            <a:off x="2042795" y="1314492"/>
            <a:ext cx="8474174" cy="1956986"/>
          </a:xfrm>
          <a:prstGeom prst="rect">
            <a:avLst/>
          </a:prstGeom>
        </p:spPr>
      </p:pic>
    </p:spTree>
    <p:extLst>
      <p:ext uri="{BB962C8B-B14F-4D97-AF65-F5344CB8AC3E}">
        <p14:creationId xmlns:p14="http://schemas.microsoft.com/office/powerpoint/2010/main" val="78012251"/>
      </p:ext>
    </p:extLst>
  </p:cSld>
  <p:clrMapOvr>
    <a:masterClrMapping/>
  </p:clrMapOvr>
  <p:transition spd="slow">
    <p:fade/>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43D06468-73D0-8263-0EF8-F080FF9A95F1}"/>
              </a:ext>
            </a:extLst>
          </p:cNvPr>
          <p:cNvGrpSpPr/>
          <p:nvPr/>
        </p:nvGrpSpPr>
        <p:grpSpPr>
          <a:xfrm>
            <a:off x="1855670" y="1495284"/>
            <a:ext cx="10006619" cy="4489623"/>
            <a:chOff x="1855670" y="1495284"/>
            <a:chExt cx="10006619" cy="4489623"/>
          </a:xfrm>
        </p:grpSpPr>
        <p:grpSp>
          <p:nvGrpSpPr>
            <p:cNvPr id="12" name="组合 11"/>
            <p:cNvGrpSpPr/>
            <p:nvPr/>
          </p:nvGrpSpPr>
          <p:grpSpPr>
            <a:xfrm>
              <a:off x="1855670" y="1495284"/>
              <a:ext cx="10006619" cy="4489623"/>
              <a:chOff x="912" y="1925"/>
              <a:chExt cx="17376" cy="8371"/>
            </a:xfrm>
          </p:grpSpPr>
          <p:sp>
            <p:nvSpPr>
              <p:cNvPr id="10" name="云形 9"/>
              <p:cNvSpPr>
                <a:spLocks noChangeAspect="1"/>
              </p:cNvSpPr>
              <p:nvPr>
                <p:custDataLst>
                  <p:tags r:id="rId1"/>
                </p:custDataLst>
              </p:nvPr>
            </p:nvSpPr>
            <p:spPr>
              <a:xfrm>
                <a:off x="912" y="1925"/>
                <a:ext cx="17376"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5" name="云形 4"/>
              <p:cNvSpPr>
                <a:spLocks noChangeAspect="1"/>
              </p:cNvSpPr>
              <p:nvPr>
                <p:custDataLst>
                  <p:tags r:id="rId2"/>
                </p:custDataLst>
              </p:nvPr>
            </p:nvSpPr>
            <p:spPr>
              <a:xfrm>
                <a:off x="1927" y="2429"/>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8" name="云形 7"/>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3" name="TextBox 2">
              <a:extLst>
                <a:ext uri="{FF2B5EF4-FFF2-40B4-BE49-F238E27FC236}">
                  <a16:creationId xmlns:a16="http://schemas.microsoft.com/office/drawing/2014/main" xmlns="" id="{346F5F04-4598-0067-7384-60CAB9D8969D}"/>
                </a:ext>
              </a:extLst>
            </p:cNvPr>
            <p:cNvSpPr txBox="1"/>
            <p:nvPr/>
          </p:nvSpPr>
          <p:spPr>
            <a:xfrm>
              <a:off x="3462406" y="2551837"/>
              <a:ext cx="7492758" cy="1754326"/>
            </a:xfrm>
            <a:prstGeom prst="rect">
              <a:avLst/>
            </a:prstGeom>
            <a:noFill/>
          </p:spPr>
          <p:txBody>
            <a:bodyPr wrap="square">
              <a:spAutoFit/>
            </a:bodyPr>
            <a:lstStyle/>
            <a:p>
              <a:pPr algn="just"/>
              <a:r>
                <a:rPr lang="nl-NL" sz="3600" dirty="0">
                  <a:latin typeface="Calibri" panose="020F0502020204030204" pitchFamily="34" charset="0"/>
                  <a:ea typeface="SimSun" panose="02010600030101010101" pitchFamily="2" charset="-122"/>
                  <a:cs typeface="Calibri" panose="020F0502020204030204" pitchFamily="34" charset="0"/>
                </a:rPr>
                <a:t>S</a:t>
              </a:r>
              <a:r>
                <a:rPr lang="nl-NL" sz="3600" dirty="0">
                  <a:effectLst/>
                  <a:latin typeface="Calibri" panose="020F0502020204030204" pitchFamily="34" charset="0"/>
                  <a:ea typeface="SimSun" panose="02010600030101010101" pitchFamily="2" charset="-122"/>
                  <a:cs typeface="Calibri" panose="020F0502020204030204" pitchFamily="34" charset="0"/>
                </a:rPr>
                <a:t>ưu tầm tư liệu về hoạt động kinh tế và giới thiệu 1 địa danh của Hà Nội, viết đoạn văn hoặc thuyết trình silde PP.</a:t>
              </a:r>
              <a:endParaRPr lang="en-US" sz="6000" b="1" dirty="0">
                <a:latin typeface="Calibri" panose="020F0502020204030204" pitchFamily="34" charset="0"/>
                <a:cs typeface="Calibri" panose="020F0502020204030204" pitchFamily="34" charset="0"/>
              </a:endParaRPr>
            </a:p>
          </p:txBody>
        </p:sp>
      </p:grpSp>
      <p:pic>
        <p:nvPicPr>
          <p:cNvPr id="7" name="图片 3" descr="组 3">
            <a:extLst>
              <a:ext uri="{FF2B5EF4-FFF2-40B4-BE49-F238E27FC236}">
                <a16:creationId xmlns:a16="http://schemas.microsoft.com/office/drawing/2014/main" xmlns="" id="{F4698730-B32C-B7BC-7910-30C070D630D3}"/>
              </a:ext>
            </a:extLst>
          </p:cNvPr>
          <p:cNvPicPr>
            <a:picLocks noChangeAspect="1"/>
          </p:cNvPicPr>
          <p:nvPr/>
        </p:nvPicPr>
        <p:blipFill>
          <a:blip r:embed="rId5"/>
          <a:stretch>
            <a:fillRect/>
          </a:stretch>
        </p:blipFill>
        <p:spPr>
          <a:xfrm>
            <a:off x="1" y="4727614"/>
            <a:ext cx="2368210" cy="2049164"/>
          </a:xfrm>
          <a:prstGeom prst="rect">
            <a:avLst/>
          </a:prstGeom>
        </p:spPr>
      </p:pic>
    </p:spTree>
  </p:cSld>
  <p:clrMapOvr>
    <a:masterClrMapping/>
  </p:clrMapOvr>
  <p:transition spd="slow">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2"/>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3"/>
          <a:stretch>
            <a:fillRect/>
          </a:stretch>
        </p:blipFill>
        <p:spPr>
          <a:xfrm>
            <a:off x="0" y="0"/>
            <a:ext cx="12191365" cy="6858000"/>
          </a:xfrm>
          <a:prstGeom prst="rect">
            <a:avLst/>
          </a:prstGeom>
        </p:spPr>
      </p:pic>
      <p:pic>
        <p:nvPicPr>
          <p:cNvPr id="8" name="Picture 7">
            <a:extLst>
              <a:ext uri="{FF2B5EF4-FFF2-40B4-BE49-F238E27FC236}">
                <a16:creationId xmlns:a16="http://schemas.microsoft.com/office/drawing/2014/main" xmlns="" id="{0D9A7EA5-7A03-C279-CF66-E054179642D7}"/>
              </a:ext>
            </a:extLst>
          </p:cNvPr>
          <p:cNvPicPr>
            <a:picLocks noChangeAspect="1"/>
          </p:cNvPicPr>
          <p:nvPr/>
        </p:nvPicPr>
        <p:blipFill>
          <a:blip r:embed="rId4"/>
          <a:stretch>
            <a:fillRect/>
          </a:stretch>
        </p:blipFill>
        <p:spPr>
          <a:xfrm>
            <a:off x="2726444" y="998426"/>
            <a:ext cx="7248772" cy="3017782"/>
          </a:xfrm>
          <a:prstGeom prst="rect">
            <a:avLst/>
          </a:prstGeom>
        </p:spPr>
      </p:pic>
    </p:spTree>
  </p:cSld>
  <p:clrMapOvr>
    <a:masterClrMapping/>
  </p:clrMapOvr>
  <p:transition spd="slow">
    <p:fade/>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2"/>
          <a:stretch>
            <a:fillRect/>
          </a:stretch>
        </p:blipFill>
        <p:spPr>
          <a:xfrm>
            <a:off x="-635" y="0"/>
            <a:ext cx="12192635" cy="6858000"/>
          </a:xfrm>
          <a:prstGeom prst="rect">
            <a:avLst/>
          </a:prstGeom>
        </p:spPr>
      </p:pic>
      <p:pic>
        <p:nvPicPr>
          <p:cNvPr id="32" name="图片 31" descr="E:\PPT\包图网\审核中\组 15.png组 15"/>
          <p:cNvPicPr>
            <a:picLocks noChangeAspect="1"/>
          </p:cNvPicPr>
          <p:nvPr/>
        </p:nvPicPr>
        <p:blipFill>
          <a:blip r:embed="rId3"/>
          <a:srcRect/>
          <a:stretch>
            <a:fillRect/>
          </a:stretch>
        </p:blipFill>
        <p:spPr>
          <a:xfrm>
            <a:off x="800176" y="561125"/>
            <a:ext cx="1838325" cy="713740"/>
          </a:xfrm>
          <a:prstGeom prst="rect">
            <a:avLst/>
          </a:prstGeom>
        </p:spPr>
      </p:pic>
      <p:pic>
        <p:nvPicPr>
          <p:cNvPr id="5" name="Picture 4">
            <a:extLst>
              <a:ext uri="{FF2B5EF4-FFF2-40B4-BE49-F238E27FC236}">
                <a16:creationId xmlns:a16="http://schemas.microsoft.com/office/drawing/2014/main" xmlns="" id="{B2E232E5-9B39-13FA-1839-BD6F9BD46AAE}"/>
              </a:ext>
            </a:extLst>
          </p:cNvPr>
          <p:cNvPicPr>
            <a:picLocks noChangeAspect="1"/>
          </p:cNvPicPr>
          <p:nvPr/>
        </p:nvPicPr>
        <p:blipFill>
          <a:blip r:embed="rId4"/>
          <a:stretch>
            <a:fillRect/>
          </a:stretch>
        </p:blipFill>
        <p:spPr>
          <a:xfrm>
            <a:off x="1719339" y="1274865"/>
            <a:ext cx="8474174" cy="2036240"/>
          </a:xfrm>
          <a:prstGeom prst="rect">
            <a:avLst/>
          </a:prstGeom>
        </p:spPr>
      </p:pic>
    </p:spTree>
  </p:cSld>
  <p:clrMapOvr>
    <a:masterClrMapping/>
  </p:clrMapOvr>
  <p:transition spd="slow">
    <p:fade/>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F9AC724-5A64-FF52-3456-C93C6C343AD8}"/>
              </a:ext>
            </a:extLst>
          </p:cNvPr>
          <p:cNvSpPr txBox="1"/>
          <p:nvPr/>
        </p:nvSpPr>
        <p:spPr>
          <a:xfrm>
            <a:off x="2228233" y="957845"/>
            <a:ext cx="7148052" cy="2862322"/>
          </a:xfrm>
          <a:prstGeom prst="rect">
            <a:avLst/>
          </a:prstGeom>
          <a:noFill/>
        </p:spPr>
        <p:txBody>
          <a:bodyPr wrap="square">
            <a:spAutoFit/>
          </a:bodyPr>
          <a:lstStyle/>
          <a:p>
            <a:pPr algn="ctr"/>
            <a:r>
              <a:rPr lang="vi-VN" sz="3600" b="0" i="0" dirty="0">
                <a:solidFill>
                  <a:srgbClr val="333333"/>
                </a:solidFill>
                <a:effectLst/>
                <a:latin typeface="Cambria" panose="02040503050406030204" pitchFamily="18" charset="0"/>
              </a:rPr>
              <a:t>Núi rừng đây là của chúng ta</a:t>
            </a:r>
          </a:p>
          <a:p>
            <a:pPr algn="ctr"/>
            <a:r>
              <a:rPr lang="vi-VN" sz="3600" b="0" i="0" dirty="0">
                <a:solidFill>
                  <a:srgbClr val="333333"/>
                </a:solidFill>
                <a:effectLst/>
                <a:latin typeface="Cambria" panose="02040503050406030204" pitchFamily="18" charset="0"/>
              </a:rPr>
              <a:t>Những cánh đồng thơm mát</a:t>
            </a:r>
          </a:p>
          <a:p>
            <a:pPr algn="ctr"/>
            <a:r>
              <a:rPr lang="vi-VN" sz="3600" b="0" i="0" dirty="0">
                <a:solidFill>
                  <a:srgbClr val="333333"/>
                </a:solidFill>
                <a:effectLst/>
                <a:latin typeface="Cambria" panose="02040503050406030204" pitchFamily="18" charset="0"/>
              </a:rPr>
              <a:t>Những ngả đường bát ngát</a:t>
            </a:r>
          </a:p>
          <a:p>
            <a:pPr algn="ctr"/>
            <a:r>
              <a:rPr lang="vi-VN" sz="3600" b="0" i="0" dirty="0">
                <a:solidFill>
                  <a:srgbClr val="333333"/>
                </a:solidFill>
                <a:effectLst/>
                <a:latin typeface="Cambria" panose="02040503050406030204" pitchFamily="18" charset="0"/>
              </a:rPr>
              <a:t>Những dòng sông đỏ nặng phù sa</a:t>
            </a:r>
            <a:r>
              <a:rPr lang="en-US" sz="3600" b="0" i="0" dirty="0">
                <a:solidFill>
                  <a:srgbClr val="333333"/>
                </a:solidFill>
                <a:effectLst/>
                <a:latin typeface="Cambria" panose="02040503050406030204" pitchFamily="18" charset="0"/>
              </a:rPr>
              <a:t>.</a:t>
            </a:r>
          </a:p>
          <a:p>
            <a:pPr algn="r"/>
            <a:r>
              <a:rPr lang="en-US" sz="3600" dirty="0">
                <a:solidFill>
                  <a:srgbClr val="333333"/>
                </a:solidFill>
                <a:latin typeface="Cambria" panose="02040503050406030204" pitchFamily="18" charset="0"/>
              </a:rPr>
              <a:t>(</a:t>
            </a:r>
            <a:r>
              <a:rPr lang="en-US" sz="3600" dirty="0" err="1">
                <a:solidFill>
                  <a:srgbClr val="333333"/>
                </a:solidFill>
                <a:latin typeface="Cambria" panose="02040503050406030204" pitchFamily="18" charset="0"/>
              </a:rPr>
              <a:t>Nguyễn</a:t>
            </a:r>
            <a:r>
              <a:rPr lang="en-US" sz="3600" dirty="0">
                <a:solidFill>
                  <a:srgbClr val="333333"/>
                </a:solidFill>
                <a:latin typeface="Cambria" panose="02040503050406030204" pitchFamily="18" charset="0"/>
              </a:rPr>
              <a:t> </a:t>
            </a:r>
            <a:r>
              <a:rPr lang="en-US" sz="3600" dirty="0" err="1">
                <a:solidFill>
                  <a:srgbClr val="333333"/>
                </a:solidFill>
                <a:latin typeface="Cambria" panose="02040503050406030204" pitchFamily="18" charset="0"/>
              </a:rPr>
              <a:t>Đình</a:t>
            </a:r>
            <a:r>
              <a:rPr lang="en-US" sz="3600" dirty="0">
                <a:solidFill>
                  <a:srgbClr val="333333"/>
                </a:solidFill>
                <a:latin typeface="Cambria" panose="02040503050406030204" pitchFamily="18" charset="0"/>
              </a:rPr>
              <a:t> </a:t>
            </a:r>
            <a:r>
              <a:rPr lang="en-US" sz="3600" dirty="0" err="1">
                <a:solidFill>
                  <a:srgbClr val="333333"/>
                </a:solidFill>
                <a:latin typeface="Cambria" panose="02040503050406030204" pitchFamily="18" charset="0"/>
              </a:rPr>
              <a:t>Thi</a:t>
            </a:r>
            <a:r>
              <a:rPr lang="en-US" sz="3600" dirty="0">
                <a:solidFill>
                  <a:srgbClr val="333333"/>
                </a:solidFill>
                <a:latin typeface="Cambria" panose="02040503050406030204" pitchFamily="18" charset="0"/>
              </a:rPr>
              <a:t>)</a:t>
            </a:r>
            <a:endParaRPr lang="vi-VN" sz="3600" b="0" i="0" dirty="0">
              <a:solidFill>
                <a:srgbClr val="333333"/>
              </a:solidFill>
              <a:effectLst/>
              <a:latin typeface="Cambria" panose="02040503050406030204" pitchFamily="18" charset="0"/>
            </a:endParaRPr>
          </a:p>
        </p:txBody>
      </p:sp>
      <p:grpSp>
        <p:nvGrpSpPr>
          <p:cNvPr id="7" name="Group 6">
            <a:extLst>
              <a:ext uri="{FF2B5EF4-FFF2-40B4-BE49-F238E27FC236}">
                <a16:creationId xmlns:a16="http://schemas.microsoft.com/office/drawing/2014/main" xmlns="" id="{476ED6A8-A358-30F6-8C76-560C5CCC8E2C}"/>
              </a:ext>
            </a:extLst>
          </p:cNvPr>
          <p:cNvGrpSpPr/>
          <p:nvPr/>
        </p:nvGrpSpPr>
        <p:grpSpPr>
          <a:xfrm>
            <a:off x="1327354" y="4306528"/>
            <a:ext cx="9645445" cy="1474839"/>
            <a:chOff x="1327354" y="4306528"/>
            <a:chExt cx="9645445" cy="1474839"/>
          </a:xfrm>
        </p:grpSpPr>
        <p:sp>
          <p:nvSpPr>
            <p:cNvPr id="4" name="Rectangle: Rounded Corners 3">
              <a:extLst>
                <a:ext uri="{FF2B5EF4-FFF2-40B4-BE49-F238E27FC236}">
                  <a16:creationId xmlns:a16="http://schemas.microsoft.com/office/drawing/2014/main" xmlns="" id="{67374101-A973-0939-50AC-1CFA2564A893}"/>
                </a:ext>
              </a:extLst>
            </p:cNvPr>
            <p:cNvSpPr/>
            <p:nvPr/>
          </p:nvSpPr>
          <p:spPr>
            <a:xfrm>
              <a:off x="1327354" y="4306528"/>
              <a:ext cx="9645445" cy="1474839"/>
            </a:xfrm>
            <a:prstGeom prst="roundRect">
              <a:avLst/>
            </a:prstGeom>
            <a:solidFill>
              <a:srgbClr val="FBE8CF"/>
            </a:solidFill>
            <a:ln w="19050">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C4F029E8-0F6F-296A-562C-E8F01BC6216F}"/>
                </a:ext>
              </a:extLst>
            </p:cNvPr>
            <p:cNvSpPr txBox="1"/>
            <p:nvPr/>
          </p:nvSpPr>
          <p:spPr>
            <a:xfrm>
              <a:off x="1526457" y="4443782"/>
              <a:ext cx="8964561" cy="1200329"/>
            </a:xfrm>
            <a:prstGeom prst="rect">
              <a:avLst/>
            </a:prstGeom>
            <a:noFill/>
          </p:spPr>
          <p:txBody>
            <a:bodyPr wrap="square">
              <a:spAutoFit/>
            </a:bodyPr>
            <a:lstStyle/>
            <a:p>
              <a:pPr algn="ctr"/>
              <a:r>
                <a:rPr lang="vi-VN" sz="3600" b="0" i="0" dirty="0">
                  <a:solidFill>
                    <a:srgbClr val="333333"/>
                  </a:solidFill>
                  <a:effectLst/>
                  <a:latin typeface="Cambria" panose="02040503050406030204" pitchFamily="18" charset="0"/>
                </a:rPr>
                <a:t>Đoạn thơ trên giúp em liên tưởng đến cảnh đẹp thiên nhiên nào ở địa phương em?</a:t>
              </a:r>
            </a:p>
          </p:txBody>
        </p:sp>
      </p:grpSp>
      <p:pic>
        <p:nvPicPr>
          <p:cNvPr id="31" name="图片 30" descr="E:\PPT\包图网\审核中\组 1.png组 1"/>
          <p:cNvPicPr>
            <a:picLocks noChangeAspect="1"/>
          </p:cNvPicPr>
          <p:nvPr/>
        </p:nvPicPr>
        <p:blipFill>
          <a:blip r:embed="rId2"/>
          <a:srcRect/>
          <a:stretch>
            <a:fillRect/>
          </a:stretch>
        </p:blipFill>
        <p:spPr>
          <a:xfrm>
            <a:off x="10491018" y="4306528"/>
            <a:ext cx="1885489" cy="2323270"/>
          </a:xfrm>
          <a:prstGeom prst="rect">
            <a:avLst/>
          </a:prstGeom>
        </p:spPr>
      </p:pic>
    </p:spTree>
  </p:cSld>
  <p:clrMapOvr>
    <a:masterClrMapping/>
  </p:clrMapOvr>
  <p:transition spd="slow">
    <p:fade/>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0" descr="组 55">
            <a:extLst>
              <a:ext uri="{FF2B5EF4-FFF2-40B4-BE49-F238E27FC236}">
                <a16:creationId xmlns:a16="http://schemas.microsoft.com/office/drawing/2014/main" xmlns="" id="{ECDE0180-1AB8-09E1-BC24-03B4EAA9B4C6}"/>
              </a:ext>
            </a:extLst>
          </p:cNvPr>
          <p:cNvPicPr>
            <a:picLocks noChangeAspect="1"/>
          </p:cNvPicPr>
          <p:nvPr/>
        </p:nvPicPr>
        <p:blipFill>
          <a:blip r:embed="rId2">
            <a:alphaModFix amt="70000"/>
          </a:blip>
          <a:stretch>
            <a:fillRect/>
          </a:stretch>
        </p:blipFill>
        <p:spPr>
          <a:xfrm>
            <a:off x="0" y="0"/>
            <a:ext cx="12191365" cy="6858000"/>
          </a:xfrm>
          <a:prstGeom prst="rect">
            <a:avLst/>
          </a:prstGeom>
        </p:spPr>
      </p:pic>
      <p:grpSp>
        <p:nvGrpSpPr>
          <p:cNvPr id="3" name="Group 2">
            <a:extLst>
              <a:ext uri="{FF2B5EF4-FFF2-40B4-BE49-F238E27FC236}">
                <a16:creationId xmlns:a16="http://schemas.microsoft.com/office/drawing/2014/main" xmlns="" id="{D9CBF098-D96F-2807-5074-FCE8ADD8CC2C}"/>
              </a:ext>
            </a:extLst>
          </p:cNvPr>
          <p:cNvGrpSpPr/>
          <p:nvPr/>
        </p:nvGrpSpPr>
        <p:grpSpPr>
          <a:xfrm>
            <a:off x="4086013" y="5901997"/>
            <a:ext cx="4019973" cy="643326"/>
            <a:chOff x="1526458" y="4306528"/>
            <a:chExt cx="8964562" cy="1508060"/>
          </a:xfrm>
        </p:grpSpPr>
        <p:sp>
          <p:nvSpPr>
            <p:cNvPr id="4" name="Rectangle: Rounded Corners 3">
              <a:extLst>
                <a:ext uri="{FF2B5EF4-FFF2-40B4-BE49-F238E27FC236}">
                  <a16:creationId xmlns:a16="http://schemas.microsoft.com/office/drawing/2014/main" xmlns="" id="{32B7331A-B86A-FAD7-4647-7ED25FC9D412}"/>
                </a:ext>
              </a:extLst>
            </p:cNvPr>
            <p:cNvSpPr/>
            <p:nvPr/>
          </p:nvSpPr>
          <p:spPr>
            <a:xfrm>
              <a:off x="1727256" y="4306528"/>
              <a:ext cx="8564660" cy="1474839"/>
            </a:xfrm>
            <a:prstGeom prst="roundRect">
              <a:avLst/>
            </a:prstGeom>
            <a:solidFill>
              <a:srgbClr val="FBE8CF"/>
            </a:solidFill>
            <a:ln w="19050">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TextBox 4">
              <a:extLst>
                <a:ext uri="{FF2B5EF4-FFF2-40B4-BE49-F238E27FC236}">
                  <a16:creationId xmlns:a16="http://schemas.microsoft.com/office/drawing/2014/main" xmlns="" id="{D0ABE830-856D-6D13-6644-2D8023393349}"/>
                </a:ext>
              </a:extLst>
            </p:cNvPr>
            <p:cNvSpPr txBox="1"/>
            <p:nvPr/>
          </p:nvSpPr>
          <p:spPr>
            <a:xfrm>
              <a:off x="1526458" y="4443781"/>
              <a:ext cx="8964562" cy="1370807"/>
            </a:xfrm>
            <a:prstGeom prst="rect">
              <a:avLst/>
            </a:prstGeom>
            <a:noFill/>
          </p:spPr>
          <p:txBody>
            <a:bodyPr wrap="square">
              <a:spAutoFit/>
            </a:bodyPr>
            <a:lstStyle/>
            <a:p>
              <a:pPr algn="ctr"/>
              <a:r>
                <a:rPr lang="en-US" sz="3200" b="1" i="0" dirty="0">
                  <a:solidFill>
                    <a:srgbClr val="333333"/>
                  </a:solidFill>
                  <a:effectLst/>
                  <a:latin typeface="Cambria" panose="02040503050406030204" pitchFamily="18" charset="0"/>
                </a:rPr>
                <a:t>Thành </a:t>
              </a:r>
              <a:r>
                <a:rPr lang="en-US" sz="3200" b="1" i="0" dirty="0" err="1">
                  <a:solidFill>
                    <a:srgbClr val="333333"/>
                  </a:solidFill>
                  <a:effectLst/>
                  <a:latin typeface="Cambria" panose="02040503050406030204" pitchFamily="18" charset="0"/>
                </a:rPr>
                <a:t>phố</a:t>
              </a:r>
              <a:r>
                <a:rPr lang="en-US" sz="3200" b="1" i="0" dirty="0">
                  <a:solidFill>
                    <a:srgbClr val="333333"/>
                  </a:solidFill>
                  <a:effectLst/>
                  <a:latin typeface="Cambria" panose="02040503050406030204" pitchFamily="18" charset="0"/>
                </a:rPr>
                <a:t> </a:t>
              </a:r>
              <a:r>
                <a:rPr lang="en-US" sz="3200" b="1" dirty="0">
                  <a:solidFill>
                    <a:srgbClr val="333333"/>
                  </a:solidFill>
                  <a:latin typeface="Cambria" panose="02040503050406030204" pitchFamily="18" charset="0"/>
                </a:rPr>
                <a:t>Hà </a:t>
              </a:r>
              <a:r>
                <a:rPr lang="en-US" sz="3200" b="1" dirty="0" err="1">
                  <a:solidFill>
                    <a:srgbClr val="333333"/>
                  </a:solidFill>
                  <a:latin typeface="Cambria" panose="02040503050406030204" pitchFamily="18" charset="0"/>
                </a:rPr>
                <a:t>Nội</a:t>
              </a:r>
              <a:endParaRPr lang="vi-VN" sz="3200" b="1" i="0" dirty="0">
                <a:solidFill>
                  <a:srgbClr val="333333"/>
                </a:solidFill>
                <a:effectLst/>
                <a:latin typeface="Cambria" panose="02040503050406030204" pitchFamily="18" charset="0"/>
              </a:endParaRPr>
            </a:p>
          </p:txBody>
        </p:sp>
      </p:grpSp>
      <p:pic>
        <p:nvPicPr>
          <p:cNvPr id="6" name="Picture 5">
            <a:extLst>
              <a:ext uri="{FF2B5EF4-FFF2-40B4-BE49-F238E27FC236}">
                <a16:creationId xmlns:a16="http://schemas.microsoft.com/office/drawing/2014/main" xmlns="" id="{B74DCD48-509F-06E0-07A6-254365334EE7}"/>
              </a:ext>
            </a:extLst>
          </p:cNvPr>
          <p:cNvPicPr>
            <a:picLocks noChangeAspect="1"/>
          </p:cNvPicPr>
          <p:nvPr/>
        </p:nvPicPr>
        <p:blipFill>
          <a:blip r:embed="rId3"/>
          <a:stretch>
            <a:fillRect/>
          </a:stretch>
        </p:blipFill>
        <p:spPr>
          <a:xfrm>
            <a:off x="1809587" y="802433"/>
            <a:ext cx="8572823" cy="4822213"/>
          </a:xfrm>
          <a:prstGeom prst="rect">
            <a:avLst/>
          </a:prstGeom>
        </p:spPr>
      </p:pic>
    </p:spTree>
    <p:extLst>
      <p:ext uri="{BB962C8B-B14F-4D97-AF65-F5344CB8AC3E}">
        <p14:creationId xmlns:p14="http://schemas.microsoft.com/office/powerpoint/2010/main" val="40526192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grpSp>
        <p:nvGrpSpPr>
          <p:cNvPr id="27" name="组合 26"/>
          <p:cNvGrpSpPr/>
          <p:nvPr/>
        </p:nvGrpSpPr>
        <p:grpSpPr>
          <a:xfrm>
            <a:off x="9963151" y="483224"/>
            <a:ext cx="1335722" cy="1452891"/>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5"/>
          <a:srcRect/>
          <a:stretch>
            <a:fillRect/>
          </a:stretch>
        </p:blipFill>
        <p:spPr>
          <a:xfrm>
            <a:off x="4598035" y="3631565"/>
            <a:ext cx="1838325" cy="713740"/>
          </a:xfrm>
          <a:prstGeom prst="rect">
            <a:avLst/>
          </a:prstGeom>
        </p:spPr>
      </p:pic>
      <p:pic>
        <p:nvPicPr>
          <p:cNvPr id="5" name="Picture 4">
            <a:extLst>
              <a:ext uri="{FF2B5EF4-FFF2-40B4-BE49-F238E27FC236}">
                <a16:creationId xmlns:a16="http://schemas.microsoft.com/office/drawing/2014/main" xmlns="" id="{85F2D538-3D24-F248-9A05-71BDF8E0E6BA}"/>
              </a:ext>
            </a:extLst>
          </p:cNvPr>
          <p:cNvPicPr>
            <a:picLocks noChangeAspect="1"/>
          </p:cNvPicPr>
          <p:nvPr/>
        </p:nvPicPr>
        <p:blipFill>
          <a:blip r:embed="rId6"/>
          <a:stretch>
            <a:fillRect/>
          </a:stretch>
        </p:blipFill>
        <p:spPr>
          <a:xfrm>
            <a:off x="1858595" y="1521449"/>
            <a:ext cx="8474174" cy="1920406"/>
          </a:xfrm>
          <a:prstGeom prst="rect">
            <a:avLst/>
          </a:prstGeom>
        </p:spPr>
      </p:pic>
    </p:spTree>
    <p:extLst>
      <p:ext uri="{BB962C8B-B14F-4D97-AF65-F5344CB8AC3E}">
        <p14:creationId xmlns:p14="http://schemas.microsoft.com/office/powerpoint/2010/main" val="1609415253"/>
      </p:ext>
    </p:extLst>
  </p:cSld>
  <p:clrMapOvr>
    <a:masterClrMapping/>
  </p:clrMapOvr>
  <p:transition spd="slow">
    <p:fade/>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6241EED3-8E8E-0E3D-E004-67321CECF55A}"/>
              </a:ext>
            </a:extLst>
          </p:cNvPr>
          <p:cNvSpPr txBox="1"/>
          <p:nvPr/>
        </p:nvSpPr>
        <p:spPr>
          <a:xfrm>
            <a:off x="798560" y="1162546"/>
            <a:ext cx="10333267" cy="1815882"/>
          </a:xfrm>
          <a:prstGeom prst="rect">
            <a:avLst/>
          </a:prstGeom>
          <a:noFill/>
        </p:spPr>
        <p:txBody>
          <a:bodyPr wrap="square">
            <a:spAutoFit/>
          </a:bodyPr>
          <a:lstStyle/>
          <a:p>
            <a:pPr algn="just"/>
            <a:r>
              <a:rPr lang="vi-VN" sz="2800" b="0" i="0" dirty="0">
                <a:solidFill>
                  <a:srgbClr val="333333"/>
                </a:solidFill>
                <a:effectLst/>
                <a:latin typeface="Cambria" panose="02040503050406030204" pitchFamily="18" charset="0"/>
              </a:rPr>
              <a:t>Để học tập và tìm hiểu địa lí địa phương, các </a:t>
            </a:r>
            <a:r>
              <a:rPr lang="en-US" sz="2800" dirty="0" err="1">
                <a:solidFill>
                  <a:srgbClr val="333333"/>
                </a:solidFill>
                <a:latin typeface="Cambria" panose="02040503050406030204" pitchFamily="18" charset="0"/>
              </a:rPr>
              <a:t>em</a:t>
            </a:r>
            <a:r>
              <a:rPr lang="vi-VN" sz="2800" b="0" i="0" dirty="0">
                <a:solidFill>
                  <a:srgbClr val="333333"/>
                </a:solidFill>
                <a:effectLst/>
                <a:latin typeface="Cambria" panose="02040503050406030204" pitchFamily="18" charset="0"/>
              </a:rPr>
              <a:t> cần chuẩn bị:</a:t>
            </a:r>
          </a:p>
          <a:p>
            <a:pPr algn="just"/>
            <a:r>
              <a:rPr lang="vi-VN" sz="2800" b="0" i="0" dirty="0">
                <a:solidFill>
                  <a:srgbClr val="333333"/>
                </a:solidFill>
                <a:effectLst/>
                <a:latin typeface="Cambria" panose="02040503050406030204" pitchFamily="18" charset="0"/>
              </a:rPr>
              <a:t>- Tài liệu giáo dục địa phương lớp 4</a:t>
            </a:r>
          </a:p>
          <a:p>
            <a:pPr algn="just"/>
            <a:r>
              <a:rPr lang="vi-VN" sz="2800" b="0" i="0" dirty="0">
                <a:solidFill>
                  <a:srgbClr val="333333"/>
                </a:solidFill>
                <a:effectLst/>
                <a:latin typeface="Cambria" panose="02040503050406030204" pitchFamily="18" charset="0"/>
              </a:rPr>
              <a:t>- Tìm hiểu các thông tin, tài liệu về tự nhiên các hoạt động kinh tế của địa phương ( từ sách, báo, internet...)</a:t>
            </a:r>
          </a:p>
        </p:txBody>
      </p:sp>
      <p:pic>
        <p:nvPicPr>
          <p:cNvPr id="3" name="Picture 2">
            <a:extLst>
              <a:ext uri="{FF2B5EF4-FFF2-40B4-BE49-F238E27FC236}">
                <a16:creationId xmlns:a16="http://schemas.microsoft.com/office/drawing/2014/main" xmlns="" id="{0E1E46C6-79A5-4951-D137-0E162CB92F26}"/>
              </a:ext>
            </a:extLst>
          </p:cNvPr>
          <p:cNvPicPr>
            <a:picLocks noChangeAspect="1"/>
          </p:cNvPicPr>
          <p:nvPr/>
        </p:nvPicPr>
        <p:blipFill>
          <a:blip r:embed="rId2"/>
          <a:stretch>
            <a:fillRect/>
          </a:stretch>
        </p:blipFill>
        <p:spPr>
          <a:xfrm>
            <a:off x="194943" y="382190"/>
            <a:ext cx="2962913" cy="780356"/>
          </a:xfrm>
          <a:prstGeom prst="rect">
            <a:avLst/>
          </a:prstGeom>
        </p:spPr>
      </p:pic>
    </p:spTree>
    <p:extLst>
      <p:ext uri="{BB962C8B-B14F-4D97-AF65-F5344CB8AC3E}">
        <p14:creationId xmlns:p14="http://schemas.microsoft.com/office/powerpoint/2010/main" val="14065180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924C5B5C-9A89-AF1C-6A2F-224F96ED21EF}"/>
              </a:ext>
            </a:extLst>
          </p:cNvPr>
          <p:cNvSpPr txBox="1"/>
          <p:nvPr/>
        </p:nvSpPr>
        <p:spPr>
          <a:xfrm>
            <a:off x="713123" y="1048119"/>
            <a:ext cx="10828626" cy="1384995"/>
          </a:xfrm>
          <a:prstGeom prst="rect">
            <a:avLst/>
          </a:prstGeom>
          <a:noFill/>
        </p:spPr>
        <p:txBody>
          <a:bodyPr wrap="square">
            <a:spAutoFit/>
          </a:bodyPr>
          <a:lstStyle/>
          <a:p>
            <a:pPr algn="just"/>
            <a:r>
              <a:rPr lang="vi-VN" sz="2800" b="0" i="0" dirty="0">
                <a:solidFill>
                  <a:srgbClr val="333333"/>
                </a:solidFill>
                <a:effectLst/>
                <a:latin typeface="Cambria" panose="02040503050406030204" pitchFamily="18" charset="0"/>
              </a:rPr>
              <a:t>Dựa vào tài liệu giáo dục địa phương lớp 4 hình 1 và hiểu biết của bản thân, em hãy tìm hiểu về thiên nhiên và con người địa phương em theo gợi ý sau:</a:t>
            </a:r>
          </a:p>
        </p:txBody>
      </p:sp>
      <p:grpSp>
        <p:nvGrpSpPr>
          <p:cNvPr id="12" name="组合 11">
            <a:extLst>
              <a:ext uri="{FF2B5EF4-FFF2-40B4-BE49-F238E27FC236}">
                <a16:creationId xmlns:a16="http://schemas.microsoft.com/office/drawing/2014/main" xmlns="" id="{9F2D7F16-1337-8462-2711-0F02C17D3ABD}"/>
              </a:ext>
            </a:extLst>
          </p:cNvPr>
          <p:cNvGrpSpPr/>
          <p:nvPr/>
        </p:nvGrpSpPr>
        <p:grpSpPr>
          <a:xfrm>
            <a:off x="665181" y="2485471"/>
            <a:ext cx="4471018" cy="1806912"/>
            <a:chOff x="1306" y="1925"/>
            <a:chExt cx="16617" cy="8371"/>
          </a:xfrm>
        </p:grpSpPr>
        <p:sp>
          <p:nvSpPr>
            <p:cNvPr id="13" name="云形 9">
              <a:extLst>
                <a:ext uri="{FF2B5EF4-FFF2-40B4-BE49-F238E27FC236}">
                  <a16:creationId xmlns:a16="http://schemas.microsoft.com/office/drawing/2014/main" xmlns="" id="{4762C733-3E49-F8A9-18BB-7B4A4C0F5ADC}"/>
                </a:ext>
              </a:extLst>
            </p:cNvPr>
            <p:cNvSpPr>
              <a:spLocks noChangeAspect="1"/>
            </p:cNvSpPr>
            <p:nvPr>
              <p:custDataLst>
                <p:tags r:id="rId13"/>
              </p:custDataLst>
            </p:nvPr>
          </p:nvSpPr>
          <p:spPr>
            <a:xfrm>
              <a:off x="1306" y="1925"/>
              <a:ext cx="16617"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4" name="云形 4">
              <a:extLst>
                <a:ext uri="{FF2B5EF4-FFF2-40B4-BE49-F238E27FC236}">
                  <a16:creationId xmlns:a16="http://schemas.microsoft.com/office/drawing/2014/main" xmlns="" id="{709FDF6A-69B3-AB3D-372D-74D9038F309F}"/>
                </a:ext>
              </a:extLst>
            </p:cNvPr>
            <p:cNvSpPr>
              <a:spLocks noChangeAspect="1"/>
            </p:cNvSpPr>
            <p:nvPr>
              <p:custDataLst>
                <p:tags r:id="rId14"/>
              </p:custDataLst>
            </p:nvPr>
          </p:nvSpPr>
          <p:spPr>
            <a:xfrm>
              <a:off x="1972" y="2384"/>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5" name="云形 7">
              <a:extLst>
                <a:ext uri="{FF2B5EF4-FFF2-40B4-BE49-F238E27FC236}">
                  <a16:creationId xmlns:a16="http://schemas.microsoft.com/office/drawing/2014/main" xmlns="" id="{E78695DB-8FA4-8B20-7893-D5CCA792B5F6}"/>
                </a:ext>
              </a:extLst>
            </p:cNvPr>
            <p:cNvSpPr>
              <a:spLocks noChangeAspect="1"/>
            </p:cNvSpPr>
            <p:nvPr>
              <p:custDataLst>
                <p:tags r:id="rId15"/>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6" name="矩形 10">
              <a:extLst>
                <a:ext uri="{FF2B5EF4-FFF2-40B4-BE49-F238E27FC236}">
                  <a16:creationId xmlns:a16="http://schemas.microsoft.com/office/drawing/2014/main" xmlns="" id="{02383608-E376-FD9D-43A8-2EF0DA30E139}"/>
                </a:ext>
              </a:extLst>
            </p:cNvPr>
            <p:cNvSpPr/>
            <p:nvPr>
              <p:custDataLst>
                <p:tags r:id="rId16"/>
              </p:custDataLst>
            </p:nvPr>
          </p:nvSpPr>
          <p:spPr>
            <a:xfrm>
              <a:off x="2248" y="3685"/>
              <a:ext cx="14733" cy="3850"/>
            </a:xfrm>
            <a:prstGeom prst="rect">
              <a:avLst/>
            </a:prstGeom>
          </p:spPr>
          <p:txBody>
            <a:bodyPr wrap="square">
              <a:spAutoFit/>
            </a:bodyPr>
            <a:lstStyle/>
            <a:p>
              <a:pPr marL="0" marR="0" lvl="0" indent="0" algn="ctr" defTabSz="914400" rtl="0" eaLnBrk="1" fontAlgn="auto" latinLnBrk="0" hangingPunct="1">
                <a:spcBef>
                  <a:spcPts val="600"/>
                </a:spcBef>
                <a:spcAft>
                  <a:spcPts val="0"/>
                </a:spcAft>
                <a:buClrTx/>
                <a:buSzTx/>
                <a:buFontTx/>
                <a:buNone/>
                <a:tabLst/>
                <a:defRPr/>
              </a:pPr>
              <a:r>
                <a:rPr kumimoji="0" lang="en-US" altLang="zh-CN"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1. </a:t>
              </a:r>
              <a:r>
                <a:rPr kumimoji="0" lang="en-US" altLang="zh-CN" sz="48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Vị</a:t>
              </a:r>
              <a:r>
                <a:rPr kumimoji="0" lang="en-US" altLang="zh-CN"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 </a:t>
              </a:r>
              <a:r>
                <a:rPr kumimoji="0" lang="en-US" altLang="zh-CN" sz="48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trí</a:t>
              </a:r>
              <a:r>
                <a:rPr kumimoji="0" lang="en-US" altLang="zh-CN"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 </a:t>
              </a:r>
              <a:r>
                <a:rPr kumimoji="0" lang="en-US" altLang="zh-CN" sz="48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địa</a:t>
              </a:r>
              <a:r>
                <a:rPr kumimoji="0" lang="en-US" altLang="zh-CN"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 </a:t>
              </a:r>
              <a:r>
                <a:rPr kumimoji="0" lang="en-US" altLang="zh-CN" sz="48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lí</a:t>
              </a:r>
              <a:endParaRPr kumimoji="0" lang="zh-CN" altLang="en-US"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endParaRPr>
            </a:p>
          </p:txBody>
        </p:sp>
      </p:grpSp>
      <p:grpSp>
        <p:nvGrpSpPr>
          <p:cNvPr id="17" name="组合 11">
            <a:extLst>
              <a:ext uri="{FF2B5EF4-FFF2-40B4-BE49-F238E27FC236}">
                <a16:creationId xmlns:a16="http://schemas.microsoft.com/office/drawing/2014/main" xmlns="" id="{41CD67BA-1B3D-A9B7-8B41-071CE4E35305}"/>
              </a:ext>
            </a:extLst>
          </p:cNvPr>
          <p:cNvGrpSpPr/>
          <p:nvPr/>
        </p:nvGrpSpPr>
        <p:grpSpPr>
          <a:xfrm>
            <a:off x="6844548" y="2433114"/>
            <a:ext cx="4471018" cy="1806912"/>
            <a:chOff x="1306" y="1925"/>
            <a:chExt cx="16617" cy="8371"/>
          </a:xfrm>
        </p:grpSpPr>
        <p:sp>
          <p:nvSpPr>
            <p:cNvPr id="18" name="云形 9">
              <a:extLst>
                <a:ext uri="{FF2B5EF4-FFF2-40B4-BE49-F238E27FC236}">
                  <a16:creationId xmlns:a16="http://schemas.microsoft.com/office/drawing/2014/main" xmlns="" id="{58BFA3E8-E66B-1550-AC45-0075BAC1A4E6}"/>
                </a:ext>
              </a:extLst>
            </p:cNvPr>
            <p:cNvSpPr>
              <a:spLocks noChangeAspect="1"/>
            </p:cNvSpPr>
            <p:nvPr>
              <p:custDataLst>
                <p:tags r:id="rId9"/>
              </p:custDataLst>
            </p:nvPr>
          </p:nvSpPr>
          <p:spPr>
            <a:xfrm>
              <a:off x="1306" y="1925"/>
              <a:ext cx="16617"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9" name="云形 4">
              <a:extLst>
                <a:ext uri="{FF2B5EF4-FFF2-40B4-BE49-F238E27FC236}">
                  <a16:creationId xmlns:a16="http://schemas.microsoft.com/office/drawing/2014/main" xmlns="" id="{F194FBDF-48B6-E039-88EC-242F1B13902D}"/>
                </a:ext>
              </a:extLst>
            </p:cNvPr>
            <p:cNvSpPr>
              <a:spLocks noChangeAspect="1"/>
            </p:cNvSpPr>
            <p:nvPr>
              <p:custDataLst>
                <p:tags r:id="rId10"/>
              </p:custDataLst>
            </p:nvPr>
          </p:nvSpPr>
          <p:spPr>
            <a:xfrm>
              <a:off x="1972" y="2384"/>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0" name="云形 7">
              <a:extLst>
                <a:ext uri="{FF2B5EF4-FFF2-40B4-BE49-F238E27FC236}">
                  <a16:creationId xmlns:a16="http://schemas.microsoft.com/office/drawing/2014/main" xmlns="" id="{8C2D01B6-5FAB-CC35-168A-7B77447E33C7}"/>
                </a:ext>
              </a:extLst>
            </p:cNvPr>
            <p:cNvSpPr>
              <a:spLocks noChangeAspect="1"/>
            </p:cNvSpPr>
            <p:nvPr>
              <p:custDataLst>
                <p:tags r:id="rId11"/>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1" name="矩形 10">
              <a:extLst>
                <a:ext uri="{FF2B5EF4-FFF2-40B4-BE49-F238E27FC236}">
                  <a16:creationId xmlns:a16="http://schemas.microsoft.com/office/drawing/2014/main" xmlns="" id="{BBECD26D-9DF6-1935-56B2-570051771818}"/>
                </a:ext>
              </a:extLst>
            </p:cNvPr>
            <p:cNvSpPr/>
            <p:nvPr>
              <p:custDataLst>
                <p:tags r:id="rId12"/>
              </p:custDataLst>
            </p:nvPr>
          </p:nvSpPr>
          <p:spPr>
            <a:xfrm>
              <a:off x="2926" y="3466"/>
              <a:ext cx="13438" cy="4289"/>
            </a:xfrm>
            <a:prstGeom prst="rect">
              <a:avLst/>
            </a:prstGeom>
          </p:spPr>
          <p:txBody>
            <a:bodyPr wrap="square">
              <a:spAutoFit/>
            </a:bodyPr>
            <a:lstStyle/>
            <a:p>
              <a:pPr marL="0" marR="0" lvl="0" indent="0" algn="ctr" defTabSz="914400" rtl="0" eaLnBrk="1" fontAlgn="auto" latinLnBrk="0" hangingPunct="1">
                <a:spcBef>
                  <a:spcPts val="600"/>
                </a:spcBef>
                <a:spcAft>
                  <a:spcPts val="0"/>
                </a:spcAft>
                <a:buClrTx/>
                <a:buSzTx/>
                <a:buFontTx/>
                <a:buNone/>
                <a:tabLst/>
                <a:defRPr/>
              </a:pPr>
              <a:r>
                <a:rPr kumimoji="0" lang="en-US" altLang="zh-CN"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2. </a:t>
              </a:r>
              <a:r>
                <a:rPr kumimoji="0" lang="en-US" altLang="zh-CN" sz="48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Tự</a:t>
              </a:r>
              <a:r>
                <a:rPr kumimoji="0" lang="en-US" altLang="zh-CN"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 </a:t>
              </a:r>
              <a:r>
                <a:rPr kumimoji="0" lang="en-US" altLang="zh-CN" sz="48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nhiên</a:t>
              </a:r>
              <a:endParaRPr kumimoji="0" lang="zh-CN" altLang="en-US"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endParaRPr>
            </a:p>
          </p:txBody>
        </p:sp>
      </p:grpSp>
      <p:grpSp>
        <p:nvGrpSpPr>
          <p:cNvPr id="22" name="组合 11">
            <a:extLst>
              <a:ext uri="{FF2B5EF4-FFF2-40B4-BE49-F238E27FC236}">
                <a16:creationId xmlns:a16="http://schemas.microsoft.com/office/drawing/2014/main" xmlns="" id="{75B1CEAD-25F2-8B7B-4A4D-6A6BE5BC3EC7}"/>
              </a:ext>
            </a:extLst>
          </p:cNvPr>
          <p:cNvGrpSpPr/>
          <p:nvPr/>
        </p:nvGrpSpPr>
        <p:grpSpPr>
          <a:xfrm>
            <a:off x="829020" y="4439262"/>
            <a:ext cx="4471018" cy="1806912"/>
            <a:chOff x="1306" y="1925"/>
            <a:chExt cx="16617" cy="8371"/>
          </a:xfrm>
        </p:grpSpPr>
        <p:sp>
          <p:nvSpPr>
            <p:cNvPr id="23" name="云形 9">
              <a:extLst>
                <a:ext uri="{FF2B5EF4-FFF2-40B4-BE49-F238E27FC236}">
                  <a16:creationId xmlns:a16="http://schemas.microsoft.com/office/drawing/2014/main" xmlns="" id="{EB469B11-E61E-C854-4AF7-5AB67F8473C2}"/>
                </a:ext>
              </a:extLst>
            </p:cNvPr>
            <p:cNvSpPr>
              <a:spLocks noChangeAspect="1"/>
            </p:cNvSpPr>
            <p:nvPr>
              <p:custDataLst>
                <p:tags r:id="rId5"/>
              </p:custDataLst>
            </p:nvPr>
          </p:nvSpPr>
          <p:spPr>
            <a:xfrm>
              <a:off x="1306" y="1925"/>
              <a:ext cx="16617"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4" name="云形 4">
              <a:extLst>
                <a:ext uri="{FF2B5EF4-FFF2-40B4-BE49-F238E27FC236}">
                  <a16:creationId xmlns:a16="http://schemas.microsoft.com/office/drawing/2014/main" xmlns="" id="{8A9AE2E8-428D-404D-22F1-7BC7BD65EFFE}"/>
                </a:ext>
              </a:extLst>
            </p:cNvPr>
            <p:cNvSpPr>
              <a:spLocks noChangeAspect="1"/>
            </p:cNvSpPr>
            <p:nvPr>
              <p:custDataLst>
                <p:tags r:id="rId6"/>
              </p:custDataLst>
            </p:nvPr>
          </p:nvSpPr>
          <p:spPr>
            <a:xfrm>
              <a:off x="1972" y="2384"/>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5" name="云形 7">
              <a:extLst>
                <a:ext uri="{FF2B5EF4-FFF2-40B4-BE49-F238E27FC236}">
                  <a16:creationId xmlns:a16="http://schemas.microsoft.com/office/drawing/2014/main" xmlns="" id="{78DAAD36-4F66-156D-0900-39DEF474F037}"/>
                </a:ext>
              </a:extLst>
            </p:cNvPr>
            <p:cNvSpPr>
              <a:spLocks noChangeAspect="1"/>
            </p:cNvSpPr>
            <p:nvPr>
              <p:custDataLst>
                <p:tags r:id="rId7"/>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6" name="矩形 10">
              <a:extLst>
                <a:ext uri="{FF2B5EF4-FFF2-40B4-BE49-F238E27FC236}">
                  <a16:creationId xmlns:a16="http://schemas.microsoft.com/office/drawing/2014/main" xmlns="" id="{7E10D8F7-9E43-31D3-53D2-C662757A5244}"/>
                </a:ext>
              </a:extLst>
            </p:cNvPr>
            <p:cNvSpPr/>
            <p:nvPr>
              <p:custDataLst>
                <p:tags r:id="rId8"/>
              </p:custDataLst>
            </p:nvPr>
          </p:nvSpPr>
          <p:spPr>
            <a:xfrm>
              <a:off x="2926" y="3466"/>
              <a:ext cx="13438" cy="3850"/>
            </a:xfrm>
            <a:prstGeom prst="rect">
              <a:avLst/>
            </a:prstGeom>
          </p:spPr>
          <p:txBody>
            <a:bodyPr wrap="square">
              <a:spAutoFit/>
            </a:bodyPr>
            <a:lstStyle/>
            <a:p>
              <a:pPr marL="0" marR="0" lvl="0" indent="0" algn="ctr" defTabSz="914400" rtl="0" eaLnBrk="1" fontAlgn="auto" latinLnBrk="0" hangingPunct="1">
                <a:spcBef>
                  <a:spcPts val="600"/>
                </a:spcBef>
                <a:spcAft>
                  <a:spcPts val="0"/>
                </a:spcAft>
                <a:buClrTx/>
                <a:buSzTx/>
                <a:buFontTx/>
                <a:buNone/>
                <a:tabLst/>
                <a:defRPr/>
              </a:pPr>
              <a:r>
                <a:rPr kumimoji="0" lang="en-US" altLang="zh-CN"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3. </a:t>
              </a:r>
              <a:r>
                <a:rPr kumimoji="0" lang="en-US" altLang="zh-CN" sz="48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Kinh</a:t>
              </a:r>
              <a:r>
                <a:rPr kumimoji="0" lang="en-US" altLang="zh-CN"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 </a:t>
              </a:r>
              <a:r>
                <a:rPr kumimoji="0" lang="en-US" altLang="zh-CN" sz="48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tế</a:t>
              </a:r>
              <a:endParaRPr kumimoji="0" lang="zh-CN" altLang="en-US"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endParaRPr>
            </a:p>
          </p:txBody>
        </p:sp>
      </p:grpSp>
      <p:grpSp>
        <p:nvGrpSpPr>
          <p:cNvPr id="27" name="组合 11">
            <a:extLst>
              <a:ext uri="{FF2B5EF4-FFF2-40B4-BE49-F238E27FC236}">
                <a16:creationId xmlns:a16="http://schemas.microsoft.com/office/drawing/2014/main" xmlns="" id="{8E3AAE97-5616-FEB5-52CF-9FEA8D8A49A8}"/>
              </a:ext>
            </a:extLst>
          </p:cNvPr>
          <p:cNvGrpSpPr/>
          <p:nvPr/>
        </p:nvGrpSpPr>
        <p:grpSpPr>
          <a:xfrm>
            <a:off x="7052574" y="4344741"/>
            <a:ext cx="4471018" cy="1806912"/>
            <a:chOff x="1306" y="1925"/>
            <a:chExt cx="16617" cy="8371"/>
          </a:xfrm>
        </p:grpSpPr>
        <p:sp>
          <p:nvSpPr>
            <p:cNvPr id="28" name="云形 9">
              <a:extLst>
                <a:ext uri="{FF2B5EF4-FFF2-40B4-BE49-F238E27FC236}">
                  <a16:creationId xmlns:a16="http://schemas.microsoft.com/office/drawing/2014/main" xmlns="" id="{5C33C495-1EBD-5307-7373-88AA61507F88}"/>
                </a:ext>
              </a:extLst>
            </p:cNvPr>
            <p:cNvSpPr>
              <a:spLocks noChangeAspect="1"/>
            </p:cNvSpPr>
            <p:nvPr>
              <p:custDataLst>
                <p:tags r:id="rId1"/>
              </p:custDataLst>
            </p:nvPr>
          </p:nvSpPr>
          <p:spPr>
            <a:xfrm>
              <a:off x="1306" y="1925"/>
              <a:ext cx="16617"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9" name="云形 4">
              <a:extLst>
                <a:ext uri="{FF2B5EF4-FFF2-40B4-BE49-F238E27FC236}">
                  <a16:creationId xmlns:a16="http://schemas.microsoft.com/office/drawing/2014/main" xmlns="" id="{F3E62CA8-D0A1-5120-76C6-080FB848D68D}"/>
                </a:ext>
              </a:extLst>
            </p:cNvPr>
            <p:cNvSpPr>
              <a:spLocks noChangeAspect="1"/>
            </p:cNvSpPr>
            <p:nvPr>
              <p:custDataLst>
                <p:tags r:id="rId2"/>
              </p:custDataLst>
            </p:nvPr>
          </p:nvSpPr>
          <p:spPr>
            <a:xfrm>
              <a:off x="1972" y="2384"/>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0" name="云形 7">
              <a:extLst>
                <a:ext uri="{FF2B5EF4-FFF2-40B4-BE49-F238E27FC236}">
                  <a16:creationId xmlns:a16="http://schemas.microsoft.com/office/drawing/2014/main" xmlns="" id="{D40089E8-D7CD-A996-8B82-898B290DC83E}"/>
                </a:ext>
              </a:extLst>
            </p:cNvPr>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1" name="矩形 10">
              <a:extLst>
                <a:ext uri="{FF2B5EF4-FFF2-40B4-BE49-F238E27FC236}">
                  <a16:creationId xmlns:a16="http://schemas.microsoft.com/office/drawing/2014/main" xmlns="" id="{914E3A5F-D8A7-3445-3527-29B85022A7EE}"/>
                </a:ext>
              </a:extLst>
            </p:cNvPr>
            <p:cNvSpPr/>
            <p:nvPr>
              <p:custDataLst>
                <p:tags r:id="rId4"/>
              </p:custDataLst>
            </p:nvPr>
          </p:nvSpPr>
          <p:spPr>
            <a:xfrm>
              <a:off x="3403" y="2409"/>
              <a:ext cx="12484" cy="6702"/>
            </a:xfrm>
            <a:prstGeom prst="rect">
              <a:avLst/>
            </a:prstGeom>
          </p:spPr>
          <p:txBody>
            <a:bodyPr wrap="square">
              <a:spAutoFit/>
            </a:bodyPr>
            <a:lstStyle/>
            <a:p>
              <a:pPr marL="0" marR="0" lvl="0" indent="0" algn="ctr" defTabSz="914400" rtl="0" eaLnBrk="1" fontAlgn="auto" latinLnBrk="0" hangingPunct="1">
                <a:spcBef>
                  <a:spcPts val="600"/>
                </a:spcBef>
                <a:spcAft>
                  <a:spcPts val="0"/>
                </a:spcAft>
                <a:buClrTx/>
                <a:buSzTx/>
                <a:buFontTx/>
                <a:buNone/>
                <a:tabLst/>
                <a:defRPr/>
              </a:pPr>
              <a:r>
                <a:rPr kumimoji="0" lang="en-US" altLang="zh-CN" sz="44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4. </a:t>
              </a:r>
              <a:r>
                <a:rPr kumimoji="0" lang="en-US" altLang="zh-CN" sz="44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Bảo</a:t>
              </a:r>
              <a:r>
                <a:rPr kumimoji="0" lang="en-US" altLang="zh-CN" sz="44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 </a:t>
              </a:r>
              <a:r>
                <a:rPr kumimoji="0" lang="en-US" altLang="zh-CN" sz="44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vệ</a:t>
              </a:r>
              <a:r>
                <a:rPr kumimoji="0" lang="en-US" altLang="zh-CN" sz="44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 </a:t>
              </a:r>
              <a:r>
                <a:rPr kumimoji="0" lang="en-US" altLang="zh-CN" sz="44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môi</a:t>
              </a:r>
              <a:r>
                <a:rPr kumimoji="0" lang="en-US" altLang="zh-CN" sz="44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 </a:t>
              </a:r>
              <a:r>
                <a:rPr kumimoji="0" lang="en-US" altLang="zh-CN" sz="44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trường</a:t>
              </a:r>
              <a:endParaRPr kumimoji="0" lang="zh-CN" altLang="en-US" sz="44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endParaRPr>
            </a:p>
          </p:txBody>
        </p:sp>
      </p:grpSp>
      <p:pic>
        <p:nvPicPr>
          <p:cNvPr id="2" name="Picture 1">
            <a:extLst>
              <a:ext uri="{FF2B5EF4-FFF2-40B4-BE49-F238E27FC236}">
                <a16:creationId xmlns:a16="http://schemas.microsoft.com/office/drawing/2014/main" xmlns="" id="{5A11CE79-B3CC-ED92-F8C0-B0719149973D}"/>
              </a:ext>
            </a:extLst>
          </p:cNvPr>
          <p:cNvPicPr>
            <a:picLocks noChangeAspect="1"/>
          </p:cNvPicPr>
          <p:nvPr/>
        </p:nvPicPr>
        <p:blipFill>
          <a:blip r:embed="rId18"/>
          <a:stretch>
            <a:fillRect/>
          </a:stretch>
        </p:blipFill>
        <p:spPr>
          <a:xfrm>
            <a:off x="232884" y="374951"/>
            <a:ext cx="4950381" cy="792549"/>
          </a:xfrm>
          <a:prstGeom prst="rect">
            <a:avLst/>
          </a:prstGeom>
        </p:spPr>
      </p:pic>
    </p:spTree>
    <p:extLst>
      <p:ext uri="{BB962C8B-B14F-4D97-AF65-F5344CB8AC3E}">
        <p14:creationId xmlns:p14="http://schemas.microsoft.com/office/powerpoint/2010/main" val="27301111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2"/>
          <a:stretch>
            <a:fillRect/>
          </a:stretch>
        </p:blipFill>
        <p:spPr>
          <a:xfrm>
            <a:off x="-635" y="0"/>
            <a:ext cx="12192635" cy="6858000"/>
          </a:xfrm>
          <a:prstGeom prst="rect">
            <a:avLst/>
          </a:prstGeom>
        </p:spPr>
      </p:pic>
      <p:pic>
        <p:nvPicPr>
          <p:cNvPr id="32" name="图片 31" descr="E:\PPT\包图网\审核中\组 15.png组 15"/>
          <p:cNvPicPr>
            <a:picLocks noChangeAspect="1"/>
          </p:cNvPicPr>
          <p:nvPr/>
        </p:nvPicPr>
        <p:blipFill>
          <a:blip r:embed="rId3"/>
          <a:srcRect/>
          <a:stretch>
            <a:fillRect/>
          </a:stretch>
        </p:blipFill>
        <p:spPr>
          <a:xfrm>
            <a:off x="5176519" y="4450715"/>
            <a:ext cx="1838325" cy="713740"/>
          </a:xfrm>
          <a:prstGeom prst="rect">
            <a:avLst/>
          </a:prstGeom>
        </p:spPr>
      </p:pic>
      <p:pic>
        <p:nvPicPr>
          <p:cNvPr id="3" name="Picture 2">
            <a:extLst>
              <a:ext uri="{FF2B5EF4-FFF2-40B4-BE49-F238E27FC236}">
                <a16:creationId xmlns:a16="http://schemas.microsoft.com/office/drawing/2014/main" xmlns="" id="{9F417D6A-DEE3-3F2F-9F41-04A03CB8BE66}"/>
              </a:ext>
            </a:extLst>
          </p:cNvPr>
          <p:cNvPicPr>
            <a:picLocks noChangeAspect="1"/>
          </p:cNvPicPr>
          <p:nvPr/>
        </p:nvPicPr>
        <p:blipFill>
          <a:blip r:embed="rId4"/>
          <a:stretch>
            <a:fillRect/>
          </a:stretch>
        </p:blipFill>
        <p:spPr>
          <a:xfrm>
            <a:off x="947164" y="1581150"/>
            <a:ext cx="10297036" cy="2383743"/>
          </a:xfrm>
          <a:prstGeom prst="rect">
            <a:avLst/>
          </a:prstGeom>
        </p:spPr>
      </p:pic>
    </p:spTree>
    <p:extLst>
      <p:ext uri="{BB962C8B-B14F-4D97-AF65-F5344CB8AC3E}">
        <p14:creationId xmlns:p14="http://schemas.microsoft.com/office/powerpoint/2010/main" val="2286827602"/>
      </p:ext>
    </p:extLst>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rkkch5f">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TotalTime>
  <Words>923</Words>
  <Application>Microsoft Office PowerPoint</Application>
  <PresentationFormat>Custom</PresentationFormat>
  <Paragraphs>57</Paragraphs>
  <Slides>24</Slides>
  <Notes>0</Notes>
  <HiddenSlides>0</HiddenSlides>
  <MMClips>0</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Office Theme</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7</cp:revision>
  <dcterms:created xsi:type="dcterms:W3CDTF">2023-06-19T10:14:23Z</dcterms:created>
  <dcterms:modified xsi:type="dcterms:W3CDTF">2024-08-28T08:37:22Z</dcterms:modified>
  <cp:version>MNT37</cp:version>
</cp:coreProperties>
</file>