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553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74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1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6.png"/><Relationship Id="rId7" Type="http://schemas.openxmlformats.org/officeDocument/2006/relationships/image" Target="../media/image22.png"/><Relationship Id="rId12" Type="http://schemas.openxmlformats.org/officeDocument/2006/relationships/image" Target="../media/image36.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34.svg"/><Relationship Id="rId4" Type="http://schemas.openxmlformats.org/officeDocument/2006/relationships/image" Target="../media/image14.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grpSp>
        <p:nvGrpSpPr>
          <p:cNvPr id="21" name="组合 20">
            <a:extLst>
              <a:ext uri="{FF2B5EF4-FFF2-40B4-BE49-F238E27FC236}">
                <a16:creationId xmlns="" xmlns:a16="http://schemas.microsoft.com/office/drawing/2014/main" id="{E38B00C0-6DD7-4A4F-2A5C-717D3A45F457}"/>
              </a:ext>
            </a:extLst>
          </p:cNvPr>
          <p:cNvGrpSpPr/>
          <p:nvPr/>
        </p:nvGrpSpPr>
        <p:grpSpPr>
          <a:xfrm>
            <a:off x="-182562" y="1567636"/>
            <a:ext cx="3928800" cy="1313308"/>
            <a:chOff x="4115793" y="1311628"/>
            <a:chExt cx="3928800" cy="1313308"/>
          </a:xfrm>
        </p:grpSpPr>
        <p:sp>
          <p:nvSpPr>
            <p:cNvPr id="22" name="圆角矩形 21">
              <a:extLst>
                <a:ext uri="{FF2B5EF4-FFF2-40B4-BE49-F238E27FC236}">
                  <a16:creationId xmlns="" xmlns:a16="http://schemas.microsoft.com/office/drawing/2014/main"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 xmlns:a16="http://schemas.microsoft.com/office/drawing/2014/main" id="{41CBCE14-8CDA-8BB9-C3DC-F0F632836D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1189198" y="1864842"/>
            <a:ext cx="2167301" cy="923330"/>
          </a:xfrm>
          <a:prstGeom prst="rect">
            <a:avLst/>
          </a:prstGeom>
          <a:noFill/>
        </p:spPr>
        <p:txBody>
          <a:bodyPr wrap="square" lIns="91440" tIns="45720" rIns="91440" bIns="45720">
            <a:spAutoFit/>
          </a:bodyPr>
          <a:lstStyle/>
          <a:p>
            <a:pPr algn="ctr"/>
            <a:r>
              <a:rPr lang="en-US" sz="5400" b="1" dirty="0" err="1"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4" name="Picture 3">
            <a:extLst>
              <a:ext uri="{FF2B5EF4-FFF2-40B4-BE49-F238E27FC236}">
                <a16:creationId xmlns="" xmlns:a16="http://schemas.microsoft.com/office/drawing/2014/main" id="{B7CAD468-9029-D44E-342E-EF2A81B33901}"/>
              </a:ext>
            </a:extLst>
          </p:cNvPr>
          <p:cNvPicPr>
            <a:picLocks noChangeAspect="1"/>
          </p:cNvPicPr>
          <p:nvPr/>
        </p:nvPicPr>
        <p:blipFill rotWithShape="1">
          <a:blip r:embed="rId7"/>
          <a:srcRect l="88754" b="58554"/>
          <a:stretch/>
        </p:blipFill>
        <p:spPr>
          <a:xfrm>
            <a:off x="2197941" y="1923883"/>
            <a:ext cx="6673032" cy="4238841"/>
          </a:xfrm>
          <a:prstGeom prst="rect">
            <a:avLst/>
          </a:prstGeom>
        </p:spPr>
      </p:pic>
      <p:sp>
        <p:nvSpPr>
          <p:cNvPr id="3" name="TextBox 2"/>
          <p:cNvSpPr txBox="1"/>
          <p:nvPr/>
        </p:nvSpPr>
        <p:spPr>
          <a:xfrm>
            <a:off x="2326488" y="561703"/>
            <a:ext cx="7989757" cy="707886"/>
          </a:xfrm>
          <a:prstGeom prst="rect">
            <a:avLst/>
          </a:prstGeom>
          <a:noFill/>
        </p:spPr>
        <p:txBody>
          <a:bodyPr wrap="square" rtlCol="0">
            <a:spAutoFit/>
          </a:bodyPr>
          <a:lstStyle/>
          <a:p>
            <a:pPr algn="ctr"/>
            <a:r>
              <a:rPr lang="en-US" sz="4000" b="1" dirty="0" smtClean="0">
                <a:solidFill>
                  <a:srgbClr val="FF0000"/>
                </a:solidFill>
              </a:rPr>
              <a:t>TRƯỜNG TIỂU HỌC SÀI ĐỒNG</a:t>
            </a:r>
            <a:endParaRPr lang="en-US" sz="4000" b="1" dirty="0">
              <a:solidFill>
                <a:srgbClr val="FF0000"/>
              </a:solidFill>
            </a:endParaRPr>
          </a:p>
        </p:txBody>
      </p:sp>
      <p:sp>
        <p:nvSpPr>
          <p:cNvPr id="8" name="TextBox 7"/>
          <p:cNvSpPr txBox="1"/>
          <p:nvPr/>
        </p:nvSpPr>
        <p:spPr>
          <a:xfrm>
            <a:off x="3644561" y="5904406"/>
            <a:ext cx="4858326"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GV: </a:t>
            </a:r>
            <a:r>
              <a:rPr lang="en-US" sz="3200" b="1" dirty="0" err="1" smtClean="0">
                <a:latin typeface="Times New Roman" pitchFamily="18" charset="0"/>
                <a:cs typeface="Times New Roman" pitchFamily="18" charset="0"/>
              </a:rPr>
              <a:t>Vũ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Thị</a:t>
            </a:r>
            <a:r>
              <a:rPr lang="en-US" sz="3200" b="1" dirty="0" smtClean="0">
                <a:latin typeface="Times New Roman" pitchFamily="18" charset="0"/>
                <a:cs typeface="Times New Roman" pitchFamily="18" charset="0"/>
              </a:rPr>
              <a:t> Kim Loan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740307"/>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a:t>
            </a:r>
            <a:r>
              <a:rPr lang="en-US" b="1" dirty="0" smtClean="0">
                <a:solidFill>
                  <a:srgbClr val="002060"/>
                </a:solidFill>
                <a:latin typeface="UTM Aptima" panose="02040603050506020204" pitchFamily="18" charset="0"/>
              </a:rPr>
              <a:t>1. </a:t>
            </a:r>
            <a:r>
              <a:rPr lang="en-US" b="1" dirty="0" err="1" smtClean="0">
                <a:solidFill>
                  <a:srgbClr val="002060"/>
                </a:solidFill>
                <a:latin typeface="UTM Aptima" panose="02040603050506020204" pitchFamily="18" charset="0"/>
              </a:rPr>
              <a:t>Khánh</a:t>
            </a:r>
            <a:r>
              <a:rPr lang="en-US" b="1" dirty="0" smtClean="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p>
          <a:p>
            <a:pPr algn="just"/>
            <a:r>
              <a:rPr lang="en-US" b="1" dirty="0">
                <a:solidFill>
                  <a:srgbClr val="C00000"/>
                </a:solidFill>
                <a:latin typeface="UTM Aptima" panose="02040603050506020204" pitchFamily="18" charset="0"/>
              </a:rPr>
              <a:t>      </a:t>
            </a:r>
            <a:r>
              <a:rPr lang="en-US" b="1" dirty="0" smtClean="0">
                <a:solidFill>
                  <a:srgbClr val="C00000"/>
                </a:solidFill>
                <a:latin typeface="UTM Aptima" panose="02040603050506020204" pitchFamily="18" charset="0"/>
              </a:rPr>
              <a:t>2. </a:t>
            </a:r>
            <a:r>
              <a:rPr lang="en-US" b="1" dirty="0" err="1" smtClean="0">
                <a:solidFill>
                  <a:srgbClr val="C00000"/>
                </a:solidFill>
                <a:latin typeface="UTM Aptima" panose="02040603050506020204" pitchFamily="18" charset="0"/>
              </a:rPr>
              <a:t>Một</a:t>
            </a:r>
            <a:r>
              <a:rPr lang="en-US" b="1" dirty="0" smtClean="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r>
              <a:rPr lang="en-US" b="1" dirty="0" smtClean="0">
                <a:solidFill>
                  <a:srgbClr val="C00000"/>
                </a:solidFill>
                <a:latin typeface="UTM Aptima" panose="02040603050506020204" pitchFamily="18" charset="0"/>
              </a:rPr>
              <a:t>.</a:t>
            </a:r>
          </a:p>
          <a:p>
            <a:pPr algn="just"/>
            <a:r>
              <a:rPr lang="en-US" b="1" dirty="0" smtClean="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p>
          <a:p>
            <a:pPr algn="just"/>
            <a:r>
              <a:rPr lang="en-US" b="1" dirty="0">
                <a:solidFill>
                  <a:srgbClr val="463500"/>
                </a:solidFill>
                <a:latin typeface="UTM Aptima" panose="02040603050506020204" pitchFamily="18" charset="0"/>
              </a:rPr>
              <a:t>    </a:t>
            </a:r>
            <a:r>
              <a:rPr lang="en-US" b="1" dirty="0" smtClean="0">
                <a:solidFill>
                  <a:srgbClr val="463500"/>
                </a:solidFill>
                <a:latin typeface="UTM Aptima" panose="02040603050506020204" pitchFamily="18" charset="0"/>
              </a:rPr>
              <a:t> 4. </a:t>
            </a:r>
            <a:r>
              <a:rPr lang="en-US" b="1" dirty="0" err="1" smtClean="0">
                <a:solidFill>
                  <a:srgbClr val="463500"/>
                </a:solidFill>
                <a:latin typeface="UTM Aptima" panose="02040603050506020204" pitchFamily="18" charset="0"/>
              </a:rPr>
              <a:t>Anh</a:t>
            </a:r>
            <a:r>
              <a:rPr lang="en-US" b="1" dirty="0" smtClean="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p>
          <a:p>
            <a:pPr algn="just"/>
            <a:endParaRPr lang="en-US" b="1" dirty="0">
              <a:solidFill>
                <a:srgbClr val="C00000"/>
              </a:solidFill>
              <a:latin typeface="UTM Aptima" panose="02040603050506020204" pitchFamily="18" charset="0"/>
            </a:endParaRPr>
          </a:p>
        </p:txBody>
      </p:sp>
    </p:spTree>
    <p:extLst>
      <p:ext uri="{BB962C8B-B14F-4D97-AF65-F5344CB8AC3E}">
        <p14:creationId xmlns:p14="http://schemas.microsoft.com/office/powerpoint/2010/main" val="3096210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a:t>
            </a:r>
            <a:r>
              <a:rPr lang="en-US" sz="3600" b="1" dirty="0" err="1" smtClean="0">
                <a:solidFill>
                  <a:schemeClr val="accent2">
                    <a:lumMod val="75000"/>
                  </a:schemeClr>
                </a:solidFill>
                <a:latin typeface="UTM Avo" panose="02040603050506020204" pitchFamily="18" charset="0"/>
              </a:rPr>
              <a:t>êu</a:t>
            </a:r>
            <a:r>
              <a:rPr lang="en-US" sz="3600" b="1" dirty="0" smtClean="0">
                <a:solidFill>
                  <a:schemeClr val="accent2">
                    <a:lumMod val="75000"/>
                  </a:schemeClr>
                </a:solidFill>
                <a:latin typeface="UTM Avo" panose="02040603050506020204" pitchFamily="18" charset="0"/>
              </a:rPr>
              <a:t> </a:t>
            </a:r>
            <a:r>
              <a:rPr lang="en-US" sz="3600" b="1" dirty="0" err="1" smtClean="0">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a:t>
            </a:r>
            <a:r>
              <a:rPr lang="en-US" sz="3600" b="1" dirty="0" err="1" smtClean="0">
                <a:solidFill>
                  <a:srgbClr val="009999"/>
                </a:solidFill>
                <a:latin typeface="UTM Avo" panose="02040603050506020204" pitchFamily="18" charset="0"/>
              </a:rPr>
              <a:t>ách</a:t>
            </a:r>
            <a:r>
              <a:rPr lang="en-US" sz="3600" b="1" dirty="0" smtClean="0">
                <a:solidFill>
                  <a:srgbClr val="009999"/>
                </a:solidFill>
                <a:latin typeface="UTM Avo" panose="02040603050506020204" pitchFamily="18" charset="0"/>
              </a:rPr>
              <a:t> </a:t>
            </a:r>
            <a:r>
              <a:rPr lang="en-US" sz="3600" b="1" dirty="0" err="1" smtClean="0">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667897" y="229906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017709" y="227250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81259" y="2881910"/>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72594" y="2853706"/>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6149371" y="3820854"/>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795394" y="3833090"/>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27520" y="4399348"/>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smtClean="0">
                  <a:solidFill>
                    <a:srgbClr val="C00000"/>
                  </a:solidFill>
                  <a:latin typeface="UTM Avo" panose="02040603050506020204" pitchFamily="18" charset="0"/>
                </a:rPr>
                <a:t>Nhấn</a:t>
              </a:r>
              <a:r>
                <a:rPr lang="en-US" sz="4000" b="1" dirty="0" smtClean="0">
                  <a:solidFill>
                    <a:srgbClr val="C00000"/>
                  </a:solidFill>
                  <a:latin typeface="UTM Avo" panose="02040603050506020204" pitchFamily="18" charset="0"/>
                </a:rPr>
                <a:t> </a:t>
              </a:r>
              <a:r>
                <a:rPr lang="en-US" sz="4000" b="1" dirty="0" err="1" smtClean="0">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smtClean="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4</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 xmlns:a16="http://schemas.microsoft.com/office/drawing/2014/main" id="{2C9DD5BC-4BCB-4B25-466C-AE5BF3D1159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 xmlns:a16="http://schemas.microsoft.com/office/drawing/2014/main" id="{BF458DFC-396D-4F2C-B38F-9FDE1B3662C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 xmlns:a16="http://schemas.microsoft.com/office/drawing/2014/main" id="{C6821B68-802E-2C33-43DE-528B28C5613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 xmlns:a16="http://schemas.microsoft.com/office/drawing/2014/main" val="1515413346"/>
                    </a:ext>
                  </a:extLst>
                </a:gridCol>
                <a:gridCol w="6060981">
                  <a:extLst>
                    <a:ext uri="{9D8B030D-6E8A-4147-A177-3AD203B41FA5}">
                      <a16:colId xmlns="" xmlns:a16="http://schemas.microsoft.com/office/drawing/2014/main" val="1311462016"/>
                    </a:ext>
                  </a:extLst>
                </a:gridCol>
                <a:gridCol w="3561007">
                  <a:extLst>
                    <a:ext uri="{9D8B030D-6E8A-4147-A177-3AD203B41FA5}">
                      <a16:colId xmlns=""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smtClean="0">
                    <a:solidFill>
                      <a:schemeClr val="accent2">
                        <a:lumMod val="75000"/>
                      </a:schemeClr>
                    </a:solidFill>
                    <a:latin typeface="Arial" panose="020B0604020202020204" pitchFamily="34" charset="0"/>
                    <a:cs typeface="Arial" panose="020B0604020202020204" pitchFamily="34" charset="0"/>
                  </a:rPr>
                  <a:t>Bài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tập</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đọc</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muốn</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nói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với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chúng</a:t>
                </a:r>
                <a:r>
                  <a:rPr lang="en-US" sz="3600" b="1" dirty="0" smtClean="0">
                    <a:solidFill>
                      <a:schemeClr val="accent2">
                        <a:lumMod val="75000"/>
                      </a:schemeClr>
                    </a:solidFill>
                    <a:latin typeface="Arial" panose="020B0604020202020204" pitchFamily="34" charset="0"/>
                    <a:cs typeface="Arial" panose="020B0604020202020204" pitchFamily="34" charset="0"/>
                  </a:rPr>
                  <a:t> ta </a:t>
                </a:r>
                <a:r>
                  <a:rPr lang="en-US" sz="3600" b="1" dirty="0" err="1" smtClean="0">
                    <a:solidFill>
                      <a:schemeClr val="accent2">
                        <a:lumMod val="75000"/>
                      </a:schemeClr>
                    </a:solidFill>
                    <a:latin typeface="Arial" panose="020B0604020202020204" pitchFamily="34" charset="0"/>
                    <a:cs typeface="Arial" panose="020B0604020202020204" pitchFamily="34" charset="0"/>
                  </a:rPr>
                  <a:t>điều</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gì</a:t>
                </a:r>
                <a:r>
                  <a:rPr lang="en-US" sz="3600" b="1" dirty="0" smtClean="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Mỗi</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a:t>
            </a:r>
            <a:r>
              <a:rPr lang="vi-VN" sz="4000" b="1" dirty="0" smtClean="0">
                <a:latin typeface="Arial" panose="020B0604020202020204" pitchFamily="34" charset="0"/>
                <a:cs typeface="Arial" panose="020B0604020202020204" pitchFamily="34" charset="0"/>
              </a:rPr>
              <a:t>ngư</a:t>
            </a:r>
            <a:r>
              <a:rPr lang="en-US" sz="4000" b="1" dirty="0" smtClean="0">
                <a:latin typeface="Arial" panose="020B0604020202020204" pitchFamily="34" charset="0"/>
                <a:cs typeface="Arial" panose="020B0604020202020204" pitchFamily="34" charset="0"/>
              </a:rPr>
              <a:t>ờ</a:t>
            </a:r>
            <a:r>
              <a:rPr lang="vi-VN" sz="4000" b="1" dirty="0" smtClean="0">
                <a:latin typeface="Arial" panose="020B0604020202020204" pitchFamily="34" charset="0"/>
                <a:cs typeface="Arial" panose="020B0604020202020204" pitchFamily="34" charset="0"/>
              </a:rPr>
              <a:t>i </a:t>
            </a:r>
            <a:r>
              <a:rPr lang="vi-VN" sz="4000" b="1" dirty="0">
                <a:latin typeface="Arial" panose="020B0604020202020204" pitchFamily="34" charset="0"/>
                <a:cs typeface="Arial" panose="020B0604020202020204" pitchFamily="34" charset="0"/>
              </a:rPr>
              <a:t>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3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smtClean="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smtClean="0">
                  <a:solidFill>
                    <a:srgbClr val="E53B8C"/>
                  </a:solidFill>
                  <a:latin typeface="UTM Avo" panose="02040603050506020204" pitchFamily="18" charset="0"/>
                </a:rPr>
                <a:t>Em</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hãy</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trao</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đổi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với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bạn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những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điều</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đặc</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biệt</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mỗi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thành</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viên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trong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tổ</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mình</a:t>
              </a:r>
              <a:r>
                <a:rPr lang="en-US" sz="3200" b="1" dirty="0" smtClean="0">
                  <a:solidFill>
                    <a:srgbClr val="E53B8C"/>
                  </a:solidFill>
                  <a:latin typeface="UTM Avo" panose="02040603050506020204" pitchFamily="18" charset="0"/>
                </a:rPr>
                <a:t>.</a:t>
              </a:r>
              <a:endParaRPr lang="en-US" sz="3200" b="1" dirty="0">
                <a:solidFill>
                  <a:srgbClr val="E53B8C"/>
                </a:solidFill>
                <a:latin typeface="UTM Avo" panose="02040603050506020204" pitchFamily="18" charset="0"/>
              </a:endParaRP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smtClean="0">
                <a:solidFill>
                  <a:srgbClr val="002060"/>
                </a:solidFill>
                <a:latin typeface="UTM Avo" panose="02040603050506020204" pitchFamily="18" charset="0"/>
              </a:rPr>
              <a:t>Hướng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dẫn</a:t>
            </a:r>
            <a:endParaRPr lang="en-US" sz="3200" b="1" dirty="0" smtClean="0">
              <a:solidFill>
                <a:srgbClr val="002060"/>
              </a:solidFill>
              <a:latin typeface="UTM Avo" panose="02040603050506020204" pitchFamily="18" charset="0"/>
            </a:endParaRPr>
          </a:p>
          <a:p>
            <a:endParaRPr lang="en-US" sz="28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trong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tổ</a:t>
            </a:r>
            <a:endParaRPr lang="en-US" sz="32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đặc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điểm</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của</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và</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riêng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chỉ</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khác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nổi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a:t>
            </a:r>
            <a:r>
              <a:rPr lang="en-US" sz="3200" b="1" dirty="0" smtClean="0">
                <a:solidFill>
                  <a:srgbClr val="002060"/>
                </a:solidFill>
                <a:latin typeface="UTM Avo" panose="02040603050506020204" pitchFamily="18" charset="0"/>
              </a:rPr>
              <a:t>so </a:t>
            </a:r>
            <a:r>
              <a:rPr lang="en-US" sz="3200" b="1" dirty="0" err="1" smtClean="0">
                <a:solidFill>
                  <a:srgbClr val="002060"/>
                </a:solidFill>
                <a:latin typeface="UTM Avo" panose="02040603050506020204" pitchFamily="18" charset="0"/>
              </a:rPr>
              <a:t>với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còn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lại</a:t>
            </a:r>
            <a:r>
              <a:rPr lang="en-US" sz="3200" b="1" dirty="0" smtClean="0">
                <a:solidFill>
                  <a:srgbClr val="002060"/>
                </a:solidFill>
                <a:latin typeface="UTM Avo" panose="02040603050506020204" pitchFamily="18" charset="0"/>
              </a:rPr>
              <a:t>)</a:t>
            </a:r>
            <a:endParaRPr lang="en-US" sz="32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smtClean="0">
                <a:solidFill>
                  <a:srgbClr val="FF0000"/>
                </a:solidFill>
                <a:effectLst>
                  <a:reflection blurRad="6350" stA="55000" endA="300" endPos="45500" dir="5400000" sy="-100000" algn="bl" rotWithShape="0"/>
                </a:effectLst>
                <a:latin typeface="UTM Avo" panose="02040603050506020204" pitchFamily="18" charset="0"/>
              </a:rPr>
              <a:t>ĐỊNH HƯỚNG HỌC TẬP</a:t>
            </a:r>
            <a:endParaRPr lang="en-US" sz="4400" b="1" dirty="0">
              <a:solidFill>
                <a:srgbClr val="FF0000"/>
              </a:solidFill>
              <a:effectLst>
                <a:reflection blurRad="6350" stA="55000" endA="300" endPos="45500" dir="5400000" sy="-100000" algn="bl" rotWithShape="0"/>
              </a:effectLst>
              <a:latin typeface="UTM Avo" panose="02040603050506020204" pitchFamily="18" charset="0"/>
            </a:endParaRP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smtClean="0">
                <a:latin typeface="Times New Roman" panose="02020603050405020304" pitchFamily="18" charset="0"/>
                <a:cs typeface="Times New Roman" panose="02020603050405020304" pitchFamily="18" charset="0"/>
              </a:rPr>
              <a:t>Anh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em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đôi</a:t>
            </a:r>
            <a:r>
              <a:rPr lang="en-US" sz="3200" b="1" i="1" dirty="0" smtClean="0">
                <a:latin typeface="Times New Roman" panose="02020603050405020304" pitchFamily="18" charset="0"/>
                <a:cs typeface="Times New Roman" panose="02020603050405020304" pitchFamily="18" charset="0"/>
              </a:rPr>
              <a:t> </a:t>
            </a:r>
            <a:r>
              <a:rPr lang="vi-VN" sz="3200" b="1" dirty="0" smtClean="0">
                <a:latin typeface="+mj-lt"/>
              </a:rPr>
              <a:t>hiểu </a:t>
            </a:r>
            <a:r>
              <a:rPr lang="vi-VN" sz="3200" b="1" dirty="0">
                <a:latin typeface="+mj-lt"/>
              </a:rPr>
              <a:t>ý nghĩa bài đọc.</a:t>
            </a:r>
            <a:endParaRPr lang="en-US" sz="3200" b="1" dirty="0">
              <a:latin typeface="+mj-lt"/>
            </a:endParaRPr>
          </a:p>
          <a:p>
            <a:r>
              <a:rPr lang="vi-VN" sz="3200" b="1" dirty="0">
                <a:latin typeface="+mj-lt"/>
              </a:rPr>
              <a:t>+ Chia sẻ với người thân về bài đọc</a:t>
            </a:r>
            <a:r>
              <a:rPr lang="vi-VN" sz="3200" b="1" dirty="0" smtClean="0">
                <a:latin typeface="+mj-lt"/>
              </a:rPr>
              <a:t>.</a:t>
            </a:r>
            <a:endParaRPr lang="en-US" sz="3200" b="1" dirty="0" smtClean="0">
              <a:latin typeface="+mj-lt"/>
            </a:endParaRPr>
          </a:p>
          <a:p>
            <a:r>
              <a:rPr lang="vi-VN" sz="3200" b="1" dirty="0">
                <a:latin typeface="+mj-lt"/>
              </a:rPr>
              <a:t>+ </a:t>
            </a:r>
            <a:r>
              <a:rPr lang="en-US" sz="3200" b="1" dirty="0" err="1" smtClean="0">
                <a:latin typeface="Times New Roman" panose="02020603050405020304" pitchFamily="18" charset="0"/>
                <a:cs typeface="Times New Roman" panose="02020603050405020304" pitchFamily="18" charset="0"/>
              </a:rPr>
              <a:t>Trao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đổi</a:t>
            </a:r>
            <a:r>
              <a:rPr lang="vi-VN" sz="3200" b="1" dirty="0" smtClean="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429000" y="160299"/>
            <a:ext cx="4919472"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a:solidFill>
                  <a:schemeClr val="accent6">
                    <a:lumMod val="50000"/>
                  </a:schemeClr>
                </a:solidFill>
                <a:latin typeface="UTM Alexander" panose="02040603050506020204" pitchFamily="18" charset="0"/>
              </a:rPr>
              <a:t>- Đọc đúng từ ngữ, câu, đoạn và toàn bộ câu chuyện Anh em sinh đôi. Biết đọc diễn cảm các đoạn hội thoại phù hợp với tâm lí, cảm xúc của nhân vật.</a:t>
            </a:r>
          </a:p>
        </p:txBody>
      </p:sp>
      <p:sp>
        <p:nvSpPr>
          <p:cNvPr id="10" name="Rectangle 9"/>
          <p:cNvSpPr/>
          <p:nvPr/>
        </p:nvSpPr>
        <p:spPr>
          <a:xfrm>
            <a:off x="448196" y="2692155"/>
            <a:ext cx="9145256" cy="3539430"/>
          </a:xfrm>
          <a:prstGeom prst="rect">
            <a:avLst/>
          </a:prstGeom>
        </p:spPr>
        <p:txBody>
          <a:bodyPr wrap="square">
            <a:spAutoFit/>
          </a:bodyPr>
          <a:lstStyle/>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Nhận</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endParaRPr lang="en-US" sz="2800" dirty="0" smtClean="0">
              <a:solidFill>
                <a:schemeClr val="accent6">
                  <a:lumMod val="50000"/>
                </a:schemeClr>
              </a:solidFill>
              <a:latin typeface="UTM Alexander" panose="02040603050506020204" pitchFamily="18" charset="0"/>
            </a:endParaRPr>
          </a:p>
          <a:p>
            <a:pPr algn="just"/>
            <a:endParaRPr lang="en-US" sz="2800" dirty="0" smtClean="0">
              <a:solidFill>
                <a:schemeClr val="accent6">
                  <a:lumMod val="50000"/>
                </a:schemeClr>
              </a:solidFill>
              <a:latin typeface="UTM Alexander" panose="02040603050506020204" pitchFamily="18" charset="0"/>
            </a:endParaRPr>
          </a:p>
          <a:p>
            <a:pPr algn="just"/>
            <a:r>
              <a:rPr lang="en-US" sz="2800" dirty="0" smtClean="0">
                <a:solidFill>
                  <a:schemeClr val="accent6">
                    <a:lumMod val="50000"/>
                  </a:schemeClr>
                </a:solidFill>
                <a:latin typeface="UTM Alexander" panose="02040603050506020204" pitchFamily="18" charset="0"/>
              </a:rPr>
              <a:t>- </a:t>
            </a:r>
            <a:r>
              <a:rPr lang="en-US" sz="2800" dirty="0" err="1" smtClean="0">
                <a:solidFill>
                  <a:schemeClr val="accent6">
                    <a:lumMod val="50000"/>
                  </a:schemeClr>
                </a:solidFill>
                <a:latin typeface="UTM Alexander" panose="02040603050506020204" pitchFamily="18" charset="0"/>
              </a:rPr>
              <a:t>Hiểu</a:t>
            </a:r>
            <a:r>
              <a:rPr lang="en-US" sz="2800" dirty="0" smtClean="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6340197"/>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1850</Words>
  <Application>Microsoft Office PowerPoint</Application>
  <PresentationFormat>Custom</PresentationFormat>
  <Paragraphs>131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2023-08-20T08:42:27Z</dcterms:created>
  <dcterms:modified xsi:type="dcterms:W3CDTF">2024-08-28T08:45:10Z</dcterms:modified>
</cp:coreProperties>
</file>