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3"/>
  </p:notesMasterIdLst>
  <p:sldIdLst>
    <p:sldId id="256" r:id="rId3"/>
    <p:sldId id="257" r:id="rId4"/>
    <p:sldId id="273" r:id="rId5"/>
    <p:sldId id="304" r:id="rId6"/>
    <p:sldId id="258" r:id="rId7"/>
    <p:sldId id="275" r:id="rId8"/>
    <p:sldId id="277" r:id="rId9"/>
    <p:sldId id="278" r:id="rId10"/>
    <p:sldId id="280" r:id="rId11"/>
    <p:sldId id="279" r:id="rId12"/>
    <p:sldId id="274" r:id="rId13"/>
    <p:sldId id="282" r:id="rId14"/>
    <p:sldId id="281" r:id="rId15"/>
    <p:sldId id="284" r:id="rId16"/>
    <p:sldId id="302" r:id="rId17"/>
    <p:sldId id="287" r:id="rId18"/>
    <p:sldId id="285" r:id="rId19"/>
    <p:sldId id="289" r:id="rId20"/>
    <p:sldId id="288" r:id="rId21"/>
    <p:sldId id="299" r:id="rId22"/>
    <p:sldId id="290" r:id="rId23"/>
    <p:sldId id="294" r:id="rId24"/>
    <p:sldId id="295" r:id="rId25"/>
    <p:sldId id="296" r:id="rId26"/>
    <p:sldId id="297" r:id="rId27"/>
    <p:sldId id="298" r:id="rId28"/>
    <p:sldId id="291" r:id="rId29"/>
    <p:sldId id="292" r:id="rId30"/>
    <p:sldId id="262" r:id="rId31"/>
    <p:sldId id="267" r:id="rId32"/>
  </p:sldIdLst>
  <p:sldSz cx="18288000" cy="10287000"/>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25E95C-8A0F-4524-B465-73D86740EAFF}">
          <p14:sldIdLst>
            <p14:sldId id="256"/>
            <p14:sldId id="257"/>
            <p14:sldId id="273"/>
            <p14:sldId id="304"/>
            <p14:sldId id="258"/>
            <p14:sldId id="275"/>
            <p14:sldId id="277"/>
            <p14:sldId id="278"/>
            <p14:sldId id="280"/>
            <p14:sldId id="279"/>
            <p14:sldId id="274"/>
            <p14:sldId id="282"/>
            <p14:sldId id="281"/>
            <p14:sldId id="284"/>
            <p14:sldId id="302"/>
            <p14:sldId id="287"/>
            <p14:sldId id="285"/>
            <p14:sldId id="289"/>
            <p14:sldId id="288"/>
            <p14:sldId id="299"/>
            <p14:sldId id="290"/>
            <p14:sldId id="294"/>
            <p14:sldId id="295"/>
            <p14:sldId id="296"/>
            <p14:sldId id="297"/>
            <p14:sldId id="298"/>
            <p14:sldId id="291"/>
            <p14:sldId id="292"/>
            <p14:sldId id="262"/>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4" autoAdjust="0"/>
    <p:restoredTop sz="94622" autoAdjust="0"/>
  </p:normalViewPr>
  <p:slideViewPr>
    <p:cSldViewPr>
      <p:cViewPr varScale="1">
        <p:scale>
          <a:sx n="44" d="100"/>
          <a:sy n="44"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16AE5-FCB3-4CFC-B5BA-D9C271BCCB82}" type="datetimeFigureOut">
              <a:rPr lang="en-US" smtClean="0"/>
              <a:t>14/9/2024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93B64-DC91-4429-AAAE-D8FFF2216C5C}" type="slidenum">
              <a:rPr lang="en-US" smtClean="0"/>
              <a:t>‹#›</a:t>
            </a:fld>
            <a:endParaRPr lang="en-US"/>
          </a:p>
        </p:txBody>
      </p:sp>
    </p:spTree>
    <p:extLst>
      <p:ext uri="{BB962C8B-B14F-4D97-AF65-F5344CB8AC3E}">
        <p14:creationId xmlns:p14="http://schemas.microsoft.com/office/powerpoint/2010/main" val="268253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93B64-DC91-4429-AAAE-D8FFF2216C5C}" type="slidenum">
              <a:rPr lang="en-US" smtClean="0"/>
              <a:t>1</a:t>
            </a:fld>
            <a:endParaRPr lang="en-US"/>
          </a:p>
        </p:txBody>
      </p:sp>
    </p:spTree>
    <p:extLst>
      <p:ext uri="{BB962C8B-B14F-4D97-AF65-F5344CB8AC3E}">
        <p14:creationId xmlns:p14="http://schemas.microsoft.com/office/powerpoint/2010/main" val="375966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93B64-DC91-4429-AAAE-D8FFF2216C5C}" type="slidenum">
              <a:rPr lang="en-US" smtClean="0"/>
              <a:t>3</a:t>
            </a:fld>
            <a:endParaRPr lang="en-US"/>
          </a:p>
        </p:txBody>
      </p:sp>
    </p:spTree>
    <p:extLst>
      <p:ext uri="{BB962C8B-B14F-4D97-AF65-F5344CB8AC3E}">
        <p14:creationId xmlns:p14="http://schemas.microsoft.com/office/powerpoint/2010/main" val="418565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93B64-DC91-4429-AAAE-D8FFF2216C5C}" type="slidenum">
              <a:rPr lang="en-US" smtClean="0"/>
              <a:t>15</a:t>
            </a:fld>
            <a:endParaRPr lang="en-US"/>
          </a:p>
        </p:txBody>
      </p:sp>
    </p:spTree>
    <p:extLst>
      <p:ext uri="{BB962C8B-B14F-4D97-AF65-F5344CB8AC3E}">
        <p14:creationId xmlns:p14="http://schemas.microsoft.com/office/powerpoint/2010/main" val="48190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14/9/2024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500086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14/9/2024</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98152879"/>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png"/><Relationship Id="rId18" Type="http://schemas.openxmlformats.org/officeDocument/2006/relationships/image" Target="../media/image86.sv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84.svg"/><Relationship Id="rId20" Type="http://schemas.openxmlformats.org/officeDocument/2006/relationships/image" Target="../media/image88.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9.svg"/><Relationship Id="rId5" Type="http://schemas.openxmlformats.org/officeDocument/2006/relationships/image" Target="../media/image66.svg"/><Relationship Id="rId15" Type="http://schemas.openxmlformats.org/officeDocument/2006/relationships/image" Target="../media/image38.png"/><Relationship Id="rId10" Type="http://schemas.openxmlformats.org/officeDocument/2006/relationships/image" Target="../media/image35.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76.svg"/><Relationship Id="rId14" Type="http://schemas.openxmlformats.org/officeDocument/2006/relationships/image" Target="../media/image82.sv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svg"/><Relationship Id="rId18" Type="http://schemas.openxmlformats.org/officeDocument/2006/relationships/image" Target="../media/image4.png"/><Relationship Id="rId3" Type="http://schemas.openxmlformats.org/officeDocument/2006/relationships/image" Target="../media/image18.svg"/><Relationship Id="rId21" Type="http://schemas.openxmlformats.org/officeDocument/2006/relationships/image" Target="../media/image53.svg"/><Relationship Id="rId7" Type="http://schemas.openxmlformats.org/officeDocument/2006/relationships/image" Target="../media/image20.svg"/><Relationship Id="rId12" Type="http://schemas.openxmlformats.org/officeDocument/2006/relationships/image" Target="../media/image8.png"/><Relationship Id="rId17" Type="http://schemas.openxmlformats.org/officeDocument/2006/relationships/image" Target="../media/image96.svg"/><Relationship Id="rId2" Type="http://schemas.openxmlformats.org/officeDocument/2006/relationships/image" Target="../media/image16.png"/><Relationship Id="rId16" Type="http://schemas.openxmlformats.org/officeDocument/2006/relationships/image" Target="../media/image42.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94.svg"/><Relationship Id="rId5" Type="http://schemas.openxmlformats.org/officeDocument/2006/relationships/image" Target="../media/image66.svg"/><Relationship Id="rId15" Type="http://schemas.openxmlformats.org/officeDocument/2006/relationships/image" Target="../media/image14.svg"/><Relationship Id="rId10" Type="http://schemas.openxmlformats.org/officeDocument/2006/relationships/image" Target="../media/image41.png"/><Relationship Id="rId19" Type="http://schemas.openxmlformats.org/officeDocument/2006/relationships/image" Target="../media/image8.svg"/><Relationship Id="rId4" Type="http://schemas.openxmlformats.org/officeDocument/2006/relationships/image" Target="../media/image25.png"/><Relationship Id="rId9" Type="http://schemas.openxmlformats.org/officeDocument/2006/relationships/image" Target="../media/image68.sv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60.svg"/><Relationship Id="rId12"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4.svg"/><Relationship Id="rId5" Type="http://schemas.openxmlformats.org/officeDocument/2006/relationships/image" Target="../media/image58.svg"/><Relationship Id="rId15" Type="http://schemas.openxmlformats.org/officeDocument/2006/relationships/image" Target="../media/image8.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62.svg"/><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92.sv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2.svg"/><Relationship Id="rId5" Type="http://schemas.openxmlformats.org/officeDocument/2006/relationships/image" Target="../media/image66.svg"/><Relationship Id="rId15" Type="http://schemas.openxmlformats.org/officeDocument/2006/relationships/image" Target="../media/image98.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70.svg"/><Relationship Id="rId1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6.svg"/><Relationship Id="rId10" Type="http://schemas.openxmlformats.org/officeDocument/2006/relationships/image" Target="../media/image46.png"/><Relationship Id="rId4" Type="http://schemas.openxmlformats.org/officeDocument/2006/relationships/image" Target="../media/image25.png"/><Relationship Id="rId9" Type="http://schemas.openxmlformats.org/officeDocument/2006/relationships/image" Target="../media/image76.sv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9.jpe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47.png"/><Relationship Id="rId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18.svg"/><Relationship Id="rId9" Type="http://schemas.openxmlformats.org/officeDocument/2006/relationships/image" Target="../media/image7.png"/><Relationship Id="rId1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6.svg"/><Relationship Id="rId7" Type="http://schemas.openxmlformats.org/officeDocument/2006/relationships/image" Target="../media/image16.svg"/><Relationship Id="rId12" Type="http://schemas.openxmlformats.org/officeDocument/2006/relationships/image" Target="../media/image5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4.png"/><Relationship Id="rId5" Type="http://schemas.openxmlformats.org/officeDocument/2006/relationships/image" Target="../media/image18.svg"/><Relationship Id="rId10" Type="http://schemas.openxmlformats.org/officeDocument/2006/relationships/image" Target="../media/image53.png"/><Relationship Id="rId4" Type="http://schemas.openxmlformats.org/officeDocument/2006/relationships/image" Target="../media/image16.png"/><Relationship Id="rId9" Type="http://schemas.openxmlformats.org/officeDocument/2006/relationships/image" Target="../media/image52.jp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svg"/><Relationship Id="rId18" Type="http://schemas.openxmlformats.org/officeDocument/2006/relationships/image" Target="../media/image4.png"/><Relationship Id="rId3" Type="http://schemas.openxmlformats.org/officeDocument/2006/relationships/image" Target="../media/image18.svg"/><Relationship Id="rId21" Type="http://schemas.openxmlformats.org/officeDocument/2006/relationships/image" Target="../media/image53.svg"/><Relationship Id="rId7" Type="http://schemas.openxmlformats.org/officeDocument/2006/relationships/image" Target="../media/image20.svg"/><Relationship Id="rId12" Type="http://schemas.openxmlformats.org/officeDocument/2006/relationships/image" Target="../media/image8.png"/><Relationship Id="rId17" Type="http://schemas.openxmlformats.org/officeDocument/2006/relationships/image" Target="../media/image96.svg"/><Relationship Id="rId2" Type="http://schemas.openxmlformats.org/officeDocument/2006/relationships/image" Target="../media/image16.png"/><Relationship Id="rId16" Type="http://schemas.openxmlformats.org/officeDocument/2006/relationships/image" Target="../media/image42.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94.svg"/><Relationship Id="rId5" Type="http://schemas.openxmlformats.org/officeDocument/2006/relationships/image" Target="../media/image66.svg"/><Relationship Id="rId15" Type="http://schemas.openxmlformats.org/officeDocument/2006/relationships/image" Target="../media/image14.svg"/><Relationship Id="rId10" Type="http://schemas.openxmlformats.org/officeDocument/2006/relationships/image" Target="../media/image41.png"/><Relationship Id="rId19" Type="http://schemas.openxmlformats.org/officeDocument/2006/relationships/image" Target="../media/image8.svg"/><Relationship Id="rId4" Type="http://schemas.openxmlformats.org/officeDocument/2006/relationships/image" Target="../media/image25.png"/><Relationship Id="rId9" Type="http://schemas.openxmlformats.org/officeDocument/2006/relationships/image" Target="../media/image68.svg"/><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39.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0.svg"/><Relationship Id="rId5" Type="http://schemas.openxmlformats.org/officeDocument/2006/relationships/image" Target="../media/image18.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110.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112.svg"/><Relationship Id="rId4" Type="http://schemas.openxmlformats.org/officeDocument/2006/relationships/audio" Target="../media/media2.mp3"/><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7.svg"/><Relationship Id="rId5" Type="http://schemas.openxmlformats.org/officeDocument/2006/relationships/image" Target="../media/image18.svg"/><Relationship Id="rId10" Type="http://schemas.openxmlformats.org/officeDocument/2006/relationships/image" Target="../media/image62.png"/><Relationship Id="rId4" Type="http://schemas.openxmlformats.org/officeDocument/2006/relationships/image" Target="../media/image16.png"/><Relationship Id="rId9" Type="http://schemas.openxmlformats.org/officeDocument/2006/relationships/image" Target="../media/image115.sv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6.svg"/><Relationship Id="rId7"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8.svg"/><Relationship Id="rId5" Type="http://schemas.openxmlformats.org/officeDocument/2006/relationships/image" Target="../media/image18.sv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53.svg"/></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127.svg"/><Relationship Id="rId3" Type="http://schemas.openxmlformats.org/officeDocument/2006/relationships/image" Target="../media/image119.svg"/><Relationship Id="rId7" Type="http://schemas.openxmlformats.org/officeDocument/2006/relationships/image" Target="../media/image121.svg"/><Relationship Id="rId12"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125.svg"/><Relationship Id="rId5" Type="http://schemas.openxmlformats.org/officeDocument/2006/relationships/image" Target="../media/image58.svg"/><Relationship Id="rId10" Type="http://schemas.openxmlformats.org/officeDocument/2006/relationships/image" Target="../media/image66.png"/><Relationship Id="rId4" Type="http://schemas.openxmlformats.org/officeDocument/2006/relationships/image" Target="../media/image21.png"/><Relationship Id="rId9" Type="http://schemas.openxmlformats.org/officeDocument/2006/relationships/image" Target="../media/image123.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8.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18.sv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133.svg"/><Relationship Id="rId3" Type="http://schemas.openxmlformats.org/officeDocument/2006/relationships/image" Target="../media/image129.svg"/><Relationship Id="rId7" Type="http://schemas.openxmlformats.org/officeDocument/2006/relationships/image" Target="../media/image64.svg"/><Relationship Id="rId12"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31.svg"/><Relationship Id="rId5" Type="http://schemas.openxmlformats.org/officeDocument/2006/relationships/image" Target="../media/image18.svg"/><Relationship Id="rId15" Type="http://schemas.openxmlformats.org/officeDocument/2006/relationships/image" Target="../media/image135.svg"/><Relationship Id="rId10" Type="http://schemas.openxmlformats.org/officeDocument/2006/relationships/image" Target="../media/image69.png"/><Relationship Id="rId4" Type="http://schemas.openxmlformats.org/officeDocument/2006/relationships/image" Target="../media/image16.png"/><Relationship Id="rId9" Type="http://schemas.openxmlformats.org/officeDocument/2006/relationships/image" Target="../media/image123.svg"/><Relationship Id="rId14"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60.svg"/><Relationship Id="rId12"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4.svg"/><Relationship Id="rId5" Type="http://schemas.openxmlformats.org/officeDocument/2006/relationships/image" Target="../media/image58.svg"/><Relationship Id="rId15" Type="http://schemas.openxmlformats.org/officeDocument/2006/relationships/image" Target="../media/image8.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62.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4.svg"/><Relationship Id="rId3" Type="http://schemas.openxmlformats.org/officeDocument/2006/relationships/image" Target="../media/image18.svg"/><Relationship Id="rId7" Type="http://schemas.openxmlformats.org/officeDocument/2006/relationships/image" Target="../media/image20.svg"/><Relationship Id="rId12" Type="http://schemas.openxmlformats.org/officeDocument/2006/relationships/image" Target="../media/image7.png"/><Relationship Id="rId17" Type="http://schemas.openxmlformats.org/officeDocument/2006/relationships/image" Target="../media/image72.svg"/><Relationship Id="rId2" Type="http://schemas.openxmlformats.org/officeDocument/2006/relationships/image" Target="../media/image16.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6.svg"/><Relationship Id="rId5" Type="http://schemas.openxmlformats.org/officeDocument/2006/relationships/image" Target="../media/image66.svg"/><Relationship Id="rId15" Type="http://schemas.openxmlformats.org/officeDocument/2006/relationships/image" Target="../media/image70.svg"/><Relationship Id="rId10" Type="http://schemas.openxmlformats.org/officeDocument/2006/relationships/image" Target="../media/image8.png"/><Relationship Id="rId4" Type="http://schemas.openxmlformats.org/officeDocument/2006/relationships/image" Target="../media/image25.png"/><Relationship Id="rId9" Type="http://schemas.openxmlformats.org/officeDocument/2006/relationships/image" Target="../media/image68.sv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3" Type="http://schemas.openxmlformats.org/officeDocument/2006/relationships/image" Target="../media/image18.svg"/><Relationship Id="rId7" Type="http://schemas.openxmlformats.org/officeDocument/2006/relationships/image" Target="../media/image20.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66.svg"/><Relationship Id="rId10"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76.svg"/><Relationship Id="rId18" Type="http://schemas.openxmlformats.org/officeDocument/2006/relationships/image" Target="../media/image32.png"/><Relationship Id="rId3" Type="http://schemas.openxmlformats.org/officeDocument/2006/relationships/image" Target="../media/image18.svg"/><Relationship Id="rId7" Type="http://schemas.openxmlformats.org/officeDocument/2006/relationships/image" Target="../media/image16.svg"/><Relationship Id="rId12" Type="http://schemas.openxmlformats.org/officeDocument/2006/relationships/image" Target="../media/image30.png"/><Relationship Id="rId17" Type="http://schemas.openxmlformats.org/officeDocument/2006/relationships/image" Target="../media/image70.svg"/><Relationship Id="rId2" Type="http://schemas.openxmlformats.org/officeDocument/2006/relationships/image" Target="../media/image16.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4.svg"/><Relationship Id="rId5" Type="http://schemas.openxmlformats.org/officeDocument/2006/relationships/image" Target="../media/image66.svg"/><Relationship Id="rId15" Type="http://schemas.openxmlformats.org/officeDocument/2006/relationships/image" Target="../media/image14.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68.sv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92.svg"/><Relationship Id="rId5" Type="http://schemas.openxmlformats.org/officeDocument/2006/relationships/image" Target="../media/image66.svg"/><Relationship Id="rId10"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9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477078" y="-1753319"/>
            <a:ext cx="6974237" cy="61722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4734" y="7763565"/>
            <a:ext cx="5300301" cy="44257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87771">
            <a:off x="-1361616" y="342754"/>
            <a:ext cx="4359071" cy="378694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4656228" y="5745550"/>
            <a:ext cx="4039081" cy="3382731"/>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69461" flipH="1">
            <a:off x="14492639" y="870161"/>
            <a:ext cx="1968878" cy="215178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339865" flipH="1">
            <a:off x="2837123" y="6738602"/>
            <a:ext cx="1433799" cy="2164225"/>
          </a:xfrm>
          <a:prstGeom prst="rect">
            <a:avLst/>
          </a:prstGeom>
        </p:spPr>
      </p:pic>
      <p:sp>
        <p:nvSpPr>
          <p:cNvPr id="9" name="TextBox 9"/>
          <p:cNvSpPr txBox="1"/>
          <p:nvPr/>
        </p:nvSpPr>
        <p:spPr>
          <a:xfrm>
            <a:off x="1357774" y="2824460"/>
            <a:ext cx="15572451" cy="4026230"/>
          </a:xfrm>
          <a:prstGeom prst="rect">
            <a:avLst/>
          </a:prstGeom>
        </p:spPr>
        <p:txBody>
          <a:bodyPr wrap="square" lIns="0" tIns="0" rIns="0" bIns="0" rtlCol="0" anchor="t">
            <a:spAutoFit/>
          </a:bodyPr>
          <a:lstStyle/>
          <a:p>
            <a:pPr algn="ctr">
              <a:lnSpc>
                <a:spcPts val="16862"/>
              </a:lnSpc>
            </a:pPr>
            <a:r>
              <a:rPr lang="en-US" sz="7200" b="1">
                <a:solidFill>
                  <a:schemeClr val="accent2">
                    <a:lumMod val="75000"/>
                  </a:schemeClr>
                </a:solidFill>
                <a:latin typeface="Arial" panose="020B0604020202020204" pitchFamily="34" charset="0"/>
                <a:cs typeface="Arial" panose="020B0604020202020204" pitchFamily="34" charset="0"/>
              </a:rPr>
              <a:t>CHÀO MỪNG CÁC EM ĐẾN VỚI</a:t>
            </a:r>
          </a:p>
          <a:p>
            <a:pPr algn="ctr">
              <a:lnSpc>
                <a:spcPts val="16862"/>
              </a:lnSpc>
            </a:pPr>
            <a:r>
              <a:rPr lang="en-US" sz="7200" b="1">
                <a:solidFill>
                  <a:schemeClr val="accent2">
                    <a:lumMod val="75000"/>
                  </a:schemeClr>
                </a:solidFill>
                <a:latin typeface="Arial" panose="020B0604020202020204" pitchFamily="34" charset="0"/>
                <a:cs typeface="Arial" panose="020B0604020202020204" pitchFamily="34" charset="0"/>
              </a:rPr>
              <a:t> BUỔI HỌC NGÀY HÔM NAY!</a:t>
            </a:r>
          </a:p>
        </p:txBody>
      </p:sp>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77078" y="5418626"/>
            <a:ext cx="584313" cy="1052816"/>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H="1">
            <a:off x="3243310" y="1496721"/>
            <a:ext cx="820851" cy="147901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grpSp>
        <p:nvGrpSpPr>
          <p:cNvPr id="10" name="Group 9">
            <a:extLst>
              <a:ext uri="{FF2B5EF4-FFF2-40B4-BE49-F238E27FC236}">
                <a16:creationId xmlns:a16="http://schemas.microsoft.com/office/drawing/2014/main" id="{974877F3-AB43-2244-81C6-C379B5D44B82}"/>
              </a:ext>
            </a:extLst>
          </p:cNvPr>
          <p:cNvGrpSpPr/>
          <p:nvPr/>
        </p:nvGrpSpPr>
        <p:grpSpPr>
          <a:xfrm>
            <a:off x="0" y="387133"/>
            <a:ext cx="5455785" cy="1361747"/>
            <a:chOff x="0" y="2409615"/>
            <a:chExt cx="5455785" cy="1361747"/>
          </a:xfrm>
        </p:grpSpPr>
        <p:sp>
          <p:nvSpPr>
            <p:cNvPr id="13" name="Rectangle 12">
              <a:extLst>
                <a:ext uri="{FF2B5EF4-FFF2-40B4-BE49-F238E27FC236}">
                  <a16:creationId xmlns:a16="http://schemas.microsoft.com/office/drawing/2014/main" id="{8D93B585-0B58-1277-7024-95DF07930CE7}"/>
                </a:ext>
              </a:extLst>
            </p:cNvPr>
            <p:cNvSpPr/>
            <p:nvPr/>
          </p:nvSpPr>
          <p:spPr>
            <a:xfrm>
              <a:off x="0" y="2637679"/>
              <a:ext cx="4800600" cy="905621"/>
            </a:xfrm>
            <a:prstGeom prst="rect">
              <a:avLst/>
            </a:prstGeom>
            <a:solidFill>
              <a:srgbClr val="EDB57A"/>
            </a:solidFill>
            <a:ln>
              <a:solidFill>
                <a:srgbClr val="EDB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B6031FD5-BBF3-51D7-97A8-374EB3DFF16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020995" y="2409615"/>
              <a:ext cx="1434790" cy="1361747"/>
            </a:xfrm>
            <a:prstGeom prst="rect">
              <a:avLst/>
            </a:prstGeom>
          </p:spPr>
        </p:pic>
        <p:sp>
          <p:nvSpPr>
            <p:cNvPr id="15" name="TextBox 14">
              <a:extLst>
                <a:ext uri="{FF2B5EF4-FFF2-40B4-BE49-F238E27FC236}">
                  <a16:creationId xmlns:a16="http://schemas.microsoft.com/office/drawing/2014/main" id="{E1D391B7-A253-88B3-508A-084B9EAC21FD}"/>
                </a:ext>
              </a:extLst>
            </p:cNvPr>
            <p:cNvSpPr txBox="1"/>
            <p:nvPr/>
          </p:nvSpPr>
          <p:spPr>
            <a:xfrm>
              <a:off x="1227086" y="2736546"/>
              <a:ext cx="3010712"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Trả lời </a:t>
              </a:r>
            </a:p>
          </p:txBody>
        </p:sp>
      </p:grpSp>
      <p:grpSp>
        <p:nvGrpSpPr>
          <p:cNvPr id="33" name="Group 32">
            <a:extLst>
              <a:ext uri="{FF2B5EF4-FFF2-40B4-BE49-F238E27FC236}">
                <a16:creationId xmlns:a16="http://schemas.microsoft.com/office/drawing/2014/main" id="{93BFBE13-22B8-133E-BE33-2D970597593B}"/>
              </a:ext>
            </a:extLst>
          </p:cNvPr>
          <p:cNvGrpSpPr/>
          <p:nvPr/>
        </p:nvGrpSpPr>
        <p:grpSpPr>
          <a:xfrm>
            <a:off x="763260" y="2363283"/>
            <a:ext cx="4504915" cy="3479011"/>
            <a:chOff x="763260" y="2363283"/>
            <a:chExt cx="4504915" cy="3479011"/>
          </a:xfrm>
        </p:grpSpPr>
        <p:pic>
          <p:nvPicPr>
            <p:cNvPr id="4" name="Picture 2">
              <a:extLst>
                <a:ext uri="{FF2B5EF4-FFF2-40B4-BE49-F238E27FC236}">
                  <a16:creationId xmlns:a16="http://schemas.microsoft.com/office/drawing/2014/main" id="{FAD8EC54-3F03-B8BE-5BAA-5F44EF71CA7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6463" y="2363283"/>
              <a:ext cx="1991958" cy="2087283"/>
            </a:xfrm>
            <a:prstGeom prst="rect">
              <a:avLst/>
            </a:prstGeom>
          </p:spPr>
        </p:pic>
        <p:sp>
          <p:nvSpPr>
            <p:cNvPr id="21" name="TextBox 20">
              <a:extLst>
                <a:ext uri="{FF2B5EF4-FFF2-40B4-BE49-F238E27FC236}">
                  <a16:creationId xmlns:a16="http://schemas.microsoft.com/office/drawing/2014/main" id="{3E03B7B2-8EBC-602B-B544-508653608EB9}"/>
                </a:ext>
              </a:extLst>
            </p:cNvPr>
            <p:cNvSpPr txBox="1"/>
            <p:nvPr/>
          </p:nvSpPr>
          <p:spPr>
            <a:xfrm>
              <a:off x="763260" y="4450566"/>
              <a:ext cx="4504915"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Nghe âm thanh phát ra từ máy tính.</a:t>
              </a:r>
            </a:p>
          </p:txBody>
        </p:sp>
      </p:grpSp>
      <p:grpSp>
        <p:nvGrpSpPr>
          <p:cNvPr id="32" name="Group 31">
            <a:extLst>
              <a:ext uri="{FF2B5EF4-FFF2-40B4-BE49-F238E27FC236}">
                <a16:creationId xmlns:a16="http://schemas.microsoft.com/office/drawing/2014/main" id="{A96ADD17-C7BD-3166-ADE5-73BA410E3992}"/>
              </a:ext>
            </a:extLst>
          </p:cNvPr>
          <p:cNvGrpSpPr/>
          <p:nvPr/>
        </p:nvGrpSpPr>
        <p:grpSpPr>
          <a:xfrm>
            <a:off x="479984" y="6455602"/>
            <a:ext cx="4504915" cy="3600336"/>
            <a:chOff x="479984" y="6455602"/>
            <a:chExt cx="4504915" cy="3600336"/>
          </a:xfrm>
        </p:grpSpPr>
        <p:pic>
          <p:nvPicPr>
            <p:cNvPr id="5" name="Picture 3">
              <a:extLst>
                <a:ext uri="{FF2B5EF4-FFF2-40B4-BE49-F238E27FC236}">
                  <a16:creationId xmlns:a16="http://schemas.microsoft.com/office/drawing/2014/main" id="{CC04CA0F-1AC4-DFD3-415A-7D472A865A0A}"/>
                </a:ext>
              </a:extLst>
            </p:cNvPr>
            <p:cNvPicPr>
              <a:picLocks noChangeAspect="1"/>
            </p:cNvPicPr>
            <p:nvPr/>
          </p:nvPicPr>
          <p:blipFill>
            <a:blip r:embed="rId12"/>
            <a:srcRect/>
            <a:stretch>
              <a:fillRect/>
            </a:stretch>
          </p:blipFill>
          <p:spPr>
            <a:xfrm>
              <a:off x="1213159" y="6455602"/>
              <a:ext cx="3024639" cy="2291164"/>
            </a:xfrm>
            <a:prstGeom prst="rect">
              <a:avLst/>
            </a:prstGeom>
          </p:spPr>
        </p:pic>
        <p:sp>
          <p:nvSpPr>
            <p:cNvPr id="23" name="TextBox 22">
              <a:extLst>
                <a:ext uri="{FF2B5EF4-FFF2-40B4-BE49-F238E27FC236}">
                  <a16:creationId xmlns:a16="http://schemas.microsoft.com/office/drawing/2014/main" id="{EAF68C40-EB9C-19E6-C3D0-DE7F2C4710F6}"/>
                </a:ext>
              </a:extLst>
            </p:cNvPr>
            <p:cNvSpPr txBox="1"/>
            <p:nvPr/>
          </p:nvSpPr>
          <p:spPr>
            <a:xfrm>
              <a:off x="479984" y="8664210"/>
              <a:ext cx="4504915"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In các dữ liệu từ máy tính ra giấy.</a:t>
              </a:r>
            </a:p>
          </p:txBody>
        </p:sp>
      </p:grpSp>
      <p:grpSp>
        <p:nvGrpSpPr>
          <p:cNvPr id="28" name="Group 27">
            <a:extLst>
              <a:ext uri="{FF2B5EF4-FFF2-40B4-BE49-F238E27FC236}">
                <a16:creationId xmlns:a16="http://schemas.microsoft.com/office/drawing/2014/main" id="{7C0CCE31-F5A1-CC0F-888B-1D4BDCFBA33D}"/>
              </a:ext>
            </a:extLst>
          </p:cNvPr>
          <p:cNvGrpSpPr/>
          <p:nvPr/>
        </p:nvGrpSpPr>
        <p:grpSpPr>
          <a:xfrm>
            <a:off x="6578729" y="1595846"/>
            <a:ext cx="4504915" cy="3580001"/>
            <a:chOff x="6578729" y="1595846"/>
            <a:chExt cx="4504915" cy="3580001"/>
          </a:xfrm>
        </p:grpSpPr>
        <p:pic>
          <p:nvPicPr>
            <p:cNvPr id="6" name="Picture 7">
              <a:extLst>
                <a:ext uri="{FF2B5EF4-FFF2-40B4-BE49-F238E27FC236}">
                  <a16:creationId xmlns:a16="http://schemas.microsoft.com/office/drawing/2014/main" id="{D9F86809-C368-2A8E-2022-3E9C6911ABB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486012" y="1595846"/>
              <a:ext cx="2560397" cy="2702914"/>
            </a:xfrm>
            <a:prstGeom prst="rect">
              <a:avLst/>
            </a:prstGeom>
          </p:spPr>
        </p:pic>
        <p:sp>
          <p:nvSpPr>
            <p:cNvPr id="24" name="TextBox 23">
              <a:extLst>
                <a:ext uri="{FF2B5EF4-FFF2-40B4-BE49-F238E27FC236}">
                  <a16:creationId xmlns:a16="http://schemas.microsoft.com/office/drawing/2014/main" id="{4AB8D209-C2AD-504D-439F-EBEB64FBF872}"/>
                </a:ext>
              </a:extLst>
            </p:cNvPr>
            <p:cNvSpPr txBox="1"/>
            <p:nvPr/>
          </p:nvSpPr>
          <p:spPr>
            <a:xfrm>
              <a:off x="6578729" y="4476617"/>
              <a:ext cx="4504915" cy="699230"/>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Điều khiển tín hiệu mạng. </a:t>
              </a:r>
            </a:p>
          </p:txBody>
        </p:sp>
      </p:grpSp>
      <p:grpSp>
        <p:nvGrpSpPr>
          <p:cNvPr id="31" name="Group 30">
            <a:extLst>
              <a:ext uri="{FF2B5EF4-FFF2-40B4-BE49-F238E27FC236}">
                <a16:creationId xmlns:a16="http://schemas.microsoft.com/office/drawing/2014/main" id="{8019AE5C-2C82-645A-A866-CAFE0B426FD3}"/>
              </a:ext>
            </a:extLst>
          </p:cNvPr>
          <p:cNvGrpSpPr/>
          <p:nvPr/>
        </p:nvGrpSpPr>
        <p:grpSpPr>
          <a:xfrm>
            <a:off x="5586078" y="6551916"/>
            <a:ext cx="6360263" cy="3393641"/>
            <a:chOff x="5586078" y="6551916"/>
            <a:chExt cx="6360263" cy="3393641"/>
          </a:xfrm>
        </p:grpSpPr>
        <p:pic>
          <p:nvPicPr>
            <p:cNvPr id="8" name="Picture 4">
              <a:extLst>
                <a:ext uri="{FF2B5EF4-FFF2-40B4-BE49-F238E27FC236}">
                  <a16:creationId xmlns:a16="http://schemas.microsoft.com/office/drawing/2014/main" id="{A30960E0-634D-FCF5-E36D-E84AEB6DBB1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34640" y="6551916"/>
              <a:ext cx="3093797" cy="1860145"/>
            </a:xfrm>
            <a:prstGeom prst="rect">
              <a:avLst/>
            </a:prstGeom>
          </p:spPr>
        </p:pic>
        <p:sp>
          <p:nvSpPr>
            <p:cNvPr id="25" name="TextBox 24">
              <a:extLst>
                <a:ext uri="{FF2B5EF4-FFF2-40B4-BE49-F238E27FC236}">
                  <a16:creationId xmlns:a16="http://schemas.microsoft.com/office/drawing/2014/main" id="{F174C2DD-6700-6DFE-D024-1EC87DC44225}"/>
                </a:ext>
              </a:extLst>
            </p:cNvPr>
            <p:cNvSpPr txBox="1"/>
            <p:nvPr/>
          </p:nvSpPr>
          <p:spPr>
            <a:xfrm>
              <a:off x="5586078" y="8553829"/>
              <a:ext cx="6360263"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T</a:t>
              </a:r>
              <a:r>
                <a:rPr lang="vi-VN" sz="3000">
                  <a:latin typeface="Arial" panose="020B0604020202020204" pitchFamily="34" charset="0"/>
                  <a:cs typeface="Arial" panose="020B0604020202020204" pitchFamily="34" charset="0"/>
                </a:rPr>
                <a:t>ruyền tải hình ảnh, bài giảng với kích thước màn hình rộng lớn.</a:t>
              </a:r>
              <a:endParaRPr lang="en-US" sz="3000">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FCF0FA14-C70B-9BA1-334A-3277D823DFD6}"/>
              </a:ext>
            </a:extLst>
          </p:cNvPr>
          <p:cNvGrpSpPr/>
          <p:nvPr/>
        </p:nvGrpSpPr>
        <p:grpSpPr>
          <a:xfrm>
            <a:off x="12555401" y="1862220"/>
            <a:ext cx="5194787" cy="3749116"/>
            <a:chOff x="12555401" y="1862220"/>
            <a:chExt cx="5194787" cy="3749116"/>
          </a:xfrm>
        </p:grpSpPr>
        <p:pic>
          <p:nvPicPr>
            <p:cNvPr id="16" name="Picture 6">
              <a:extLst>
                <a:ext uri="{FF2B5EF4-FFF2-40B4-BE49-F238E27FC236}">
                  <a16:creationId xmlns:a16="http://schemas.microsoft.com/office/drawing/2014/main" id="{B217152D-49BB-8D3A-93E6-A65315EE80C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799979" y="1862220"/>
              <a:ext cx="865354" cy="2170167"/>
            </a:xfrm>
            <a:prstGeom prst="rect">
              <a:avLst/>
            </a:prstGeom>
          </p:spPr>
        </p:pic>
        <p:sp>
          <p:nvSpPr>
            <p:cNvPr id="26" name="TextBox 25">
              <a:extLst>
                <a:ext uri="{FF2B5EF4-FFF2-40B4-BE49-F238E27FC236}">
                  <a16:creationId xmlns:a16="http://schemas.microsoft.com/office/drawing/2014/main" id="{B8A13FAA-FA64-FD54-CAC5-492C838A7D9E}"/>
                </a:ext>
              </a:extLst>
            </p:cNvPr>
            <p:cNvSpPr txBox="1"/>
            <p:nvPr/>
          </p:nvSpPr>
          <p:spPr>
            <a:xfrm>
              <a:off x="12555401" y="4219608"/>
              <a:ext cx="5194787"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L</a:t>
              </a:r>
              <a:r>
                <a:rPr lang="vi-VN" sz="3000">
                  <a:latin typeface="Arial" panose="020B0604020202020204" pitchFamily="34" charset="0"/>
                  <a:cs typeface="Arial" panose="020B0604020202020204" pitchFamily="34" charset="0"/>
                </a:rPr>
                <a:t>ưu trữ thông tin, dữ liệu của máy tính và có thể tháo rời.</a:t>
              </a:r>
              <a:endParaRPr lang="en-US" sz="300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7F112D9D-1257-8275-31D5-1E0CFD2D71DB}"/>
              </a:ext>
            </a:extLst>
          </p:cNvPr>
          <p:cNvGrpSpPr/>
          <p:nvPr/>
        </p:nvGrpSpPr>
        <p:grpSpPr>
          <a:xfrm>
            <a:off x="12764529" y="6294481"/>
            <a:ext cx="4985659" cy="3509308"/>
            <a:chOff x="12764529" y="6294481"/>
            <a:chExt cx="4985659" cy="3509308"/>
          </a:xfrm>
        </p:grpSpPr>
        <p:pic>
          <p:nvPicPr>
            <p:cNvPr id="18" name="Picture 5">
              <a:extLst>
                <a:ext uri="{FF2B5EF4-FFF2-40B4-BE49-F238E27FC236}">
                  <a16:creationId xmlns:a16="http://schemas.microsoft.com/office/drawing/2014/main" id="{8AA5D67D-D89A-1979-3740-958D1BC59CD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764529" y="6294481"/>
              <a:ext cx="4082456" cy="2130299"/>
            </a:xfrm>
            <a:prstGeom prst="rect">
              <a:avLst/>
            </a:prstGeom>
          </p:spPr>
        </p:pic>
        <p:sp>
          <p:nvSpPr>
            <p:cNvPr id="27" name="TextBox 26">
              <a:extLst>
                <a:ext uri="{FF2B5EF4-FFF2-40B4-BE49-F238E27FC236}">
                  <a16:creationId xmlns:a16="http://schemas.microsoft.com/office/drawing/2014/main" id="{E1B3AC34-20FF-644F-8865-15E57F397B80}"/>
                </a:ext>
              </a:extLst>
            </p:cNvPr>
            <p:cNvSpPr txBox="1"/>
            <p:nvPr/>
          </p:nvSpPr>
          <p:spPr>
            <a:xfrm>
              <a:off x="13245273" y="8412061"/>
              <a:ext cx="4504915"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Đọc và ghi dữ liệu lên đĩa DVD, CD </a:t>
              </a:r>
            </a:p>
          </p:txBody>
        </p:sp>
      </p:grpSp>
    </p:spTree>
    <p:extLst>
      <p:ext uri="{BB962C8B-B14F-4D97-AF65-F5344CB8AC3E}">
        <p14:creationId xmlns:p14="http://schemas.microsoft.com/office/powerpoint/2010/main" val="1352292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8351" y="491625"/>
            <a:ext cx="1720698" cy="185270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43425">
            <a:off x="16382424" y="7548656"/>
            <a:ext cx="1657647" cy="179690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2025" flipH="1">
            <a:off x="-17132" y="9151968"/>
            <a:ext cx="2091665" cy="734697"/>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6267" r="53690"/>
          <a:stretch>
            <a:fillRect/>
          </a:stretch>
        </p:blipFill>
        <p:spPr>
          <a:xfrm>
            <a:off x="707230" y="8025195"/>
            <a:ext cx="642940" cy="843828"/>
          </a:xfrm>
          <a:prstGeom prst="rect">
            <a:avLst/>
          </a:prstGeom>
        </p:spPr>
      </p:pic>
      <p:grpSp>
        <p:nvGrpSpPr>
          <p:cNvPr id="15" name="Group 14">
            <a:extLst>
              <a:ext uri="{FF2B5EF4-FFF2-40B4-BE49-F238E27FC236}">
                <a16:creationId xmlns:a16="http://schemas.microsoft.com/office/drawing/2014/main" id="{626CADF7-A10D-7A2B-C127-8F2553F30F87}"/>
              </a:ext>
            </a:extLst>
          </p:cNvPr>
          <p:cNvGrpSpPr/>
          <p:nvPr/>
        </p:nvGrpSpPr>
        <p:grpSpPr>
          <a:xfrm>
            <a:off x="3320550" y="1662303"/>
            <a:ext cx="11512784" cy="8411450"/>
            <a:chOff x="3170495" y="991610"/>
            <a:chExt cx="11512784" cy="8411450"/>
          </a:xfrm>
        </p:grpSpPr>
        <p:pic>
          <p:nvPicPr>
            <p:cNvPr id="5" name="Picture 4">
              <a:extLst>
                <a:ext uri="{FF2B5EF4-FFF2-40B4-BE49-F238E27FC236}">
                  <a16:creationId xmlns:a16="http://schemas.microsoft.com/office/drawing/2014/main" id="{82953D0A-7980-189B-5E75-A2D04D0948C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92957">
              <a:off x="3824549" y="1061678"/>
              <a:ext cx="10454582" cy="8017437"/>
            </a:xfrm>
            <a:prstGeom prst="rect">
              <a:avLst/>
            </a:prstGeom>
          </p:spPr>
        </p:pic>
        <p:pic>
          <p:nvPicPr>
            <p:cNvPr id="7" name="Picture 6">
              <a:extLst>
                <a:ext uri="{FF2B5EF4-FFF2-40B4-BE49-F238E27FC236}">
                  <a16:creationId xmlns:a16="http://schemas.microsoft.com/office/drawing/2014/main" id="{FFBF0AE5-E01C-D0C3-DE84-BFC03118D61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962261" y="991610"/>
              <a:ext cx="2721018" cy="2278853"/>
            </a:xfrm>
            <a:prstGeom prst="rect">
              <a:avLst/>
            </a:prstGeom>
          </p:spPr>
        </p:pic>
        <p:sp>
          <p:nvSpPr>
            <p:cNvPr id="13" name="TextBox 12">
              <a:extLst>
                <a:ext uri="{FF2B5EF4-FFF2-40B4-BE49-F238E27FC236}">
                  <a16:creationId xmlns:a16="http://schemas.microsoft.com/office/drawing/2014/main" id="{12B8EE25-17EA-2E12-E184-EE2BE76DB43F}"/>
                </a:ext>
              </a:extLst>
            </p:cNvPr>
            <p:cNvSpPr txBox="1"/>
            <p:nvPr/>
          </p:nvSpPr>
          <p:spPr>
            <a:xfrm>
              <a:off x="5111515" y="4000500"/>
              <a:ext cx="8064970" cy="1824923"/>
            </a:xfrm>
            <a:prstGeom prst="rect">
              <a:avLst/>
            </a:prstGeom>
            <a:noFill/>
          </p:spPr>
          <p:txBody>
            <a:bodyPr wrap="square" rtlCol="0">
              <a:spAutoFit/>
            </a:bodyPr>
            <a:lstStyle/>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Mỗi thiết bị ngoại vi bổ sung chức năng hữu ích cho máy tính.</a:t>
              </a:r>
              <a:endParaRPr lang="en-US" sz="4000">
                <a:latin typeface="Arial" panose="020B0604020202020204" pitchFamily="34" charset="0"/>
                <a:cs typeface="Arial" panose="020B0604020202020204" pitchFamily="34" charset="0"/>
              </a:endParaRPr>
            </a:p>
          </p:txBody>
        </p:sp>
        <p:pic>
          <p:nvPicPr>
            <p:cNvPr id="14" name="Picture 6">
              <a:extLst>
                <a:ext uri="{FF2B5EF4-FFF2-40B4-BE49-F238E27FC236}">
                  <a16:creationId xmlns:a16="http://schemas.microsoft.com/office/drawing/2014/main" id="{756A3789-BF9D-D584-548A-AE3A24366D3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170495" y="7327277"/>
              <a:ext cx="2819400" cy="2075783"/>
            </a:xfrm>
            <a:prstGeom prst="rect">
              <a:avLst/>
            </a:prstGeom>
          </p:spPr>
        </p:pic>
      </p:grpSp>
      <p:sp>
        <p:nvSpPr>
          <p:cNvPr id="4" name="TextBox 3">
            <a:extLst>
              <a:ext uri="{FF2B5EF4-FFF2-40B4-BE49-F238E27FC236}">
                <a16:creationId xmlns:a16="http://schemas.microsoft.com/office/drawing/2014/main" id="{46A8CB66-5AF5-F0EA-CE9B-3F0DF0E1EC39}"/>
              </a:ext>
            </a:extLst>
          </p:cNvPr>
          <p:cNvSpPr txBox="1"/>
          <p:nvPr/>
        </p:nvSpPr>
        <p:spPr>
          <a:xfrm>
            <a:off x="6515100" y="724607"/>
            <a:ext cx="5257800" cy="923330"/>
          </a:xfrm>
          <a:prstGeom prst="rect">
            <a:avLst/>
          </a:prstGeom>
          <a:noFill/>
        </p:spPr>
        <p:txBody>
          <a:bodyPr wrap="square">
            <a:spAutoFit/>
          </a:bodyPr>
          <a:lstStyle/>
          <a:p>
            <a:pPr algn="ctr"/>
            <a:r>
              <a:rPr lang="en-US" sz="5400" b="1">
                <a:solidFill>
                  <a:srgbClr val="C00000"/>
                </a:solidFill>
                <a:latin typeface="Arial" panose="020B0604020202020204" pitchFamily="34" charset="0"/>
                <a:cs typeface="Arial" panose="020B0604020202020204" pitchFamily="34" charset="0"/>
              </a:rPr>
              <a:t>KẾT LUẬN</a:t>
            </a:r>
          </a:p>
        </p:txBody>
      </p:sp>
    </p:spTree>
    <p:extLst>
      <p:ext uri="{BB962C8B-B14F-4D97-AF65-F5344CB8AC3E}">
        <p14:creationId xmlns:p14="http://schemas.microsoft.com/office/powerpoint/2010/main" val="15340841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4707" y="-1700164"/>
            <a:ext cx="4041996" cy="34003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28278" y="8886988"/>
            <a:ext cx="5068424" cy="34528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23447">
            <a:off x="311067" y="3953371"/>
            <a:ext cx="1435265" cy="214218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46742">
            <a:off x="16386520" y="1610382"/>
            <a:ext cx="1410825" cy="264323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76600" y="233415"/>
            <a:ext cx="728523" cy="131265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66267" r="53690"/>
          <a:stretch>
            <a:fillRect/>
          </a:stretch>
        </p:blipFill>
        <p:spPr>
          <a:xfrm>
            <a:off x="12192000" y="9100314"/>
            <a:ext cx="642940" cy="843828"/>
          </a:xfrm>
          <a:prstGeom prst="rect">
            <a:avLst/>
          </a:prstGeom>
        </p:spPr>
      </p:pic>
      <p:sp>
        <p:nvSpPr>
          <p:cNvPr id="25" name="Rectangle: Rounded Corners 24">
            <a:extLst>
              <a:ext uri="{FF2B5EF4-FFF2-40B4-BE49-F238E27FC236}">
                <a16:creationId xmlns:a16="http://schemas.microsoft.com/office/drawing/2014/main" id="{C3F02077-E50D-708F-5DC2-FB0299620883}"/>
              </a:ext>
            </a:extLst>
          </p:cNvPr>
          <p:cNvSpPr/>
          <p:nvPr/>
        </p:nvSpPr>
        <p:spPr>
          <a:xfrm>
            <a:off x="1143000" y="2400300"/>
            <a:ext cx="16002000" cy="58119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508CF4-6A32-C7BA-94A0-CC4A88D7954D}"/>
              </a:ext>
            </a:extLst>
          </p:cNvPr>
          <p:cNvSpPr txBox="1"/>
          <p:nvPr/>
        </p:nvSpPr>
        <p:spPr>
          <a:xfrm>
            <a:off x="1433706" y="2874520"/>
            <a:ext cx="15420587" cy="440819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2.</a:t>
            </a:r>
          </a:p>
          <a:p>
            <a:pPr algn="ctr">
              <a:lnSpc>
                <a:spcPct val="150000"/>
              </a:lnSpc>
            </a:pPr>
            <a:r>
              <a:rPr lang="en-US" sz="6500" b="1">
                <a:latin typeface="Arial" panose="020B0604020202020204" pitchFamily="34" charset="0"/>
                <a:cs typeface="Arial" panose="020B0604020202020204" pitchFamily="34" charset="0"/>
              </a:rPr>
              <a:t>TÌM HIỂU VỀ CÁC THIẾT BỊ </a:t>
            </a:r>
          </a:p>
          <a:p>
            <a:pPr algn="ctr">
              <a:lnSpc>
                <a:spcPct val="150000"/>
              </a:lnSpc>
            </a:pPr>
            <a:r>
              <a:rPr lang="en-US" sz="6500" b="1">
                <a:latin typeface="Arial" panose="020B0604020202020204" pitchFamily="34" charset="0"/>
                <a:cs typeface="Arial" panose="020B0604020202020204" pitchFamily="34" charset="0"/>
              </a:rPr>
              <a:t>PHẦN CỨNG BÊN TRONG THÂN MÁY</a:t>
            </a:r>
          </a:p>
        </p:txBody>
      </p:sp>
      <p:pic>
        <p:nvPicPr>
          <p:cNvPr id="27" name="Picture 8">
            <a:extLst>
              <a:ext uri="{FF2B5EF4-FFF2-40B4-BE49-F238E27FC236}">
                <a16:creationId xmlns:a16="http://schemas.microsoft.com/office/drawing/2014/main" id="{FB4F4EF3-7FC7-A1E4-3EBD-BCAAFA295B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339865" flipH="1">
            <a:off x="1664216" y="7128943"/>
            <a:ext cx="1433799" cy="2164225"/>
          </a:xfrm>
          <a:prstGeom prst="rect">
            <a:avLst/>
          </a:prstGeom>
        </p:spPr>
      </p:pic>
      <p:pic>
        <p:nvPicPr>
          <p:cNvPr id="28" name="Picture 6">
            <a:extLst>
              <a:ext uri="{FF2B5EF4-FFF2-40B4-BE49-F238E27FC236}">
                <a16:creationId xmlns:a16="http://schemas.microsoft.com/office/drawing/2014/main" id="{2A230CB3-CD1A-1036-695D-CF57A4AE88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4588762" y="1200894"/>
            <a:ext cx="3309681" cy="2771858"/>
          </a:xfrm>
          <a:prstGeom prst="rect">
            <a:avLst/>
          </a:prstGeom>
        </p:spPr>
      </p:pic>
    </p:spTree>
    <p:extLst>
      <p:ext uri="{BB962C8B-B14F-4D97-AF65-F5344CB8AC3E}">
        <p14:creationId xmlns:p14="http://schemas.microsoft.com/office/powerpoint/2010/main" val="2667048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grpSp>
        <p:nvGrpSpPr>
          <p:cNvPr id="6" name="Group 5">
            <a:extLst>
              <a:ext uri="{FF2B5EF4-FFF2-40B4-BE49-F238E27FC236}">
                <a16:creationId xmlns:a16="http://schemas.microsoft.com/office/drawing/2014/main" id="{DBC04C01-308C-EB91-5FC8-DF7D5E11E06D}"/>
              </a:ext>
            </a:extLst>
          </p:cNvPr>
          <p:cNvGrpSpPr/>
          <p:nvPr/>
        </p:nvGrpSpPr>
        <p:grpSpPr>
          <a:xfrm>
            <a:off x="990600" y="316034"/>
            <a:ext cx="11887200" cy="4446021"/>
            <a:chOff x="1524000" y="1173038"/>
            <a:chExt cx="11887200" cy="4446021"/>
          </a:xfrm>
        </p:grpSpPr>
        <p:sp>
          <p:nvSpPr>
            <p:cNvPr id="4" name="Rectangle: Rounded Corners 3">
              <a:extLst>
                <a:ext uri="{FF2B5EF4-FFF2-40B4-BE49-F238E27FC236}">
                  <a16:creationId xmlns:a16="http://schemas.microsoft.com/office/drawing/2014/main" id="{484BD6D4-EBAF-885C-104A-5E9B76CAE4D5}"/>
                </a:ext>
              </a:extLst>
            </p:cNvPr>
            <p:cNvSpPr/>
            <p:nvPr/>
          </p:nvSpPr>
          <p:spPr>
            <a:xfrm>
              <a:off x="1524000" y="2723904"/>
              <a:ext cx="11887200" cy="28951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Em có biết những thiết bị phần cứng nào nằm ở trong thân máy không? Hãy kể tên các thiết bị đó.</a:t>
              </a:r>
            </a:p>
          </p:txBody>
        </p:sp>
        <p:pic>
          <p:nvPicPr>
            <p:cNvPr id="5" name="Picture 6">
              <a:extLst>
                <a:ext uri="{FF2B5EF4-FFF2-40B4-BE49-F238E27FC236}">
                  <a16:creationId xmlns:a16="http://schemas.microsoft.com/office/drawing/2014/main" id="{59BA3469-2C72-2BCB-857B-0C54A6F904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248400" y="1173038"/>
              <a:ext cx="2438400" cy="2380490"/>
            </a:xfrm>
            <a:prstGeom prst="rect">
              <a:avLst/>
            </a:prstGeom>
          </p:spPr>
        </p:pic>
      </p:grpSp>
      <p:pic>
        <p:nvPicPr>
          <p:cNvPr id="10" name="Picture 2">
            <a:extLst>
              <a:ext uri="{FF2B5EF4-FFF2-40B4-BE49-F238E27FC236}">
                <a16:creationId xmlns:a16="http://schemas.microsoft.com/office/drawing/2014/main" id="{993C7426-C3CF-E70E-F0FD-CA6B8B044F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711737" y="361285"/>
            <a:ext cx="5486807" cy="9430452"/>
          </a:xfrm>
          <a:prstGeom prst="rect">
            <a:avLst/>
          </a:prstGeom>
        </p:spPr>
      </p:pic>
      <p:pic>
        <p:nvPicPr>
          <p:cNvPr id="7" name="Graphic 6" descr="Back with solid fill">
            <a:extLst>
              <a:ext uri="{FF2B5EF4-FFF2-40B4-BE49-F238E27FC236}">
                <a16:creationId xmlns:a16="http://schemas.microsoft.com/office/drawing/2014/main" id="{487CEA14-89D0-E111-925B-C272525A74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V="1">
            <a:off x="262480" y="7044161"/>
            <a:ext cx="1905000" cy="914400"/>
          </a:xfrm>
          <a:prstGeom prst="rect">
            <a:avLst/>
          </a:prstGeom>
        </p:spPr>
      </p:pic>
      <p:sp>
        <p:nvSpPr>
          <p:cNvPr id="8" name="TextBox 7">
            <a:extLst>
              <a:ext uri="{FF2B5EF4-FFF2-40B4-BE49-F238E27FC236}">
                <a16:creationId xmlns:a16="http://schemas.microsoft.com/office/drawing/2014/main" id="{45229FE0-F400-4049-5245-CB01113C8819}"/>
              </a:ext>
            </a:extLst>
          </p:cNvPr>
          <p:cNvSpPr txBox="1"/>
          <p:nvPr/>
        </p:nvSpPr>
        <p:spPr>
          <a:xfrm>
            <a:off x="2286000" y="4875124"/>
            <a:ext cx="11118965" cy="4975657"/>
          </a:xfrm>
          <a:prstGeom prst="rect">
            <a:avLst/>
          </a:prstGeom>
          <a:noFill/>
        </p:spPr>
        <p:txBody>
          <a:bodyPr wrap="square" rtlCol="0">
            <a:spAutoFit/>
          </a:bodyPr>
          <a:lstStyle/>
          <a:p>
            <a:pPr>
              <a:lnSpc>
                <a:spcPct val="150000"/>
              </a:lnSpc>
            </a:pPr>
            <a:r>
              <a:rPr lang="en-US" sz="3600" b="1">
                <a:effectLst/>
                <a:latin typeface="Arial" panose="020B0604020202020204" pitchFamily="34" charset="0"/>
                <a:ea typeface="Calibri" panose="020F0502020204030204" pitchFamily="34" charset="0"/>
                <a:cs typeface="Arial" panose="020B0604020202020204" pitchFamily="34" charset="0"/>
              </a:rPr>
              <a:t>Những thiết bị phần cứng nằm ở trong thân máy: </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Bộ nguồn máy tính</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CPU, RAM (bộ nhớ trong)</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Bảng mạch chính</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Bộ nhớ ngoài (ổ đĩa cứng)</a:t>
            </a:r>
          </a:p>
          <a:p>
            <a:pPr marL="571500" indent="-571500">
              <a:lnSpc>
                <a:spcPct val="150000"/>
              </a:lnSpc>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Quạt tản nhiệt,…</a:t>
            </a:r>
            <a:endParaRPr lang="en-US" sz="3600">
              <a:latin typeface="Arial" panose="020B0604020202020204" pitchFamily="34" charset="0"/>
              <a:cs typeface="Arial" panose="020B0604020202020204" pitchFamily="34" charset="0"/>
            </a:endParaRPr>
          </a:p>
        </p:txBody>
      </p:sp>
      <p:pic>
        <p:nvPicPr>
          <p:cNvPr id="9" name="Picture 13">
            <a:extLst>
              <a:ext uri="{FF2B5EF4-FFF2-40B4-BE49-F238E27FC236}">
                <a16:creationId xmlns:a16="http://schemas.microsoft.com/office/drawing/2014/main" id="{2B5F6CC7-77A1-C44A-6F52-5E6CCA2CEEB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378391" y="5921588"/>
            <a:ext cx="4665562" cy="3954064"/>
          </a:xfrm>
          <a:prstGeom prst="rect">
            <a:avLst/>
          </a:prstGeom>
        </p:spPr>
      </p:pic>
    </p:spTree>
    <p:extLst>
      <p:ext uri="{BB962C8B-B14F-4D97-AF65-F5344CB8AC3E}">
        <p14:creationId xmlns:p14="http://schemas.microsoft.com/office/powerpoint/2010/main" val="4237625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grpSp>
        <p:nvGrpSpPr>
          <p:cNvPr id="4" name="Group 3">
            <a:extLst>
              <a:ext uri="{FF2B5EF4-FFF2-40B4-BE49-F238E27FC236}">
                <a16:creationId xmlns:a16="http://schemas.microsoft.com/office/drawing/2014/main" id="{209B48AD-FEC7-D569-6B88-EAD890CF8112}"/>
              </a:ext>
            </a:extLst>
          </p:cNvPr>
          <p:cNvGrpSpPr/>
          <p:nvPr/>
        </p:nvGrpSpPr>
        <p:grpSpPr>
          <a:xfrm>
            <a:off x="0" y="356323"/>
            <a:ext cx="7101485" cy="1361747"/>
            <a:chOff x="0" y="2378805"/>
            <a:chExt cx="7101485" cy="1361747"/>
          </a:xfrm>
        </p:grpSpPr>
        <p:sp>
          <p:nvSpPr>
            <p:cNvPr id="5" name="Rectangle 4">
              <a:extLst>
                <a:ext uri="{FF2B5EF4-FFF2-40B4-BE49-F238E27FC236}">
                  <a16:creationId xmlns:a16="http://schemas.microsoft.com/office/drawing/2014/main" id="{A07D27EA-BCF9-E397-12C0-1A1D0D0CFF57}"/>
                </a:ext>
              </a:extLst>
            </p:cNvPr>
            <p:cNvSpPr/>
            <p:nvPr/>
          </p:nvSpPr>
          <p:spPr>
            <a:xfrm>
              <a:off x="0" y="2637679"/>
              <a:ext cx="6477000" cy="905621"/>
            </a:xfrm>
            <a:prstGeom prst="rect">
              <a:avLst/>
            </a:prstGeom>
            <a:solidFill>
              <a:srgbClr val="EDB57A"/>
            </a:solidFill>
            <a:ln>
              <a:solidFill>
                <a:srgbClr val="EDB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CFAB4828-4546-3B20-B404-9B84649448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666695" y="2378805"/>
              <a:ext cx="1434790" cy="1361747"/>
            </a:xfrm>
            <a:prstGeom prst="rect">
              <a:avLst/>
            </a:prstGeom>
          </p:spPr>
        </p:pic>
        <p:sp>
          <p:nvSpPr>
            <p:cNvPr id="9" name="TextBox 8">
              <a:extLst>
                <a:ext uri="{FF2B5EF4-FFF2-40B4-BE49-F238E27FC236}">
                  <a16:creationId xmlns:a16="http://schemas.microsoft.com/office/drawing/2014/main" id="{607CB1EA-4394-76E5-CC38-736980480450}"/>
                </a:ext>
              </a:extLst>
            </p:cNvPr>
            <p:cNvSpPr txBox="1"/>
            <p:nvPr/>
          </p:nvSpPr>
          <p:spPr>
            <a:xfrm>
              <a:off x="265888" y="2705736"/>
              <a:ext cx="5259424"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Thảo luận nhóm đôi</a:t>
              </a:r>
            </a:p>
          </p:txBody>
        </p:sp>
      </p:grpSp>
      <p:sp>
        <p:nvSpPr>
          <p:cNvPr id="13" name="TextBox 12">
            <a:extLst>
              <a:ext uri="{FF2B5EF4-FFF2-40B4-BE49-F238E27FC236}">
                <a16:creationId xmlns:a16="http://schemas.microsoft.com/office/drawing/2014/main" id="{FDE236AA-E9FF-9462-1E25-B9439CED3DC6}"/>
              </a:ext>
            </a:extLst>
          </p:cNvPr>
          <p:cNvSpPr txBox="1"/>
          <p:nvPr/>
        </p:nvSpPr>
        <p:spPr>
          <a:xfrm>
            <a:off x="990600" y="1894206"/>
            <a:ext cx="16405376" cy="2746781"/>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Hình 2 cho biết một số thiết bị phần cứng bên trong thân máy. Em hãy cùng bạn quan sát để biết tên và chức năng của chúng. Sau đó, các em hãy hoàn thành Phiếu bài tập sau:</a:t>
            </a:r>
          </a:p>
        </p:txBody>
      </p:sp>
      <p:pic>
        <p:nvPicPr>
          <p:cNvPr id="15" name="Picture 14">
            <a:extLst>
              <a:ext uri="{FF2B5EF4-FFF2-40B4-BE49-F238E27FC236}">
                <a16:creationId xmlns:a16="http://schemas.microsoft.com/office/drawing/2014/main" id="{8C70DE65-860A-50FB-44FE-5176AB0936AF}"/>
              </a:ext>
            </a:extLst>
          </p:cNvPr>
          <p:cNvPicPr>
            <a:picLocks noChangeAspect="1"/>
          </p:cNvPicPr>
          <p:nvPr/>
        </p:nvPicPr>
        <p:blipFill rotWithShape="1">
          <a:blip r:embed="rId10">
            <a:extLst>
              <a:ext uri="{28A0092B-C50C-407E-A947-70E740481C1C}">
                <a14:useLocalDpi xmlns:a14="http://schemas.microsoft.com/office/drawing/2010/main" val="0"/>
              </a:ext>
            </a:extLst>
          </a:blip>
          <a:srcRect l="15129" r="16297" b="26327"/>
          <a:stretch/>
        </p:blipFill>
        <p:spPr>
          <a:xfrm>
            <a:off x="670857" y="4817123"/>
            <a:ext cx="8522431" cy="5245163"/>
          </a:xfrm>
          <a:prstGeom prst="rect">
            <a:avLst/>
          </a:prstGeom>
        </p:spPr>
      </p:pic>
      <p:graphicFrame>
        <p:nvGraphicFramePr>
          <p:cNvPr id="16" name="Table 15">
            <a:extLst>
              <a:ext uri="{FF2B5EF4-FFF2-40B4-BE49-F238E27FC236}">
                <a16:creationId xmlns:a16="http://schemas.microsoft.com/office/drawing/2014/main" id="{126BE75C-8572-CDB0-1BC2-1FDEA06F276E}"/>
              </a:ext>
            </a:extLst>
          </p:cNvPr>
          <p:cNvGraphicFramePr>
            <a:graphicFrameLocks noGrp="1"/>
          </p:cNvGraphicFramePr>
          <p:nvPr>
            <p:extLst>
              <p:ext uri="{D42A27DB-BD31-4B8C-83A1-F6EECF244321}">
                <p14:modId xmlns:p14="http://schemas.microsoft.com/office/powerpoint/2010/main" val="948457940"/>
              </p:ext>
            </p:extLst>
          </p:nvPr>
        </p:nvGraphicFramePr>
        <p:xfrm>
          <a:off x="9418204" y="5664780"/>
          <a:ext cx="7782806" cy="4158657"/>
        </p:xfrm>
        <a:graphic>
          <a:graphicData uri="http://schemas.openxmlformats.org/drawingml/2006/table">
            <a:tbl>
              <a:tblPr firstRow="1" firstCol="1" bandRow="1"/>
              <a:tblGrid>
                <a:gridCol w="3891403">
                  <a:extLst>
                    <a:ext uri="{9D8B030D-6E8A-4147-A177-3AD203B41FA5}">
                      <a16:colId xmlns:a16="http://schemas.microsoft.com/office/drawing/2014/main" val="3706019371"/>
                    </a:ext>
                  </a:extLst>
                </a:gridCol>
                <a:gridCol w="3891403">
                  <a:extLst>
                    <a:ext uri="{9D8B030D-6E8A-4147-A177-3AD203B41FA5}">
                      <a16:colId xmlns:a16="http://schemas.microsoft.com/office/drawing/2014/main" val="1568948271"/>
                    </a:ext>
                  </a:extLst>
                </a:gridCol>
              </a:tblGrid>
              <a:tr h="958257">
                <a:tc>
                  <a:txBody>
                    <a:bodyPr/>
                    <a:lstStyle/>
                    <a:p>
                      <a:pPr marL="0" marR="0" algn="ctr">
                        <a:lnSpc>
                          <a:spcPct val="150000"/>
                        </a:lnSpc>
                        <a:spcBef>
                          <a:spcPts val="0"/>
                        </a:spcBef>
                        <a:spcAft>
                          <a:spcPts val="0"/>
                        </a:spcAft>
                      </a:pPr>
                      <a:r>
                        <a:rPr lang="en-US" sz="3500" b="1">
                          <a:effectLst/>
                          <a:latin typeface="Arial" panose="020B0604020202020204" pitchFamily="34" charset="0"/>
                          <a:ea typeface="Calibri" panose="020F0502020204030204" pitchFamily="34" charset="0"/>
                          <a:cs typeface="Arial" panose="020B0604020202020204" pitchFamily="34" charset="0"/>
                        </a:rPr>
                        <a:t>Tên thiết bị</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50000"/>
                        </a:lnSpc>
                        <a:spcBef>
                          <a:spcPts val="0"/>
                        </a:spcBef>
                        <a:spcAft>
                          <a:spcPts val="0"/>
                        </a:spcAft>
                      </a:pPr>
                      <a:r>
                        <a:rPr lang="en-US" sz="3500" b="1">
                          <a:effectLst/>
                          <a:latin typeface="Arial" panose="020B0604020202020204" pitchFamily="34" charset="0"/>
                          <a:ea typeface="Calibri" panose="020F0502020204030204" pitchFamily="34" charset="0"/>
                          <a:cs typeface="Arial" panose="020B0604020202020204" pitchFamily="34" charset="0"/>
                        </a:rPr>
                        <a:t>Chức năng</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45884621"/>
                  </a:ext>
                </a:extLst>
              </a:tr>
              <a:tr h="2775543">
                <a:tc>
                  <a:txBody>
                    <a:bodyPr/>
                    <a:lstStyle/>
                    <a:p>
                      <a:pPr marL="0" marR="0" algn="ctr">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a:t>
                      </a:r>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en-US" sz="3500">
                          <a:effectLst/>
                          <a:latin typeface="Arial" panose="020B0604020202020204" pitchFamily="34" charset="0"/>
                          <a:ea typeface="Calibri" panose="020F0502020204030204" pitchFamily="34" charset="0"/>
                          <a:cs typeface="Arial" panose="020B0604020202020204" pitchFamily="34" charset="0"/>
                        </a:rPr>
                        <a:t>………………………………………………………………………..................</a:t>
                      </a:r>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28187730"/>
                  </a:ext>
                </a:extLst>
              </a:tr>
            </a:tbl>
          </a:graphicData>
        </a:graphic>
      </p:graphicFrame>
    </p:spTree>
    <p:extLst>
      <p:ext uri="{BB962C8B-B14F-4D97-AF65-F5344CB8AC3E}">
        <p14:creationId xmlns:p14="http://schemas.microsoft.com/office/powerpoint/2010/main" val="4034949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13845" y="-872406"/>
            <a:ext cx="3846287" cy="323568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351" y="491625"/>
            <a:ext cx="1720698" cy="1852704"/>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66267" r="53690"/>
          <a:stretch>
            <a:fillRect/>
          </a:stretch>
        </p:blipFill>
        <p:spPr>
          <a:xfrm>
            <a:off x="166358" y="8951547"/>
            <a:ext cx="642940" cy="843828"/>
          </a:xfrm>
          <a:prstGeom prst="rect">
            <a:avLst/>
          </a:prstGeom>
        </p:spPr>
      </p:pic>
      <p:sp>
        <p:nvSpPr>
          <p:cNvPr id="4" name="Rectangle: Rounded Corners 3">
            <a:extLst>
              <a:ext uri="{FF2B5EF4-FFF2-40B4-BE49-F238E27FC236}">
                <a16:creationId xmlns:a16="http://schemas.microsoft.com/office/drawing/2014/main" id="{72CA948B-3C35-0F72-CA7C-990472C4D57A}"/>
              </a:ext>
            </a:extLst>
          </p:cNvPr>
          <p:cNvSpPr/>
          <p:nvPr/>
        </p:nvSpPr>
        <p:spPr>
          <a:xfrm>
            <a:off x="870596" y="900112"/>
            <a:ext cx="16546808" cy="849716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75606B9-9932-65DE-1032-07C86EEB6683}"/>
              </a:ext>
            </a:extLst>
          </p:cNvPr>
          <p:cNvGrpSpPr/>
          <p:nvPr/>
        </p:nvGrpSpPr>
        <p:grpSpPr>
          <a:xfrm>
            <a:off x="1089998" y="3183813"/>
            <a:ext cx="16388704" cy="4677583"/>
            <a:chOff x="1028700" y="2724295"/>
            <a:chExt cx="16388704" cy="4677583"/>
          </a:xfrm>
        </p:grpSpPr>
        <p:pic>
          <p:nvPicPr>
            <p:cNvPr id="5" name="Picture 4">
              <a:extLst>
                <a:ext uri="{FF2B5EF4-FFF2-40B4-BE49-F238E27FC236}">
                  <a16:creationId xmlns:a16="http://schemas.microsoft.com/office/drawing/2014/main" id="{18CD909E-5324-AEC8-57C3-99D8BFE24BB3}"/>
                </a:ext>
              </a:extLst>
            </p:cNvPr>
            <p:cNvPicPr>
              <a:picLocks noChangeAspect="1"/>
            </p:cNvPicPr>
            <p:nvPr/>
          </p:nvPicPr>
          <p:blipFill>
            <a:blip r:embed="rId11"/>
            <a:stretch>
              <a:fillRect/>
            </a:stretch>
          </p:blipFill>
          <p:spPr>
            <a:xfrm>
              <a:off x="1069334" y="2932138"/>
              <a:ext cx="2894253" cy="2894253"/>
            </a:xfrm>
            <a:prstGeom prst="rect">
              <a:avLst/>
            </a:prstGeom>
          </p:spPr>
        </p:pic>
        <p:pic>
          <p:nvPicPr>
            <p:cNvPr id="7" name="Picture 6">
              <a:extLst>
                <a:ext uri="{FF2B5EF4-FFF2-40B4-BE49-F238E27FC236}">
                  <a16:creationId xmlns:a16="http://schemas.microsoft.com/office/drawing/2014/main" id="{9A6C6316-AB2F-B971-7FAA-1F61F57209A2}"/>
                </a:ext>
              </a:extLst>
            </p:cNvPr>
            <p:cNvPicPr>
              <a:picLocks noChangeAspect="1"/>
            </p:cNvPicPr>
            <p:nvPr/>
          </p:nvPicPr>
          <p:blipFill>
            <a:blip r:embed="rId12"/>
            <a:stretch>
              <a:fillRect/>
            </a:stretch>
          </p:blipFill>
          <p:spPr>
            <a:xfrm>
              <a:off x="4386584" y="2879660"/>
              <a:ext cx="3965566" cy="3446991"/>
            </a:xfrm>
            <a:prstGeom prst="rect">
              <a:avLst/>
            </a:prstGeom>
          </p:spPr>
        </p:pic>
        <p:pic>
          <p:nvPicPr>
            <p:cNvPr id="1026" name="Picture 2" descr="Ổ cứng HDD là gì?">
              <a:extLst>
                <a:ext uri="{FF2B5EF4-FFF2-40B4-BE49-F238E27FC236}">
                  <a16:creationId xmlns:a16="http://schemas.microsoft.com/office/drawing/2014/main" id="{BFC1A5FA-5C57-50C6-B709-FB5EB885AF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77451" y="3217438"/>
              <a:ext cx="3695245" cy="27714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7B82218-1AB7-E61A-BF53-5CA6CB9EA983}"/>
                </a:ext>
              </a:extLst>
            </p:cNvPr>
            <p:cNvPicPr>
              <a:picLocks noChangeAspect="1"/>
            </p:cNvPicPr>
            <p:nvPr/>
          </p:nvPicPr>
          <p:blipFill>
            <a:blip r:embed="rId14"/>
            <a:stretch>
              <a:fillRect/>
            </a:stretch>
          </p:blipFill>
          <p:spPr>
            <a:xfrm>
              <a:off x="12999624" y="2724295"/>
              <a:ext cx="4417780" cy="3309937"/>
            </a:xfrm>
            <a:prstGeom prst="rect">
              <a:avLst/>
            </a:prstGeom>
          </p:spPr>
        </p:pic>
        <p:sp>
          <p:nvSpPr>
            <p:cNvPr id="14" name="TextBox 13">
              <a:extLst>
                <a:ext uri="{FF2B5EF4-FFF2-40B4-BE49-F238E27FC236}">
                  <a16:creationId xmlns:a16="http://schemas.microsoft.com/office/drawing/2014/main" id="{FC571B92-AADF-312B-45C3-2A83EFD6AA80}"/>
                </a:ext>
              </a:extLst>
            </p:cNvPr>
            <p:cNvSpPr txBox="1"/>
            <p:nvPr/>
          </p:nvSpPr>
          <p:spPr>
            <a:xfrm>
              <a:off x="1028700" y="6693992"/>
              <a:ext cx="2894253"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CPU </a:t>
              </a:r>
            </a:p>
          </p:txBody>
        </p:sp>
        <p:sp>
          <p:nvSpPr>
            <p:cNvPr id="15" name="TextBox 14">
              <a:extLst>
                <a:ext uri="{FF2B5EF4-FFF2-40B4-BE49-F238E27FC236}">
                  <a16:creationId xmlns:a16="http://schemas.microsoft.com/office/drawing/2014/main" id="{60B4B173-2A31-5D07-A174-2DA74A4B82EC}"/>
                </a:ext>
              </a:extLst>
            </p:cNvPr>
            <p:cNvSpPr txBox="1"/>
            <p:nvPr/>
          </p:nvSpPr>
          <p:spPr>
            <a:xfrm>
              <a:off x="4755027" y="6693992"/>
              <a:ext cx="2894253"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RAM</a:t>
              </a:r>
            </a:p>
          </p:txBody>
        </p:sp>
        <p:sp>
          <p:nvSpPr>
            <p:cNvPr id="16" name="TextBox 15">
              <a:extLst>
                <a:ext uri="{FF2B5EF4-FFF2-40B4-BE49-F238E27FC236}">
                  <a16:creationId xmlns:a16="http://schemas.microsoft.com/office/drawing/2014/main" id="{4DBE6450-BC83-C06A-F232-855E8433DECB}"/>
                </a:ext>
              </a:extLst>
            </p:cNvPr>
            <p:cNvSpPr txBox="1"/>
            <p:nvPr/>
          </p:nvSpPr>
          <p:spPr>
            <a:xfrm>
              <a:off x="9560038" y="6693992"/>
              <a:ext cx="2894253"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Ổ cứng </a:t>
              </a:r>
            </a:p>
          </p:txBody>
        </p:sp>
        <p:sp>
          <p:nvSpPr>
            <p:cNvPr id="18" name="TextBox 17">
              <a:extLst>
                <a:ext uri="{FF2B5EF4-FFF2-40B4-BE49-F238E27FC236}">
                  <a16:creationId xmlns:a16="http://schemas.microsoft.com/office/drawing/2014/main" id="{AC336057-C5EA-3362-108F-E7A19E21EC7A}"/>
                </a:ext>
              </a:extLst>
            </p:cNvPr>
            <p:cNvSpPr txBox="1"/>
            <p:nvPr/>
          </p:nvSpPr>
          <p:spPr>
            <a:xfrm>
              <a:off x="13286365" y="6693992"/>
              <a:ext cx="2894253"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Bộ nguồn </a:t>
              </a:r>
            </a:p>
          </p:txBody>
        </p:sp>
      </p:grpSp>
      <p:sp>
        <p:nvSpPr>
          <p:cNvPr id="17" name="TextBox 16">
            <a:extLst>
              <a:ext uri="{FF2B5EF4-FFF2-40B4-BE49-F238E27FC236}">
                <a16:creationId xmlns:a16="http://schemas.microsoft.com/office/drawing/2014/main" id="{56F0F13A-9E16-9A05-396A-CFF6FF1BDC86}"/>
              </a:ext>
            </a:extLst>
          </p:cNvPr>
          <p:cNvSpPr txBox="1"/>
          <p:nvPr/>
        </p:nvSpPr>
        <p:spPr>
          <a:xfrm>
            <a:off x="1143000" y="705503"/>
            <a:ext cx="16537529" cy="784830"/>
          </a:xfrm>
          <a:prstGeom prst="rect">
            <a:avLst/>
          </a:prstGeom>
          <a:noFill/>
        </p:spPr>
        <p:txBody>
          <a:bodyPr wrap="square">
            <a:spAutoFit/>
          </a:bodyPr>
          <a:lstStyle/>
          <a:p>
            <a:pPr algn="ctr"/>
            <a:r>
              <a:rPr lang="en-US" sz="4500" b="1">
                <a:solidFill>
                  <a:srgbClr val="C00000"/>
                </a:solidFill>
                <a:latin typeface="Arial" panose="020B0604020202020204" pitchFamily="34" charset="0"/>
                <a:cs typeface="Arial" panose="020B0604020202020204" pitchFamily="34" charset="0"/>
              </a:rPr>
              <a:t>Một số thiết bị phần cứng bên trong thân máy </a:t>
            </a:r>
          </a:p>
        </p:txBody>
      </p:sp>
    </p:spTree>
    <p:extLst>
      <p:ext uri="{BB962C8B-B14F-4D97-AF65-F5344CB8AC3E}">
        <p14:creationId xmlns:p14="http://schemas.microsoft.com/office/powerpoint/2010/main" val="824318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sp>
        <p:nvSpPr>
          <p:cNvPr id="10" name="TextBox 9">
            <a:extLst>
              <a:ext uri="{FF2B5EF4-FFF2-40B4-BE49-F238E27FC236}">
                <a16:creationId xmlns:a16="http://schemas.microsoft.com/office/drawing/2014/main" id="{56F0F13A-9E16-9A05-396A-CFF6FF1BDC86}"/>
              </a:ext>
            </a:extLst>
          </p:cNvPr>
          <p:cNvSpPr txBox="1"/>
          <p:nvPr/>
        </p:nvSpPr>
        <p:spPr>
          <a:xfrm>
            <a:off x="1143000" y="705503"/>
            <a:ext cx="16537529" cy="784830"/>
          </a:xfrm>
          <a:prstGeom prst="rect">
            <a:avLst/>
          </a:prstGeom>
          <a:noFill/>
        </p:spPr>
        <p:txBody>
          <a:bodyPr wrap="square">
            <a:spAutoFit/>
          </a:bodyPr>
          <a:lstStyle/>
          <a:p>
            <a:pPr algn="ctr"/>
            <a:r>
              <a:rPr lang="en-US" sz="4500" b="1">
                <a:solidFill>
                  <a:srgbClr val="C00000"/>
                </a:solidFill>
                <a:latin typeface="Arial" panose="020B0604020202020204" pitchFamily="34" charset="0"/>
                <a:cs typeface="Arial" panose="020B0604020202020204" pitchFamily="34" charset="0"/>
              </a:rPr>
              <a:t>Một số thiết bị phần cứng bên trong thân máy </a:t>
            </a:r>
          </a:p>
        </p:txBody>
      </p:sp>
      <p:grpSp>
        <p:nvGrpSpPr>
          <p:cNvPr id="26" name="Group 25">
            <a:extLst>
              <a:ext uri="{FF2B5EF4-FFF2-40B4-BE49-F238E27FC236}">
                <a16:creationId xmlns:a16="http://schemas.microsoft.com/office/drawing/2014/main" id="{5F8EEA3C-59B2-0203-597F-72FC6B807085}"/>
              </a:ext>
            </a:extLst>
          </p:cNvPr>
          <p:cNvGrpSpPr/>
          <p:nvPr/>
        </p:nvGrpSpPr>
        <p:grpSpPr>
          <a:xfrm>
            <a:off x="704694" y="1889759"/>
            <a:ext cx="4705505" cy="4776961"/>
            <a:chOff x="1600199" y="1852960"/>
            <a:chExt cx="4705505" cy="4776961"/>
          </a:xfrm>
        </p:grpSpPr>
        <p:pic>
          <p:nvPicPr>
            <p:cNvPr id="3074" name="Picture 2">
              <a:extLst>
                <a:ext uri="{FF2B5EF4-FFF2-40B4-BE49-F238E27FC236}">
                  <a16:creationId xmlns:a16="http://schemas.microsoft.com/office/drawing/2014/main" id="{475512EF-D4C9-595C-B8BC-2CD48D37975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50" b="558"/>
            <a:stretch/>
          </p:blipFill>
          <p:spPr bwMode="auto">
            <a:xfrm>
              <a:off x="1600199" y="1852960"/>
              <a:ext cx="4705505" cy="4222963"/>
            </a:xfrm>
            <a:prstGeom prst="rect">
              <a:avLst/>
            </a:prstGeom>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EBFB40F-F89E-D591-5246-2602075F1FD3}"/>
                </a:ext>
              </a:extLst>
            </p:cNvPr>
            <p:cNvSpPr txBox="1"/>
            <p:nvPr/>
          </p:nvSpPr>
          <p:spPr>
            <a:xfrm>
              <a:off x="2419504" y="6075923"/>
              <a:ext cx="3886200"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Bộ nguồn máy tính </a:t>
              </a:r>
            </a:p>
          </p:txBody>
        </p:sp>
      </p:grpSp>
      <p:grpSp>
        <p:nvGrpSpPr>
          <p:cNvPr id="27" name="Group 26">
            <a:extLst>
              <a:ext uri="{FF2B5EF4-FFF2-40B4-BE49-F238E27FC236}">
                <a16:creationId xmlns:a16="http://schemas.microsoft.com/office/drawing/2014/main" id="{4ED2002E-953E-F0D5-A277-0F62D4F23F91}"/>
              </a:ext>
            </a:extLst>
          </p:cNvPr>
          <p:cNvGrpSpPr/>
          <p:nvPr/>
        </p:nvGrpSpPr>
        <p:grpSpPr>
          <a:xfrm>
            <a:off x="12304285" y="1755207"/>
            <a:ext cx="5257800" cy="4086058"/>
            <a:chOff x="11430000" y="2224873"/>
            <a:chExt cx="5257800" cy="4086058"/>
          </a:xfrm>
        </p:grpSpPr>
        <p:pic>
          <p:nvPicPr>
            <p:cNvPr id="3076" name="Picture 4">
              <a:extLst>
                <a:ext uri="{FF2B5EF4-FFF2-40B4-BE49-F238E27FC236}">
                  <a16:creationId xmlns:a16="http://schemas.microsoft.com/office/drawing/2014/main" id="{8528A2DD-77BD-EC1D-4B78-015A76805C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121" r="7121"/>
            <a:stretch/>
          </p:blipFill>
          <p:spPr bwMode="auto">
            <a:xfrm>
              <a:off x="11430000" y="2224873"/>
              <a:ext cx="5257800" cy="3448650"/>
            </a:xfrm>
            <a:prstGeom prst="rect">
              <a:avLst/>
            </a:prstGeom>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A8E06B5-9B1E-874D-8647-C4ECCD3266F2}"/>
                </a:ext>
              </a:extLst>
            </p:cNvPr>
            <p:cNvSpPr txBox="1"/>
            <p:nvPr/>
          </p:nvSpPr>
          <p:spPr>
            <a:xfrm>
              <a:off x="12294800" y="5756933"/>
              <a:ext cx="3886200"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Bộ vi xử lí CPU</a:t>
              </a:r>
            </a:p>
          </p:txBody>
        </p:sp>
      </p:grpSp>
      <p:grpSp>
        <p:nvGrpSpPr>
          <p:cNvPr id="28" name="Group 27">
            <a:extLst>
              <a:ext uri="{FF2B5EF4-FFF2-40B4-BE49-F238E27FC236}">
                <a16:creationId xmlns:a16="http://schemas.microsoft.com/office/drawing/2014/main" id="{9D345C29-7057-43FA-53D3-55C0297CB1A5}"/>
              </a:ext>
            </a:extLst>
          </p:cNvPr>
          <p:cNvGrpSpPr/>
          <p:nvPr/>
        </p:nvGrpSpPr>
        <p:grpSpPr>
          <a:xfrm>
            <a:off x="11728769" y="5534050"/>
            <a:ext cx="5854537" cy="4503491"/>
            <a:chOff x="10880339" y="5652090"/>
            <a:chExt cx="5854537" cy="4503491"/>
          </a:xfrm>
        </p:grpSpPr>
        <p:pic>
          <p:nvPicPr>
            <p:cNvPr id="3080" name="Picture 8">
              <a:extLst>
                <a:ext uri="{FF2B5EF4-FFF2-40B4-BE49-F238E27FC236}">
                  <a16:creationId xmlns:a16="http://schemas.microsoft.com/office/drawing/2014/main" id="{F279AF37-AF50-C38F-FE56-3FA17E04C1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0880339" y="5652090"/>
              <a:ext cx="5854537" cy="4503491"/>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7099F6A-49DC-3964-7142-BCF8EDA31C91}"/>
                </a:ext>
              </a:extLst>
            </p:cNvPr>
            <p:cNvSpPr txBox="1"/>
            <p:nvPr/>
          </p:nvSpPr>
          <p:spPr>
            <a:xfrm>
              <a:off x="11179767" y="9304416"/>
              <a:ext cx="3886200"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Bảng mạch chính </a:t>
              </a:r>
            </a:p>
          </p:txBody>
        </p:sp>
      </p:grpSp>
      <p:grpSp>
        <p:nvGrpSpPr>
          <p:cNvPr id="25" name="Group 24">
            <a:extLst>
              <a:ext uri="{FF2B5EF4-FFF2-40B4-BE49-F238E27FC236}">
                <a16:creationId xmlns:a16="http://schemas.microsoft.com/office/drawing/2014/main" id="{21E5B58E-CC9F-5FFC-DF05-C03A9BB70669}"/>
              </a:ext>
            </a:extLst>
          </p:cNvPr>
          <p:cNvGrpSpPr/>
          <p:nvPr/>
        </p:nvGrpSpPr>
        <p:grpSpPr>
          <a:xfrm>
            <a:off x="381000" y="7239454"/>
            <a:ext cx="6605674" cy="2353603"/>
            <a:chOff x="704694" y="7077695"/>
            <a:chExt cx="6605674" cy="2353603"/>
          </a:xfrm>
        </p:grpSpPr>
        <p:pic>
          <p:nvPicPr>
            <p:cNvPr id="3078" name="Picture 6">
              <a:extLst>
                <a:ext uri="{FF2B5EF4-FFF2-40B4-BE49-F238E27FC236}">
                  <a16:creationId xmlns:a16="http://schemas.microsoft.com/office/drawing/2014/main" id="{F6AF3ACA-1B6B-C75B-CDED-97E82CA63E0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4338" b="34178"/>
            <a:stretch/>
          </p:blipFill>
          <p:spPr bwMode="auto">
            <a:xfrm>
              <a:off x="704694" y="7077695"/>
              <a:ext cx="6605674" cy="2079727"/>
            </a:xfrm>
            <a:prstGeom prst="rect">
              <a:avLst/>
            </a:prstGeom>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8EE31AA-FA53-1DD8-FCA1-2177CFAEF2A2}"/>
                </a:ext>
              </a:extLst>
            </p:cNvPr>
            <p:cNvSpPr txBox="1"/>
            <p:nvPr/>
          </p:nvSpPr>
          <p:spPr>
            <a:xfrm>
              <a:off x="1875640" y="8877300"/>
              <a:ext cx="3886200"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Bộ nhớ trong (RAM)</a:t>
              </a:r>
            </a:p>
          </p:txBody>
        </p:sp>
      </p:grpSp>
      <p:grpSp>
        <p:nvGrpSpPr>
          <p:cNvPr id="4" name="Group 3">
            <a:extLst>
              <a:ext uri="{FF2B5EF4-FFF2-40B4-BE49-F238E27FC236}">
                <a16:creationId xmlns:a16="http://schemas.microsoft.com/office/drawing/2014/main" id="{68717E52-7FF2-888D-0CCC-C9535535552A}"/>
              </a:ext>
            </a:extLst>
          </p:cNvPr>
          <p:cNvGrpSpPr/>
          <p:nvPr/>
        </p:nvGrpSpPr>
        <p:grpSpPr>
          <a:xfrm>
            <a:off x="6426875" y="3506607"/>
            <a:ext cx="5140002" cy="5189767"/>
            <a:chOff x="11494828" y="6193840"/>
            <a:chExt cx="5140002" cy="5189767"/>
          </a:xfrm>
        </p:grpSpPr>
        <p:pic>
          <p:nvPicPr>
            <p:cNvPr id="5" name="Picture 8">
              <a:extLst>
                <a:ext uri="{FF2B5EF4-FFF2-40B4-BE49-F238E27FC236}">
                  <a16:creationId xmlns:a16="http://schemas.microsoft.com/office/drawing/2014/main" id="{5CE7694C-6040-F07A-B415-BAB5AFC4C5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1494828" y="6193840"/>
              <a:ext cx="5140002" cy="3895297"/>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54A0EA-B76C-9321-BDE3-1A58751DFE29}"/>
                </a:ext>
              </a:extLst>
            </p:cNvPr>
            <p:cNvSpPr txBox="1"/>
            <p:nvPr/>
          </p:nvSpPr>
          <p:spPr>
            <a:xfrm>
              <a:off x="13255379" y="9991879"/>
              <a:ext cx="2523778"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Bộ nhớ ngoài (ổ đĩa cứng)</a:t>
              </a:r>
            </a:p>
          </p:txBody>
        </p:sp>
      </p:grpSp>
    </p:spTree>
    <p:extLst>
      <p:ext uri="{BB962C8B-B14F-4D97-AF65-F5344CB8AC3E}">
        <p14:creationId xmlns:p14="http://schemas.microsoft.com/office/powerpoint/2010/main" val="3841735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graphicFrame>
        <p:nvGraphicFramePr>
          <p:cNvPr id="7" name="Table 6">
            <a:extLst>
              <a:ext uri="{FF2B5EF4-FFF2-40B4-BE49-F238E27FC236}">
                <a16:creationId xmlns:a16="http://schemas.microsoft.com/office/drawing/2014/main" id="{227EF486-ACD0-13FE-4BCA-C2C8996269A2}"/>
              </a:ext>
            </a:extLst>
          </p:cNvPr>
          <p:cNvGraphicFramePr>
            <a:graphicFrameLocks noGrp="1"/>
          </p:cNvGraphicFramePr>
          <p:nvPr>
            <p:extLst>
              <p:ext uri="{D42A27DB-BD31-4B8C-83A1-F6EECF244321}">
                <p14:modId xmlns:p14="http://schemas.microsoft.com/office/powerpoint/2010/main" val="4049690381"/>
              </p:ext>
            </p:extLst>
          </p:nvPr>
        </p:nvGraphicFramePr>
        <p:xfrm>
          <a:off x="712492" y="821626"/>
          <a:ext cx="16764000" cy="8756714"/>
        </p:xfrm>
        <a:graphic>
          <a:graphicData uri="http://schemas.openxmlformats.org/drawingml/2006/table">
            <a:tbl>
              <a:tblPr firstRow="1" firstCol="1" bandRow="1"/>
              <a:tblGrid>
                <a:gridCol w="7010400">
                  <a:extLst>
                    <a:ext uri="{9D8B030D-6E8A-4147-A177-3AD203B41FA5}">
                      <a16:colId xmlns:a16="http://schemas.microsoft.com/office/drawing/2014/main" val="3312327234"/>
                    </a:ext>
                  </a:extLst>
                </a:gridCol>
                <a:gridCol w="9753600">
                  <a:extLst>
                    <a:ext uri="{9D8B030D-6E8A-4147-A177-3AD203B41FA5}">
                      <a16:colId xmlns:a16="http://schemas.microsoft.com/office/drawing/2014/main" val="3814552102"/>
                    </a:ext>
                  </a:extLst>
                </a:gridCol>
              </a:tblGrid>
              <a:tr h="1097280">
                <a:tc>
                  <a:txBody>
                    <a:bodyPr/>
                    <a:lstStyle/>
                    <a:p>
                      <a:pPr marL="0" marR="0" algn="ctr">
                        <a:lnSpc>
                          <a:spcPct val="150000"/>
                        </a:lnSpc>
                        <a:spcBef>
                          <a:spcPts val="0"/>
                        </a:spcBef>
                        <a:spcAft>
                          <a:spcPts val="0"/>
                        </a:spcAft>
                      </a:pPr>
                      <a:r>
                        <a:rPr lang="en-US" sz="4000" b="1">
                          <a:effectLst/>
                          <a:latin typeface="Arial" panose="020B0604020202020204" pitchFamily="34" charset="0"/>
                          <a:ea typeface="Calibri" panose="020F0502020204030204" pitchFamily="34" charset="0"/>
                          <a:cs typeface="Arial" panose="020B0604020202020204" pitchFamily="34" charset="0"/>
                        </a:rPr>
                        <a:t>Tên thiết bị</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lnSpc>
                          <a:spcPct val="150000"/>
                        </a:lnSpc>
                        <a:spcBef>
                          <a:spcPts val="0"/>
                        </a:spcBef>
                        <a:spcAft>
                          <a:spcPts val="0"/>
                        </a:spcAft>
                      </a:pPr>
                      <a:r>
                        <a:rPr lang="en-US" sz="4000" b="1">
                          <a:effectLst/>
                          <a:latin typeface="Arial" panose="020B0604020202020204" pitchFamily="34" charset="0"/>
                          <a:ea typeface="Calibri" panose="020F0502020204030204" pitchFamily="34" charset="0"/>
                          <a:cs typeface="Arial" panose="020B0604020202020204" pitchFamily="34" charset="0"/>
                        </a:rPr>
                        <a:t>Chức năng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33864430"/>
                  </a:ext>
                </a:extLst>
              </a:tr>
              <a:tr h="1371600">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Bộ nguồn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Cung cấp điện cho máy tính hoạt động.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01950993"/>
                  </a:ext>
                </a:extLst>
              </a:tr>
              <a:tr h="1371600">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Bộ vi xử lí CPU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Thực hiện các tính toán, xử lí thông tin.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1291917"/>
                  </a:ext>
                </a:extLst>
              </a:tr>
              <a:tr h="1715834">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Bộ nhớ trong RAM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Chức các thông tin lấy từ bộ nhớ ngoài để tính toán, xử lí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18616732"/>
                  </a:ext>
                </a:extLst>
              </a:tr>
              <a:tr h="1371600">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Bảng mạch chính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Kết nối các thiết bị với nhau.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7603788"/>
                  </a:ext>
                </a:extLst>
              </a:tr>
              <a:tr h="1715834">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Bộ nhớ ngoài (ổ đĩa cứng)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Lưu trữ thông tin.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35771755"/>
                  </a:ext>
                </a:extLst>
              </a:tr>
            </a:tbl>
          </a:graphicData>
        </a:graphic>
      </p:graphicFrame>
    </p:spTree>
    <p:extLst>
      <p:ext uri="{BB962C8B-B14F-4D97-AF65-F5344CB8AC3E}">
        <p14:creationId xmlns:p14="http://schemas.microsoft.com/office/powerpoint/2010/main" val="3908991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8351" y="491625"/>
            <a:ext cx="1720698" cy="185270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43425">
            <a:off x="16382424" y="7548656"/>
            <a:ext cx="1657647" cy="179690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2025" flipH="1">
            <a:off x="-17132" y="9151968"/>
            <a:ext cx="2091665" cy="734697"/>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6267" r="53690"/>
          <a:stretch>
            <a:fillRect/>
          </a:stretch>
        </p:blipFill>
        <p:spPr>
          <a:xfrm>
            <a:off x="707230" y="8025195"/>
            <a:ext cx="642940" cy="843828"/>
          </a:xfrm>
          <a:prstGeom prst="rect">
            <a:avLst/>
          </a:prstGeom>
        </p:spPr>
      </p:pic>
      <p:grpSp>
        <p:nvGrpSpPr>
          <p:cNvPr id="15" name="Group 14">
            <a:extLst>
              <a:ext uri="{FF2B5EF4-FFF2-40B4-BE49-F238E27FC236}">
                <a16:creationId xmlns:a16="http://schemas.microsoft.com/office/drawing/2014/main" id="{626CADF7-A10D-7A2B-C127-8F2553F30F87}"/>
              </a:ext>
            </a:extLst>
          </p:cNvPr>
          <p:cNvGrpSpPr/>
          <p:nvPr/>
        </p:nvGrpSpPr>
        <p:grpSpPr>
          <a:xfrm>
            <a:off x="3090358" y="1647937"/>
            <a:ext cx="11512784" cy="8411450"/>
            <a:chOff x="3170495" y="991610"/>
            <a:chExt cx="11512784" cy="8411450"/>
          </a:xfrm>
        </p:grpSpPr>
        <p:pic>
          <p:nvPicPr>
            <p:cNvPr id="5" name="Picture 4">
              <a:extLst>
                <a:ext uri="{FF2B5EF4-FFF2-40B4-BE49-F238E27FC236}">
                  <a16:creationId xmlns:a16="http://schemas.microsoft.com/office/drawing/2014/main" id="{82953D0A-7980-189B-5E75-A2D04D0948C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92957">
              <a:off x="3824549" y="1061678"/>
              <a:ext cx="10454582" cy="8017437"/>
            </a:xfrm>
            <a:prstGeom prst="rect">
              <a:avLst/>
            </a:prstGeom>
          </p:spPr>
        </p:pic>
        <p:pic>
          <p:nvPicPr>
            <p:cNvPr id="7" name="Picture 6">
              <a:extLst>
                <a:ext uri="{FF2B5EF4-FFF2-40B4-BE49-F238E27FC236}">
                  <a16:creationId xmlns:a16="http://schemas.microsoft.com/office/drawing/2014/main" id="{FFBF0AE5-E01C-D0C3-DE84-BFC03118D61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962261" y="991610"/>
              <a:ext cx="2721018" cy="2278853"/>
            </a:xfrm>
            <a:prstGeom prst="rect">
              <a:avLst/>
            </a:prstGeom>
          </p:spPr>
        </p:pic>
        <p:sp>
          <p:nvSpPr>
            <p:cNvPr id="13" name="TextBox 12">
              <a:extLst>
                <a:ext uri="{FF2B5EF4-FFF2-40B4-BE49-F238E27FC236}">
                  <a16:creationId xmlns:a16="http://schemas.microsoft.com/office/drawing/2014/main" id="{12B8EE25-17EA-2E12-E184-EE2BE76DB43F}"/>
                </a:ext>
              </a:extLst>
            </p:cNvPr>
            <p:cNvSpPr txBox="1"/>
            <p:nvPr/>
          </p:nvSpPr>
          <p:spPr>
            <a:xfrm>
              <a:off x="5111515" y="3234604"/>
              <a:ext cx="8064970" cy="3671583"/>
            </a:xfrm>
            <a:prstGeom prst="rect">
              <a:avLst/>
            </a:prstGeom>
            <a:noFill/>
          </p:spPr>
          <p:txBody>
            <a:bodyPr wrap="square" rtlCol="0">
              <a:spAutoFit/>
            </a:bodyPr>
            <a:lstStyle/>
            <a:p>
              <a:pPr algn="just">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Bên trong thân máy tính có các thiết bị phần cứng giúp máy tính thực hiện các hoạt động xử lí và lưu trữ thông tin.</a:t>
              </a:r>
              <a:endParaRPr lang="en-US" sz="4000">
                <a:latin typeface="Arial" panose="020B0604020202020204" pitchFamily="34" charset="0"/>
                <a:cs typeface="Arial" panose="020B0604020202020204" pitchFamily="34" charset="0"/>
              </a:endParaRPr>
            </a:p>
          </p:txBody>
        </p:sp>
        <p:pic>
          <p:nvPicPr>
            <p:cNvPr id="14" name="Picture 6">
              <a:extLst>
                <a:ext uri="{FF2B5EF4-FFF2-40B4-BE49-F238E27FC236}">
                  <a16:creationId xmlns:a16="http://schemas.microsoft.com/office/drawing/2014/main" id="{756A3789-BF9D-D584-548A-AE3A24366D3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170495" y="7327277"/>
              <a:ext cx="2819400" cy="2075783"/>
            </a:xfrm>
            <a:prstGeom prst="rect">
              <a:avLst/>
            </a:prstGeom>
          </p:spPr>
        </p:pic>
      </p:grpSp>
      <p:sp>
        <p:nvSpPr>
          <p:cNvPr id="4" name="TextBox 3">
            <a:extLst>
              <a:ext uri="{FF2B5EF4-FFF2-40B4-BE49-F238E27FC236}">
                <a16:creationId xmlns:a16="http://schemas.microsoft.com/office/drawing/2014/main" id="{8C0E9DE8-CB22-E8F5-9AB1-0AB058E59658}"/>
              </a:ext>
            </a:extLst>
          </p:cNvPr>
          <p:cNvSpPr txBox="1"/>
          <p:nvPr/>
        </p:nvSpPr>
        <p:spPr>
          <a:xfrm>
            <a:off x="6515100" y="724607"/>
            <a:ext cx="5257800" cy="923330"/>
          </a:xfrm>
          <a:prstGeom prst="rect">
            <a:avLst/>
          </a:prstGeom>
          <a:noFill/>
        </p:spPr>
        <p:txBody>
          <a:bodyPr wrap="square">
            <a:spAutoFit/>
          </a:bodyPr>
          <a:lstStyle/>
          <a:p>
            <a:pPr algn="ctr"/>
            <a:r>
              <a:rPr lang="en-US" sz="5400" b="1">
                <a:solidFill>
                  <a:srgbClr val="C00000"/>
                </a:solidFill>
                <a:latin typeface="Arial" panose="020B0604020202020204" pitchFamily="34" charset="0"/>
                <a:cs typeface="Arial" panose="020B0604020202020204" pitchFamily="34" charset="0"/>
              </a:rPr>
              <a:t>KẾT LUẬN</a:t>
            </a:r>
          </a:p>
        </p:txBody>
      </p:sp>
    </p:spTree>
    <p:extLst>
      <p:ext uri="{BB962C8B-B14F-4D97-AF65-F5344CB8AC3E}">
        <p14:creationId xmlns:p14="http://schemas.microsoft.com/office/powerpoint/2010/main" val="19535315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sp>
        <p:nvSpPr>
          <p:cNvPr id="5" name="TextBox 4">
            <a:extLst>
              <a:ext uri="{FF2B5EF4-FFF2-40B4-BE49-F238E27FC236}">
                <a16:creationId xmlns:a16="http://schemas.microsoft.com/office/drawing/2014/main" id="{F8BE190F-4A1A-386B-A961-65E79C33E9B6}"/>
              </a:ext>
            </a:extLst>
          </p:cNvPr>
          <p:cNvSpPr txBox="1"/>
          <p:nvPr/>
        </p:nvSpPr>
        <p:spPr>
          <a:xfrm>
            <a:off x="2266950" y="665377"/>
            <a:ext cx="13754100" cy="1015663"/>
          </a:xfrm>
          <a:prstGeom prst="rect">
            <a:avLst/>
          </a:prstGeom>
          <a:noFill/>
        </p:spPr>
        <p:txBody>
          <a:bodyPr wrap="square" rtlCol="0">
            <a:spAutoFit/>
          </a:bodyPr>
          <a:lstStyle/>
          <a:p>
            <a:pPr algn="ctr"/>
            <a:r>
              <a:rPr lang="en-US" sz="6000" b="1">
                <a:solidFill>
                  <a:srgbClr val="C00000"/>
                </a:solidFill>
                <a:latin typeface="Arial" panose="020B0604020202020204" pitchFamily="34" charset="0"/>
                <a:cs typeface="Arial" panose="020B0604020202020204" pitchFamily="34" charset="0"/>
              </a:rPr>
              <a:t>TRÒ CHƠI ĐIỀN VÀO CHỖ TRỐNG</a:t>
            </a:r>
          </a:p>
        </p:txBody>
      </p:sp>
      <p:sp>
        <p:nvSpPr>
          <p:cNvPr id="9" name="TextBox 8">
            <a:extLst>
              <a:ext uri="{FF2B5EF4-FFF2-40B4-BE49-F238E27FC236}">
                <a16:creationId xmlns:a16="http://schemas.microsoft.com/office/drawing/2014/main" id="{93E5E460-C495-4B04-3FB6-37971771CD19}"/>
              </a:ext>
            </a:extLst>
          </p:cNvPr>
          <p:cNvSpPr txBox="1"/>
          <p:nvPr/>
        </p:nvSpPr>
        <p:spPr>
          <a:xfrm>
            <a:off x="1111685" y="2072874"/>
            <a:ext cx="6553200" cy="274825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Em và bạn cùng bàn hãy điền tên các thiết bị phần cứng vừa học vào hình sau:</a:t>
            </a:r>
          </a:p>
        </p:txBody>
      </p:sp>
      <p:pic>
        <p:nvPicPr>
          <p:cNvPr id="10" name="Picture 9">
            <a:extLst>
              <a:ext uri="{FF2B5EF4-FFF2-40B4-BE49-F238E27FC236}">
                <a16:creationId xmlns:a16="http://schemas.microsoft.com/office/drawing/2014/main" id="{D2EFD76D-4819-A4A1-B916-45056EC8159C}"/>
              </a:ext>
            </a:extLst>
          </p:cNvPr>
          <p:cNvPicPr>
            <a:picLocks noChangeAspect="1"/>
          </p:cNvPicPr>
          <p:nvPr/>
        </p:nvPicPr>
        <p:blipFill>
          <a:blip r:embed="rId8"/>
          <a:stretch>
            <a:fillRect/>
          </a:stretch>
        </p:blipFill>
        <p:spPr>
          <a:xfrm>
            <a:off x="8001000" y="1451323"/>
            <a:ext cx="9891492" cy="8170300"/>
          </a:xfrm>
          <a:prstGeom prst="rect">
            <a:avLst/>
          </a:prstGeom>
        </p:spPr>
      </p:pic>
      <p:sp>
        <p:nvSpPr>
          <p:cNvPr id="15" name="Rectangle: Rounded Corners 14">
            <a:extLst>
              <a:ext uri="{FF2B5EF4-FFF2-40B4-BE49-F238E27FC236}">
                <a16:creationId xmlns:a16="http://schemas.microsoft.com/office/drawing/2014/main" id="{5EBA2006-5CA6-5991-98B4-47E1AAD4083F}"/>
              </a:ext>
            </a:extLst>
          </p:cNvPr>
          <p:cNvSpPr/>
          <p:nvPr/>
        </p:nvSpPr>
        <p:spPr>
          <a:xfrm>
            <a:off x="775570" y="5536473"/>
            <a:ext cx="9539448" cy="3982228"/>
          </a:xfrm>
          <a:prstGeom prst="roundRect">
            <a:avLst>
              <a:gd name="adj" fmla="val 6831"/>
            </a:avLst>
          </a:prstGeom>
          <a:solidFill>
            <a:schemeClr val="accent6">
              <a:lumMod val="40000"/>
              <a:lumOff val="60000"/>
            </a:schemeClr>
          </a:solidFill>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spcAft>
                <a:spcPts val="1000"/>
              </a:spcAft>
              <a:buFont typeface="Arial" panose="020B0604020202020204" pitchFamily="34" charset="0"/>
              <a:buChar char="•"/>
            </a:pPr>
            <a:r>
              <a:rPr lang="en-US" sz="3400">
                <a:solidFill>
                  <a:schemeClr val="tx1"/>
                </a:solidFill>
                <a:effectLst/>
                <a:latin typeface="Arial" panose="020B0604020202020204" pitchFamily="34" charset="0"/>
                <a:ea typeface="Calibri" panose="020F0502020204030204" pitchFamily="34" charset="0"/>
                <a:cs typeface="Arial" panose="020B0604020202020204" pitchFamily="34" charset="0"/>
              </a:rPr>
              <a:t>Chân cắm ATA: dùng kết nối giữa máy tính với các ổ đĩa cứng, ổ đĩa quang trong máy.</a:t>
            </a:r>
          </a:p>
          <a:p>
            <a:pPr marL="571500" indent="-571500" algn="just">
              <a:lnSpc>
                <a:spcPct val="150000"/>
              </a:lnSpc>
              <a:spcAft>
                <a:spcPts val="1000"/>
              </a:spcAft>
              <a:buFont typeface="Arial" panose="020B0604020202020204" pitchFamily="34" charset="0"/>
              <a:buChar char="•"/>
            </a:pPr>
            <a:r>
              <a:rPr lang="en-US" sz="3400">
                <a:solidFill>
                  <a:schemeClr val="tx1"/>
                </a:solidFill>
                <a:effectLst/>
                <a:latin typeface="Arial" panose="020B0604020202020204" pitchFamily="34" charset="0"/>
                <a:ea typeface="Calibri" panose="020F0502020204030204" pitchFamily="34" charset="0"/>
                <a:cs typeface="Arial" panose="020B0604020202020204" pitchFamily="34" charset="0"/>
              </a:rPr>
              <a:t>Các thẻ cắm mở rộng: dùng để cắm các card rời vào máy tính như card màn hình,…</a:t>
            </a:r>
          </a:p>
        </p:txBody>
      </p:sp>
    </p:spTree>
    <p:extLst>
      <p:ext uri="{BB962C8B-B14F-4D97-AF65-F5344CB8AC3E}">
        <p14:creationId xmlns:p14="http://schemas.microsoft.com/office/powerpoint/2010/main" val="156388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450" decel="100000" fill="hold"/>
                                        <p:tgtEl>
                                          <p:spTgt spid="15"/>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69508" flipV="1">
            <a:off x="-3209245" y="-1305255"/>
            <a:ext cx="6418490" cy="5359439"/>
          </a:xfrm>
          <a:prstGeom prst="rect">
            <a:avLst/>
          </a:prstGeom>
        </p:spPr>
      </p:pic>
      <p:sp>
        <p:nvSpPr>
          <p:cNvPr id="3" name="TextBox 3"/>
          <p:cNvSpPr txBox="1"/>
          <p:nvPr/>
        </p:nvSpPr>
        <p:spPr>
          <a:xfrm>
            <a:off x="2572016" y="680941"/>
            <a:ext cx="13143965" cy="1387046"/>
          </a:xfrm>
          <a:prstGeom prst="rect">
            <a:avLst/>
          </a:prstGeom>
        </p:spPr>
        <p:txBody>
          <a:bodyPr lIns="0" tIns="0" rIns="0" bIns="0" rtlCol="0" anchor="t">
            <a:spAutoFit/>
          </a:bodyPr>
          <a:lstStyle/>
          <a:p>
            <a:pPr algn="ctr">
              <a:lnSpc>
                <a:spcPts val="12571"/>
              </a:lnSpc>
            </a:pPr>
            <a:r>
              <a:rPr lang="en-US" sz="5000" b="1">
                <a:solidFill>
                  <a:srgbClr val="84492D"/>
                </a:solidFill>
                <a:latin typeface="Arial" panose="020B0604020202020204" pitchFamily="34" charset="0"/>
                <a:cs typeface="Arial" panose="020B0604020202020204" pitchFamily="34" charset="0"/>
              </a:rPr>
              <a:t>CHỦ ĐỀ A: MÁY TÍNH VÀ EM</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28456" y="8109245"/>
            <a:ext cx="3231087" cy="229811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26638" y="190500"/>
            <a:ext cx="1219757" cy="192087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034226" y="7033356"/>
            <a:ext cx="6531945" cy="444988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72836" y="7422088"/>
            <a:ext cx="1327362" cy="119628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87340" y="1028700"/>
            <a:ext cx="1688659" cy="1293935"/>
          </a:xfrm>
          <a:prstGeom prst="rect">
            <a:avLst/>
          </a:prstGeom>
        </p:spPr>
      </p:pic>
      <p:pic>
        <p:nvPicPr>
          <p:cNvPr id="10" name="Picture 11">
            <a:extLst>
              <a:ext uri="{FF2B5EF4-FFF2-40B4-BE49-F238E27FC236}">
                <a16:creationId xmlns:a16="http://schemas.microsoft.com/office/drawing/2014/main" id="{316404E6-836B-6C6E-5B2E-48FF22889DE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838715">
            <a:off x="290721" y="7644056"/>
            <a:ext cx="2572017" cy="1845423"/>
          </a:xfrm>
          <a:prstGeom prst="rect">
            <a:avLst/>
          </a:prstGeom>
        </p:spPr>
      </p:pic>
      <p:sp>
        <p:nvSpPr>
          <p:cNvPr id="11" name="TextBox 3">
            <a:extLst>
              <a:ext uri="{FF2B5EF4-FFF2-40B4-BE49-F238E27FC236}">
                <a16:creationId xmlns:a16="http://schemas.microsoft.com/office/drawing/2014/main" id="{EB955E72-8071-5E24-D705-06F079928E62}"/>
              </a:ext>
            </a:extLst>
          </p:cNvPr>
          <p:cNvSpPr txBox="1"/>
          <p:nvPr/>
        </p:nvSpPr>
        <p:spPr>
          <a:xfrm>
            <a:off x="2717381" y="1951785"/>
            <a:ext cx="13143965" cy="1357808"/>
          </a:xfrm>
          <a:prstGeom prst="rect">
            <a:avLst/>
          </a:prstGeom>
        </p:spPr>
        <p:txBody>
          <a:bodyPr lIns="0" tIns="0" rIns="0" bIns="0" rtlCol="0" anchor="t">
            <a:spAutoFit/>
          </a:bodyPr>
          <a:lstStyle/>
          <a:p>
            <a:pPr algn="ctr">
              <a:lnSpc>
                <a:spcPts val="12571"/>
              </a:lnSpc>
            </a:pPr>
            <a:r>
              <a:rPr lang="en-US" sz="5000" b="1">
                <a:solidFill>
                  <a:srgbClr val="84492D"/>
                </a:solidFill>
                <a:latin typeface="Arial" panose="020B0604020202020204" pitchFamily="34" charset="0"/>
                <a:cs typeface="Arial" panose="020B0604020202020204" pitchFamily="34" charset="0"/>
              </a:rPr>
              <a:t>A.1. PHẦN CỨNG VÀ PHẦN MỀM</a:t>
            </a:r>
          </a:p>
        </p:txBody>
      </p:sp>
      <p:sp>
        <p:nvSpPr>
          <p:cNvPr id="12" name="TextBox 3">
            <a:extLst>
              <a:ext uri="{FF2B5EF4-FFF2-40B4-BE49-F238E27FC236}">
                <a16:creationId xmlns:a16="http://schemas.microsoft.com/office/drawing/2014/main" id="{A7E5783B-772C-A6AF-B1C2-B6B428DDD410}"/>
              </a:ext>
            </a:extLst>
          </p:cNvPr>
          <p:cNvSpPr txBox="1"/>
          <p:nvPr/>
        </p:nvSpPr>
        <p:spPr>
          <a:xfrm>
            <a:off x="342897" y="3720316"/>
            <a:ext cx="17602201" cy="3118674"/>
          </a:xfrm>
          <a:prstGeom prst="rect">
            <a:avLst/>
          </a:prstGeom>
        </p:spPr>
        <p:txBody>
          <a:bodyPr wrap="square" lIns="0" tIns="0" rIns="0" bIns="0" rtlCol="0" anchor="t">
            <a:spAutoFit/>
          </a:bodyPr>
          <a:lstStyle/>
          <a:p>
            <a:pPr algn="ctr">
              <a:lnSpc>
                <a:spcPct val="150000"/>
              </a:lnSpc>
            </a:pPr>
            <a:r>
              <a:rPr lang="en-US" sz="7200" b="1">
                <a:solidFill>
                  <a:schemeClr val="accent5">
                    <a:lumMod val="50000"/>
                  </a:schemeClr>
                </a:solidFill>
                <a:latin typeface="Arial" panose="020B0604020202020204" pitchFamily="34" charset="0"/>
                <a:cs typeface="Arial" panose="020B0604020202020204" pitchFamily="34" charset="0"/>
              </a:rPr>
              <a:t>BÀI 1. </a:t>
            </a:r>
          </a:p>
          <a:p>
            <a:pPr algn="ctr">
              <a:lnSpc>
                <a:spcPct val="150000"/>
              </a:lnSpc>
            </a:pPr>
            <a:r>
              <a:rPr lang="en-US" sz="7200" b="1">
                <a:solidFill>
                  <a:schemeClr val="accent5">
                    <a:lumMod val="50000"/>
                  </a:schemeClr>
                </a:solidFill>
                <a:latin typeface="Arial" panose="020B0604020202020204" pitchFamily="34" charset="0"/>
                <a:cs typeface="Arial" panose="020B0604020202020204" pitchFamily="34" charset="0"/>
              </a:rPr>
              <a:t>PHẦN CỨNG MÁY TÍNH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pic>
        <p:nvPicPr>
          <p:cNvPr id="5" name="Picture 4">
            <a:extLst>
              <a:ext uri="{FF2B5EF4-FFF2-40B4-BE49-F238E27FC236}">
                <a16:creationId xmlns:a16="http://schemas.microsoft.com/office/drawing/2014/main" id="{5169792F-B297-79FA-BF75-C6A48DE41452}"/>
              </a:ext>
            </a:extLst>
          </p:cNvPr>
          <p:cNvPicPr>
            <a:picLocks noChangeAspect="1"/>
          </p:cNvPicPr>
          <p:nvPr/>
        </p:nvPicPr>
        <p:blipFill>
          <a:blip r:embed="rId8"/>
          <a:stretch>
            <a:fillRect/>
          </a:stretch>
        </p:blipFill>
        <p:spPr>
          <a:xfrm>
            <a:off x="2971800" y="357354"/>
            <a:ext cx="11588832" cy="9572291"/>
          </a:xfrm>
          <a:prstGeom prst="rect">
            <a:avLst/>
          </a:prstGeom>
        </p:spPr>
      </p:pic>
      <p:sp>
        <p:nvSpPr>
          <p:cNvPr id="9" name="TextBox 8">
            <a:extLst>
              <a:ext uri="{FF2B5EF4-FFF2-40B4-BE49-F238E27FC236}">
                <a16:creationId xmlns:a16="http://schemas.microsoft.com/office/drawing/2014/main" id="{7173C215-5A49-13B3-3563-7CBDE16A2135}"/>
              </a:ext>
            </a:extLst>
          </p:cNvPr>
          <p:cNvSpPr txBox="1"/>
          <p:nvPr/>
        </p:nvSpPr>
        <p:spPr>
          <a:xfrm>
            <a:off x="12861561" y="3963769"/>
            <a:ext cx="2489616"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Màn hình</a:t>
            </a:r>
          </a:p>
        </p:txBody>
      </p:sp>
      <p:sp>
        <p:nvSpPr>
          <p:cNvPr id="10" name="TextBox 9">
            <a:extLst>
              <a:ext uri="{FF2B5EF4-FFF2-40B4-BE49-F238E27FC236}">
                <a16:creationId xmlns:a16="http://schemas.microsoft.com/office/drawing/2014/main" id="{C0BBABB6-8505-523A-57AE-97C832948DDB}"/>
              </a:ext>
            </a:extLst>
          </p:cNvPr>
          <p:cNvSpPr txBox="1"/>
          <p:nvPr/>
        </p:nvSpPr>
        <p:spPr>
          <a:xfrm>
            <a:off x="14280145" y="6667500"/>
            <a:ext cx="1908860"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Chuột</a:t>
            </a:r>
          </a:p>
        </p:txBody>
      </p:sp>
      <p:sp>
        <p:nvSpPr>
          <p:cNvPr id="12" name="TextBox 11">
            <a:extLst>
              <a:ext uri="{FF2B5EF4-FFF2-40B4-BE49-F238E27FC236}">
                <a16:creationId xmlns:a16="http://schemas.microsoft.com/office/drawing/2014/main" id="{A5BE4EE8-204C-5A88-553F-00483F2F7F1F}"/>
              </a:ext>
            </a:extLst>
          </p:cNvPr>
          <p:cNvSpPr txBox="1"/>
          <p:nvPr/>
        </p:nvSpPr>
        <p:spPr>
          <a:xfrm>
            <a:off x="12420600" y="8988562"/>
            <a:ext cx="2650986"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Bàn phím</a:t>
            </a:r>
          </a:p>
        </p:txBody>
      </p:sp>
      <p:sp>
        <p:nvSpPr>
          <p:cNvPr id="13" name="TextBox 12">
            <a:extLst>
              <a:ext uri="{FF2B5EF4-FFF2-40B4-BE49-F238E27FC236}">
                <a16:creationId xmlns:a16="http://schemas.microsoft.com/office/drawing/2014/main" id="{09672F27-B45A-1E10-678A-C1B0D20ABF30}"/>
              </a:ext>
            </a:extLst>
          </p:cNvPr>
          <p:cNvSpPr txBox="1"/>
          <p:nvPr/>
        </p:nvSpPr>
        <p:spPr>
          <a:xfrm>
            <a:off x="2362200" y="6313557"/>
            <a:ext cx="3793986"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Ổ đĩa quang</a:t>
            </a:r>
          </a:p>
        </p:txBody>
      </p:sp>
      <p:cxnSp>
        <p:nvCxnSpPr>
          <p:cNvPr id="16" name="Straight Connector 15">
            <a:extLst>
              <a:ext uri="{FF2B5EF4-FFF2-40B4-BE49-F238E27FC236}">
                <a16:creationId xmlns:a16="http://schemas.microsoft.com/office/drawing/2014/main" id="{35890650-63F5-015F-3B3B-66E504DA966E}"/>
              </a:ext>
            </a:extLst>
          </p:cNvPr>
          <p:cNvCxnSpPr/>
          <p:nvPr/>
        </p:nvCxnSpPr>
        <p:spPr>
          <a:xfrm flipH="1">
            <a:off x="5638800" y="6667500"/>
            <a:ext cx="1828800" cy="0"/>
          </a:xfrm>
          <a:prstGeom prst="line">
            <a:avLst/>
          </a:prstGeom>
          <a:ln w="5715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3875E3C0-2693-91C8-5ED7-9F82A5FC9990}"/>
              </a:ext>
            </a:extLst>
          </p:cNvPr>
          <p:cNvSpPr txBox="1"/>
          <p:nvPr/>
        </p:nvSpPr>
        <p:spPr>
          <a:xfrm>
            <a:off x="1343427" y="4103757"/>
            <a:ext cx="2955414"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Bộ nguồn</a:t>
            </a:r>
          </a:p>
        </p:txBody>
      </p:sp>
      <p:cxnSp>
        <p:nvCxnSpPr>
          <p:cNvPr id="18" name="Straight Connector 17">
            <a:extLst>
              <a:ext uri="{FF2B5EF4-FFF2-40B4-BE49-F238E27FC236}">
                <a16:creationId xmlns:a16="http://schemas.microsoft.com/office/drawing/2014/main" id="{831DAA57-2F2A-F071-B7F0-A4AEC516CBAE}"/>
              </a:ext>
            </a:extLst>
          </p:cNvPr>
          <p:cNvCxnSpPr/>
          <p:nvPr/>
        </p:nvCxnSpPr>
        <p:spPr>
          <a:xfrm flipH="1">
            <a:off x="3962400" y="4457700"/>
            <a:ext cx="1828800" cy="0"/>
          </a:xfrm>
          <a:prstGeom prst="line">
            <a:avLst/>
          </a:prstGeom>
          <a:ln w="57150"/>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7CEF1FD-B9E7-5CB9-55F6-97B8CDCBE0E1}"/>
              </a:ext>
            </a:extLst>
          </p:cNvPr>
          <p:cNvSpPr txBox="1"/>
          <p:nvPr/>
        </p:nvSpPr>
        <p:spPr>
          <a:xfrm>
            <a:off x="3048000" y="7944629"/>
            <a:ext cx="3793986"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Ổ đĩa cứng</a:t>
            </a:r>
          </a:p>
        </p:txBody>
      </p:sp>
      <p:cxnSp>
        <p:nvCxnSpPr>
          <p:cNvPr id="20" name="Straight Connector 19">
            <a:extLst>
              <a:ext uri="{FF2B5EF4-FFF2-40B4-BE49-F238E27FC236}">
                <a16:creationId xmlns:a16="http://schemas.microsoft.com/office/drawing/2014/main" id="{F0CF8E82-0D4D-0591-059E-5CC515F35A2D}"/>
              </a:ext>
            </a:extLst>
          </p:cNvPr>
          <p:cNvCxnSpPr/>
          <p:nvPr/>
        </p:nvCxnSpPr>
        <p:spPr>
          <a:xfrm flipH="1">
            <a:off x="6324600" y="8298572"/>
            <a:ext cx="1828800" cy="0"/>
          </a:xfrm>
          <a:prstGeom prst="line">
            <a:avLst/>
          </a:prstGeom>
          <a:ln w="571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4FA2E0C-0888-E8B2-A13D-371BEBA88728}"/>
              </a:ext>
            </a:extLst>
          </p:cNvPr>
          <p:cNvSpPr txBox="1"/>
          <p:nvPr/>
        </p:nvSpPr>
        <p:spPr>
          <a:xfrm>
            <a:off x="2867055" y="2243303"/>
            <a:ext cx="5031911"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Bộ </a:t>
            </a:r>
            <a:r>
              <a:rPr lang="en-US" sz="3600" smtClean="0">
                <a:solidFill>
                  <a:srgbClr val="FF0000"/>
                </a:solidFill>
                <a:latin typeface="Arial" panose="020B0604020202020204" pitchFamily="34" charset="0"/>
                <a:cs typeface="Arial" panose="020B0604020202020204" pitchFamily="34" charset="0"/>
              </a:rPr>
              <a:t>nhớ </a:t>
            </a:r>
            <a:r>
              <a:rPr lang="en-US" sz="3600">
                <a:solidFill>
                  <a:srgbClr val="FF0000"/>
                </a:solidFill>
                <a:latin typeface="Arial" panose="020B0604020202020204" pitchFamily="34" charset="0"/>
                <a:cs typeface="Arial" panose="020B0604020202020204" pitchFamily="34" charset="0"/>
              </a:rPr>
              <a:t>trong (RAM)</a:t>
            </a:r>
          </a:p>
        </p:txBody>
      </p:sp>
      <p:sp>
        <p:nvSpPr>
          <p:cNvPr id="23" name="TextBox 22">
            <a:extLst>
              <a:ext uri="{FF2B5EF4-FFF2-40B4-BE49-F238E27FC236}">
                <a16:creationId xmlns:a16="http://schemas.microsoft.com/office/drawing/2014/main" id="{B1C6DD24-3CBD-EB28-1432-0D332020CADB}"/>
              </a:ext>
            </a:extLst>
          </p:cNvPr>
          <p:cNvSpPr txBox="1"/>
          <p:nvPr/>
        </p:nvSpPr>
        <p:spPr>
          <a:xfrm>
            <a:off x="3015521" y="745438"/>
            <a:ext cx="5031911"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Bộ vi xử lí (CPU)</a:t>
            </a:r>
          </a:p>
        </p:txBody>
      </p:sp>
      <p:sp>
        <p:nvSpPr>
          <p:cNvPr id="24" name="TextBox 23">
            <a:extLst>
              <a:ext uri="{FF2B5EF4-FFF2-40B4-BE49-F238E27FC236}">
                <a16:creationId xmlns:a16="http://schemas.microsoft.com/office/drawing/2014/main" id="{63F5DDD1-F2C6-64F8-40C3-5C7CCCA4F30B}"/>
              </a:ext>
            </a:extLst>
          </p:cNvPr>
          <p:cNvSpPr txBox="1"/>
          <p:nvPr/>
        </p:nvSpPr>
        <p:spPr>
          <a:xfrm>
            <a:off x="10342907" y="1115133"/>
            <a:ext cx="5031911" cy="646331"/>
          </a:xfrm>
          <a:prstGeom prst="rect">
            <a:avLst/>
          </a:prstGeom>
          <a:noFill/>
        </p:spPr>
        <p:txBody>
          <a:bodyPr wrap="square">
            <a:spAutoFit/>
          </a:bodyPr>
          <a:lstStyle/>
          <a:p>
            <a:pPr algn="ctr"/>
            <a:r>
              <a:rPr lang="en-US" sz="3600">
                <a:solidFill>
                  <a:srgbClr val="FF0000"/>
                </a:solidFill>
                <a:latin typeface="Arial" panose="020B0604020202020204" pitchFamily="34" charset="0"/>
                <a:cs typeface="Arial" panose="020B0604020202020204" pitchFamily="34" charset="0"/>
              </a:rPr>
              <a:t>Bảng mạch chính</a:t>
            </a:r>
          </a:p>
        </p:txBody>
      </p:sp>
    </p:spTree>
    <p:extLst>
      <p:ext uri="{BB962C8B-B14F-4D97-AF65-F5344CB8AC3E}">
        <p14:creationId xmlns:p14="http://schemas.microsoft.com/office/powerpoint/2010/main" val="3002888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par>
                          <p:cTn id="41" fill="hold">
                            <p:stCondLst>
                              <p:cond delay="3500"/>
                            </p:stCondLst>
                            <p:childTnLst>
                              <p:par>
                                <p:cTn id="42" presetID="16" presetClass="entr" presetSubtype="2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7" grpId="0"/>
      <p:bldP spid="19" grpId="0"/>
      <p:bldP spid="21"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grpSp>
        <p:nvGrpSpPr>
          <p:cNvPr id="12" name="Group 11">
            <a:extLst>
              <a:ext uri="{FF2B5EF4-FFF2-40B4-BE49-F238E27FC236}">
                <a16:creationId xmlns:a16="http://schemas.microsoft.com/office/drawing/2014/main" id="{83976285-42D1-5062-EBDD-17A420C6F2CB}"/>
              </a:ext>
            </a:extLst>
          </p:cNvPr>
          <p:cNvGrpSpPr/>
          <p:nvPr/>
        </p:nvGrpSpPr>
        <p:grpSpPr>
          <a:xfrm>
            <a:off x="906752" y="1341111"/>
            <a:ext cx="16123948" cy="8144795"/>
            <a:chOff x="906752" y="1341111"/>
            <a:chExt cx="16123948" cy="8144795"/>
          </a:xfrm>
        </p:grpSpPr>
        <p:sp>
          <p:nvSpPr>
            <p:cNvPr id="5" name="Rectangle: Rounded Corners 4">
              <a:extLst>
                <a:ext uri="{FF2B5EF4-FFF2-40B4-BE49-F238E27FC236}">
                  <a16:creationId xmlns:a16="http://schemas.microsoft.com/office/drawing/2014/main" id="{93C1897B-FCD9-6584-AC17-A485D82071D0}"/>
                </a:ext>
              </a:extLst>
            </p:cNvPr>
            <p:cNvSpPr/>
            <p:nvPr/>
          </p:nvSpPr>
          <p:spPr>
            <a:xfrm>
              <a:off x="1257300" y="2549485"/>
              <a:ext cx="15773400" cy="5679126"/>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rPr>
                <a:t>Các thiết bị ngoại vi giúp máy tính nhận thông tin vào, đưa thông tin ra hoặc mở rộng khả năng lưu trữ.</a:t>
              </a:r>
            </a:p>
            <a:p>
              <a:pPr marL="571500" indent="-571500" algn="just">
                <a:lnSpc>
                  <a:spcPct val="150000"/>
                </a:lnSpc>
                <a:buFont typeface="Arial" panose="020B0604020202020204" pitchFamily="34" charset="0"/>
                <a:buChar char="•"/>
              </a:pPr>
              <a:r>
                <a:rPr lang="vi-VN" sz="4000">
                  <a:solidFill>
                    <a:schemeClr val="tx1"/>
                  </a:solidFill>
                </a:rPr>
                <a:t>Các thiết bị phần cứng bên trong thân máy giúp máy tính thực hiện các hoạt động xử lí và lưu trữ thông tin.</a:t>
              </a:r>
            </a:p>
          </p:txBody>
        </p:sp>
        <p:sp>
          <p:nvSpPr>
            <p:cNvPr id="7" name="Flowchart: Data 6">
              <a:extLst>
                <a:ext uri="{FF2B5EF4-FFF2-40B4-BE49-F238E27FC236}">
                  <a16:creationId xmlns:a16="http://schemas.microsoft.com/office/drawing/2014/main" id="{5D6021B1-2A29-3634-F5AC-FFB6F65D25B7}"/>
                </a:ext>
              </a:extLst>
            </p:cNvPr>
            <p:cNvSpPr/>
            <p:nvPr/>
          </p:nvSpPr>
          <p:spPr>
            <a:xfrm>
              <a:off x="1257300" y="2360440"/>
              <a:ext cx="5867400" cy="901548"/>
            </a:xfrm>
            <a:prstGeom prst="flowChartInputOutpu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GHI NHỚ </a:t>
              </a:r>
            </a:p>
          </p:txBody>
        </p:sp>
        <p:pic>
          <p:nvPicPr>
            <p:cNvPr id="9" name="Picture 5">
              <a:extLst>
                <a:ext uri="{FF2B5EF4-FFF2-40B4-BE49-F238E27FC236}">
                  <a16:creationId xmlns:a16="http://schemas.microsoft.com/office/drawing/2014/main" id="{D9991CEE-C512-06A2-5F09-95DA460F6C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78000" y="1341111"/>
              <a:ext cx="1219757" cy="1920877"/>
            </a:xfrm>
            <a:prstGeom prst="rect">
              <a:avLst/>
            </a:prstGeom>
          </p:spPr>
        </p:pic>
        <p:pic>
          <p:nvPicPr>
            <p:cNvPr id="10" name="Picture 4">
              <a:extLst>
                <a:ext uri="{FF2B5EF4-FFF2-40B4-BE49-F238E27FC236}">
                  <a16:creationId xmlns:a16="http://schemas.microsoft.com/office/drawing/2014/main" id="{91CC14EC-7117-7371-E1F3-4721FEBA5A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23447">
              <a:off x="906752" y="7343719"/>
              <a:ext cx="1435265" cy="2142187"/>
            </a:xfrm>
            <a:prstGeom prst="rect">
              <a:avLst/>
            </a:prstGeom>
          </p:spPr>
        </p:pic>
      </p:grpSp>
    </p:spTree>
    <p:extLst>
      <p:ext uri="{BB962C8B-B14F-4D97-AF65-F5344CB8AC3E}">
        <p14:creationId xmlns:p14="http://schemas.microsoft.com/office/powerpoint/2010/main" val="784066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4543538" y="855903"/>
            <a:ext cx="9200925" cy="944618"/>
          </a:xfrm>
          <a:prstGeom prst="rect">
            <a:avLst/>
          </a:prstGeom>
        </p:spPr>
        <p:txBody>
          <a:bodyPr wrap="square" lIns="0" tIns="0" rIns="0" bIns="0" rtlCol="0" anchor="t">
            <a:spAutoFit/>
          </a:bodyPr>
          <a:lstStyle/>
          <a:p>
            <a:pPr algn="ctr" defTabSz="914445">
              <a:lnSpc>
                <a:spcPts val="8001"/>
              </a:lnSpc>
              <a:spcBef>
                <a:spcPct val="0"/>
              </a:spcBef>
            </a:pPr>
            <a:r>
              <a:rPr lang="en-US" sz="6000" b="1" spc="-80">
                <a:solidFill>
                  <a:srgbClr val="000000"/>
                </a:solidFill>
                <a:latin typeface="Arial" panose="020B0604020202020204" pitchFamily="34" charset="0"/>
                <a:cs typeface="Arial" panose="020B0604020202020204" pitchFamily="34" charset="0"/>
              </a:rPr>
              <a:t>LUYỆN TẬP </a:t>
            </a:r>
            <a:endParaRPr lang="en-US" sz="6000" b="1" spc="-80" dirty="0">
              <a:solidFill>
                <a:srgbClr val="000000"/>
              </a:solidFill>
              <a:latin typeface="Arial" panose="020B0604020202020204" pitchFamily="34" charset="0"/>
              <a:cs typeface="Arial" panose="020B0604020202020204" pitchFamily="34" charset="0"/>
            </a:endParaRPr>
          </a:p>
        </p:txBody>
      </p:sp>
      <p:sp>
        <p:nvSpPr>
          <p:cNvPr id="2" name="Câu hỏi">
            <a:extLst>
              <a:ext uri="{FF2B5EF4-FFF2-40B4-BE49-F238E27FC236}">
                <a16:creationId xmlns:a16="http://schemas.microsoft.com/office/drawing/2014/main" id="{4ADFFF1A-F500-CC57-185E-00F4826D0836}"/>
              </a:ext>
            </a:extLst>
          </p:cNvPr>
          <p:cNvSpPr/>
          <p:nvPr/>
        </p:nvSpPr>
        <p:spPr>
          <a:xfrm>
            <a:off x="1821872" y="209896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fr-FR" sz="4800" noProof="1">
                <a:solidFill>
                  <a:prstClr val="black"/>
                </a:solidFill>
                <a:latin typeface="Arial" panose="020B0604020202020204" pitchFamily="34" charset="0"/>
                <a:cs typeface="Arial" panose="020B0604020202020204" pitchFamily="34" charset="0"/>
              </a:rPr>
              <a:t>Câu 1: Phần cứng là gì?</a:t>
            </a: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821872" y="554874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A. Thiết bị máy tính bên trong và bên ngoài thân máy.</a:t>
            </a:r>
            <a:endParaRPr lang="vi-VN" sz="30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80009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B. Thiết bị bên ngoài máy tính và bộ nguồn điện.</a:t>
            </a:r>
            <a:endParaRPr lang="vi-VN" sz="30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554874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C. Thiết bị máy tính và ứng dụng trong máy tính.</a:t>
            </a:r>
            <a:endParaRPr lang="vi-VN" sz="30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80009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D. Thiết bị bên trong máy tính, màn hình, chuột và bàn phím.</a:t>
            </a:r>
            <a:endParaRPr lang="vi-VN" sz="30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224647" y="598940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595572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843048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3" y="8430487"/>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087910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800" noProof="1">
                <a:solidFill>
                  <a:prstClr val="black"/>
                </a:solidFill>
                <a:latin typeface="Arial" panose="020B0604020202020204" pitchFamily="34" charset="0"/>
                <a:cs typeface="Arial" panose="020B0604020202020204" pitchFamily="34" charset="0"/>
              </a:rPr>
              <a:t>Câu 2. Chức năng của thiết bị nhớ flash với máy tính là gì?</a:t>
            </a:r>
          </a:p>
        </p:txBody>
      </p:sp>
      <p:sp>
        <p:nvSpPr>
          <p:cNvPr id="5" name="Đáp án đúng">
            <a:extLst>
              <a:ext uri="{FF2B5EF4-FFF2-40B4-BE49-F238E27FC236}">
                <a16:creationId xmlns:a16="http://schemas.microsoft.com/office/drawing/2014/main" id="{8B66CBE4-2DB9-BCF7-D1C4-281B894BFE17}"/>
              </a:ext>
            </a:extLst>
          </p:cNvPr>
          <p:cNvSpPr/>
          <p:nvPr/>
        </p:nvSpPr>
        <p:spPr>
          <a:xfrm>
            <a:off x="1821875"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B. </a:t>
            </a:r>
            <a:r>
              <a:rPr lang="vi-VN" sz="3000" noProof="1">
                <a:solidFill>
                  <a:prstClr val="black"/>
                </a:solidFill>
                <a:latin typeface="Arial" panose="020B0604020202020204" pitchFamily="34" charset="0"/>
                <a:cs typeface="Arial" panose="020B0604020202020204" pitchFamily="34" charset="0"/>
              </a:rPr>
              <a:t>Mở rộng khả năng lưu trữ</a:t>
            </a:r>
            <a:endParaRPr lang="en-US" sz="3000" noProof="1">
              <a:solidFill>
                <a:prstClr val="black"/>
              </a:solidFill>
              <a:latin typeface="Calibri"/>
              <a:cs typeface="Arial" panose="020B0604020202020204" pitchFamily="34" charset="0"/>
            </a:endParaRPr>
          </a:p>
          <a:p>
            <a:pPr algn="ctr" defTabSz="1371600">
              <a:lnSpc>
                <a:spcPct val="150000"/>
              </a:lnSpc>
            </a:pPr>
            <a:r>
              <a:rPr lang="vi-VN" sz="3000" noProof="1">
                <a:solidFill>
                  <a:prstClr val="black"/>
                </a:solidFill>
                <a:latin typeface="Arial" panose="020B0604020202020204" pitchFamily="34" charset="0"/>
                <a:cs typeface="Arial" panose="020B0604020202020204" pitchFamily="34" charset="0"/>
              </a:rPr>
              <a:t> thông tin</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A. Truyền tải hình ảnh, dữ liệu.</a:t>
            </a:r>
            <a:endParaRPr lang="vi-VN" sz="30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663545"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C. Phát ra âm thanh.</a:t>
            </a:r>
            <a:endParaRPr lang="vi-VN" sz="30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D. Nhận và gửi thông tin trong mạng máy tính.</a:t>
            </a:r>
            <a:endParaRPr lang="vi-VN" sz="30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224650" y="7508202"/>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5022272"/>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1544195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800" noProof="1">
                <a:solidFill>
                  <a:prstClr val="black"/>
                </a:solidFill>
                <a:latin typeface="Arial" panose="020B0604020202020204" pitchFamily="34" charset="0"/>
                <a:cs typeface="Arial" panose="020B0604020202020204" pitchFamily="34" charset="0"/>
              </a:rPr>
              <a:t>Câu 3. Bộ nhớ trong có chức năng gì?</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3000" noProof="1">
                <a:solidFill>
                  <a:prstClr val="black"/>
                </a:solidFill>
                <a:latin typeface="Arial" panose="020B0604020202020204" pitchFamily="34" charset="0"/>
                <a:cs typeface="Arial" panose="020B0604020202020204" pitchFamily="34" charset="0"/>
              </a:rPr>
              <a:t>C. Chứa thông tin lấy từ bộ nhớ ngoài để tính toán và xử lí.</a:t>
            </a:r>
            <a:endParaRPr lang="vi-VN" sz="30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A. Xử lí thông tin.</a:t>
            </a:r>
            <a:endParaRPr lang="vi-VN" sz="30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B. Kết nối các thiết bị với nhau.</a:t>
            </a:r>
            <a:endParaRPr lang="vi-VN" sz="30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3000" noProof="1">
                <a:solidFill>
                  <a:prstClr val="black"/>
                </a:solidFill>
                <a:latin typeface="Arial" panose="020B0604020202020204" pitchFamily="34" charset="0"/>
                <a:cs typeface="Arial" panose="020B0604020202020204" pitchFamily="34" charset="0"/>
              </a:rPr>
              <a:t>D. Cả ba chức năng trên.</a:t>
            </a:r>
            <a:endParaRPr lang="vi-VN" sz="30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420448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420591"/>
            <a:ext cx="14644256" cy="41173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3900" noProof="1">
                <a:solidFill>
                  <a:prstClr val="black"/>
                </a:solidFill>
                <a:latin typeface="Arial" panose="020B0604020202020204" pitchFamily="34" charset="0"/>
                <a:cs typeface="Arial" panose="020B0604020202020204" pitchFamily="34" charset="0"/>
              </a:rPr>
              <a:t>Câu 4. Đây là hình ảnh về phần cứng nào của máy tính?</a:t>
            </a:r>
            <a:endParaRPr lang="en-US" sz="3900" noProof="1">
              <a:solidFill>
                <a:prstClr val="black"/>
              </a:solidFill>
              <a:latin typeface="Calibri"/>
              <a:cs typeface="Arial" panose="020B0604020202020204" pitchFamily="34" charset="0"/>
            </a:endParaRPr>
          </a:p>
          <a:p>
            <a:pPr algn="ctr" defTabSz="1371600"/>
            <a:endParaRPr lang="en-US" sz="3900" noProof="1">
              <a:solidFill>
                <a:prstClr val="black"/>
              </a:solidFill>
              <a:latin typeface="Calibri"/>
              <a:cs typeface="Arial" panose="020B0604020202020204" pitchFamily="34" charset="0"/>
            </a:endParaRPr>
          </a:p>
          <a:p>
            <a:pPr algn="ctr" defTabSz="1371600"/>
            <a:endParaRPr lang="en-US" sz="3900" noProof="1">
              <a:solidFill>
                <a:prstClr val="black"/>
              </a:solidFill>
              <a:latin typeface="Arial" panose="020B0604020202020204" pitchFamily="34" charset="0"/>
              <a:cs typeface="Arial" panose="020B0604020202020204" pitchFamily="34" charset="0"/>
            </a:endParaRPr>
          </a:p>
          <a:p>
            <a:pPr algn="ctr" defTabSz="1371600"/>
            <a:endParaRPr lang="vi-VN" sz="39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D. Bảng mạch chính.</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Bộ vi xử lí CPU</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B. Bộ nguồn.</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C. Bộ nhớ ngoài.</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13">
            <a:extLst>
              <a:ext uri="{FF2B5EF4-FFF2-40B4-BE49-F238E27FC236}">
                <a16:creationId xmlns:a16="http://schemas.microsoft.com/office/drawing/2014/main" id="{5110CB95-913B-1809-584F-A0A827940753}"/>
              </a:ext>
            </a:extLst>
          </p:cNvPr>
          <p:cNvPicPr>
            <a:picLocks noChangeAspect="1"/>
          </p:cNvPicPr>
          <p:nvPr/>
        </p:nvPicPr>
        <p:blipFill>
          <a:blip r:embed="rId11"/>
          <a:stretch>
            <a:fillRect/>
          </a:stretch>
        </p:blipFill>
        <p:spPr>
          <a:xfrm>
            <a:off x="6895961" y="2037714"/>
            <a:ext cx="4219175" cy="2344656"/>
          </a:xfrm>
          <a:prstGeom prst="rect">
            <a:avLst/>
          </a:prstGeom>
        </p:spPr>
      </p:pic>
    </p:spTree>
    <p:extLst>
      <p:ext uri="{BB962C8B-B14F-4D97-AF65-F5344CB8AC3E}">
        <p14:creationId xmlns:p14="http://schemas.microsoft.com/office/powerpoint/2010/main" val="659728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5"/>
                                        </p:tgtEl>
                                        <p:attrNameLst>
                                          <p:attrName>fillcolor</p:attrName>
                                        </p:attrNameLst>
                                      </p:cBhvr>
                                      <p:to>
                                        <a:srgbClr val="92D050"/>
                                      </p:to>
                                    </p:animClr>
                                    <p:set>
                                      <p:cBhvr>
                                        <p:cTn id="30" dur="500" fill="hold"/>
                                        <p:tgtEl>
                                          <p:spTgt spid="5"/>
                                        </p:tgtEl>
                                        <p:attrNameLst>
                                          <p:attrName>fill.type</p:attrName>
                                        </p:attrNameLst>
                                      </p:cBhvr>
                                      <p:to>
                                        <p:strVal val="solid"/>
                                      </p:to>
                                    </p:set>
                                    <p:set>
                                      <p:cBhvr>
                                        <p:cTn id="31" dur="500" fill="hold"/>
                                        <p:tgtEl>
                                          <p:spTgt spid="5"/>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5" fill="hold"/>
                                        <p:tgtEl>
                                          <p:spTgt spid="3"/>
                                        </p:tgtEl>
                                      </p:cBhvr>
                                    </p:cmd>
                                  </p:childTnLst>
                                </p:cTn>
                              </p:par>
                              <p:par>
                                <p:cTn id="34" presetID="1" presetClass="entr" presetSubtype="0" fill="hold" nodeType="withEffect">
                                  <p:stCondLst>
                                    <p:cond delay="0"/>
                                  </p:stCondLst>
                                  <p:childTnLst>
                                    <p:set>
                                      <p:cBhvr>
                                        <p:cTn id="35" dur="1" fill="hold">
                                          <p:stCondLst>
                                            <p:cond delay="9"/>
                                          </p:stCondLst>
                                        </p:cTn>
                                        <p:tgtEl>
                                          <p:spTgt spid="10"/>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5"/>
                                        </p:tgtEl>
                                      </p:cBhvr>
                                    </p:animEffect>
                                    <p:animScale>
                                      <p:cBhvr>
                                        <p:cTn id="38"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9" fill="hold" display="0">
                  <p:stCondLst>
                    <p:cond delay="indefinite"/>
                  </p:stCondLst>
                  <p:endCondLst>
                    <p:cond evt="onStopAudio" delay="0">
                      <p:tgtEl>
                        <p:sldTgt/>
                      </p:tgtEl>
                    </p:cond>
                  </p:endCondLst>
                </p:cTn>
                <p:tgtEl>
                  <p:spTgt spid="3"/>
                </p:tgtEl>
              </p:cMediaNode>
            </p:audio>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D99694"/>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4"/>
                                        </p:tgtEl>
                                      </p:cBhvr>
                                    </p:cmd>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6"/>
                                        </p:tgtEl>
                                      </p:cBhvr>
                                    </p:animEffect>
                                    <p:animScale>
                                      <p:cBhvr>
                                        <p:cTn id="53"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4" fill="hold" display="0">
                  <p:stCondLst>
                    <p:cond delay="indefinite"/>
                  </p:stCondLst>
                  <p:endCondLst>
                    <p:cond evt="onStopAudio" delay="0">
                      <p:tgtEl>
                        <p:sldTgt/>
                      </p:tgtEl>
                    </p:cond>
                  </p:endCondLst>
                </p:cTn>
                <p:tgtEl>
                  <p:spTgt spid="4"/>
                </p:tgtEl>
              </p:cMediaNode>
            </p:audio>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7"/>
                                        </p:tgtEl>
                                        <p:attrNameLst>
                                          <p:attrName>fillcolor</p:attrName>
                                        </p:attrNameLst>
                                      </p:cBhvr>
                                      <p:to>
                                        <a:srgbClr val="D99694"/>
                                      </p:to>
                                    </p:animClr>
                                    <p:set>
                                      <p:cBhvr>
                                        <p:cTn id="60" dur="500" fill="hold"/>
                                        <p:tgtEl>
                                          <p:spTgt spid="7"/>
                                        </p:tgtEl>
                                        <p:attrNameLst>
                                          <p:attrName>fill.type</p:attrName>
                                        </p:attrNameLst>
                                      </p:cBhvr>
                                      <p:to>
                                        <p:strVal val="solid"/>
                                      </p:to>
                                    </p:set>
                                    <p:set>
                                      <p:cBhvr>
                                        <p:cTn id="61" dur="500" fill="hold"/>
                                        <p:tgtEl>
                                          <p:spTgt spid="7"/>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4"/>
                                        </p:tgtEl>
                                      </p:cBhvr>
                                    </p:cmd>
                                  </p:childTnLst>
                                </p:cTn>
                              </p:par>
                              <p:par>
                                <p:cTn id="64" presetID="1" presetClass="entr" presetSubtype="0" fill="hold" nodeType="withEffect">
                                  <p:stCondLst>
                                    <p:cond delay="0"/>
                                  </p:stCondLst>
                                  <p:childTnLst>
                                    <p:set>
                                      <p:cBhvr>
                                        <p:cTn id="65" dur="1" fill="hold">
                                          <p:stCondLst>
                                            <p:cond delay="9"/>
                                          </p:stCondLst>
                                        </p:cTn>
                                        <p:tgtEl>
                                          <p:spTgt spid="11"/>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7"/>
                                        </p:tgtEl>
                                      </p:cBhvr>
                                    </p:animEffect>
                                    <p:animScale>
                                      <p:cBhvr>
                                        <p:cTn id="68"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9" restart="whenNotActive" fill="hold" evtFilter="cancelBubble" nodeType="interactiveSeq">
                <p:stCondLst>
                  <p:cond evt="onClick" delay="0">
                    <p:tgtEl>
                      <p:spTgt spid="8"/>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8"/>
                                        </p:tgtEl>
                                        <p:attrNameLst>
                                          <p:attrName>fillcolor</p:attrName>
                                        </p:attrNameLst>
                                      </p:cBhvr>
                                      <p:to>
                                        <a:srgbClr val="D99694"/>
                                      </p:to>
                                    </p:animClr>
                                    <p:set>
                                      <p:cBhvr>
                                        <p:cTn id="74" dur="500" fill="hold"/>
                                        <p:tgtEl>
                                          <p:spTgt spid="8"/>
                                        </p:tgtEl>
                                        <p:attrNameLst>
                                          <p:attrName>fill.type</p:attrName>
                                        </p:attrNameLst>
                                      </p:cBhvr>
                                      <p:to>
                                        <p:strVal val="solid"/>
                                      </p:to>
                                    </p:set>
                                    <p:set>
                                      <p:cBhvr>
                                        <p:cTn id="75" dur="500" fill="hold"/>
                                        <p:tgtEl>
                                          <p:spTgt spid="8"/>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4"/>
                                        </p:tgtEl>
                                      </p:cBhvr>
                                    </p:cmd>
                                  </p:childTnLst>
                                </p:cTn>
                              </p:par>
                              <p:par>
                                <p:cTn id="78" presetID="1" presetClass="entr" presetSubtype="0" fill="hold" nodeType="withEffect">
                                  <p:stCondLst>
                                    <p:cond delay="0"/>
                                  </p:stCondLst>
                                  <p:childTnLst>
                                    <p:set>
                                      <p:cBhvr>
                                        <p:cTn id="79" dur="1" fill="hold">
                                          <p:stCondLst>
                                            <p:cond delay="9"/>
                                          </p:stCondLst>
                                        </p:cTn>
                                        <p:tgtEl>
                                          <p:spTgt spid="12"/>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vi-VN" sz="4500" noProof="1">
                <a:solidFill>
                  <a:prstClr val="black"/>
                </a:solidFill>
                <a:latin typeface="Arial" panose="020B0604020202020204" pitchFamily="34" charset="0"/>
                <a:cs typeface="Arial" panose="020B0604020202020204" pitchFamily="34" charset="0"/>
              </a:rPr>
              <a:t>Câu 5. Các thiết bị phần cứng bên ngoài thân máy còn được gọi là:</a:t>
            </a:r>
            <a:endParaRPr lang="en-US" sz="45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D. Thiết bị ngoại vi.</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A. Thiết bị trung tâm.</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B. Thiết bị ở xa.</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800" noProof="1">
                <a:solidFill>
                  <a:prstClr val="black"/>
                </a:solidFill>
                <a:latin typeface="Arial" panose="020B0604020202020204" pitchFamily="34" charset="0"/>
                <a:cs typeface="Arial" panose="020B0604020202020204" pitchFamily="34" charset="0"/>
              </a:rPr>
              <a:t>C. Thiết bị bên ngoài.</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758652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sp>
        <p:nvSpPr>
          <p:cNvPr id="4" name="TextBox 3">
            <a:extLst>
              <a:ext uri="{FF2B5EF4-FFF2-40B4-BE49-F238E27FC236}">
                <a16:creationId xmlns:a16="http://schemas.microsoft.com/office/drawing/2014/main" id="{C6A1C032-5DA6-7A37-5572-0CA03C33538F}"/>
              </a:ext>
            </a:extLst>
          </p:cNvPr>
          <p:cNvSpPr txBox="1"/>
          <p:nvPr/>
        </p:nvSpPr>
        <p:spPr>
          <a:xfrm>
            <a:off x="0" y="1055469"/>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LUYỆN TẬP </a:t>
            </a:r>
          </a:p>
        </p:txBody>
      </p:sp>
      <p:sp>
        <p:nvSpPr>
          <p:cNvPr id="6" name="Rectangle: Rounded Corners 5">
            <a:extLst>
              <a:ext uri="{FF2B5EF4-FFF2-40B4-BE49-F238E27FC236}">
                <a16:creationId xmlns:a16="http://schemas.microsoft.com/office/drawing/2014/main" id="{C4E40515-D18A-D731-DD6F-0EFBC2703DA9}"/>
              </a:ext>
            </a:extLst>
          </p:cNvPr>
          <p:cNvSpPr/>
          <p:nvPr/>
        </p:nvSpPr>
        <p:spPr>
          <a:xfrm>
            <a:off x="1066800" y="2552700"/>
            <a:ext cx="16356308" cy="31242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Trong các thiết bị phần cứng của máy tính sau đây, những thiết bị nào giúp máy tính thực hiện chức năng đưa thông tin ra: máy in, tai nghe, máy chiếu, bàn phím, chuột?</a:t>
            </a:r>
            <a:endParaRPr lang="en-US" sz="4000">
              <a:solidFill>
                <a:schemeClr val="tx1"/>
              </a:solidFill>
            </a:endParaRPr>
          </a:p>
        </p:txBody>
      </p:sp>
      <p:pic>
        <p:nvPicPr>
          <p:cNvPr id="13" name="Graphic 12" descr="Back with solid fill">
            <a:extLst>
              <a:ext uri="{FF2B5EF4-FFF2-40B4-BE49-F238E27FC236}">
                <a16:creationId xmlns:a16="http://schemas.microsoft.com/office/drawing/2014/main" id="{198046F2-ACB0-E083-35DF-9F9AFD5B02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flipV="1">
            <a:off x="797088" y="6890972"/>
            <a:ext cx="2109101" cy="1181100"/>
          </a:xfrm>
          <a:prstGeom prst="rect">
            <a:avLst/>
          </a:prstGeom>
        </p:spPr>
      </p:pic>
      <p:sp>
        <p:nvSpPr>
          <p:cNvPr id="15" name="TextBox 14">
            <a:extLst>
              <a:ext uri="{FF2B5EF4-FFF2-40B4-BE49-F238E27FC236}">
                <a16:creationId xmlns:a16="http://schemas.microsoft.com/office/drawing/2014/main" id="{3677D420-0D60-B801-86DF-017BCB7D8FCF}"/>
              </a:ext>
            </a:extLst>
          </p:cNvPr>
          <p:cNvSpPr txBox="1"/>
          <p:nvPr/>
        </p:nvSpPr>
        <p:spPr>
          <a:xfrm>
            <a:off x="3048000" y="6483278"/>
            <a:ext cx="7426488" cy="2748253"/>
          </a:xfrm>
          <a:prstGeom prst="rect">
            <a:avLst/>
          </a:prstGeom>
          <a:noFill/>
        </p:spPr>
        <p:txBody>
          <a:bodyPr wrap="square">
            <a:spAutoFit/>
          </a:bodyPr>
          <a:lstStyle/>
          <a:p>
            <a:pPr algn="just">
              <a:lnSpc>
                <a:spcPct val="150000"/>
              </a:lnSpc>
            </a:pPr>
            <a:r>
              <a:rPr lang="it-IT" sz="4000">
                <a:latin typeface="Arial" panose="020B0604020202020204" pitchFamily="34" charset="0"/>
                <a:cs typeface="Arial" panose="020B0604020202020204" pitchFamily="34" charset="0"/>
              </a:rPr>
              <a:t>Các thiết bị thực hiện chức năng đưa thông tin ra: máy in, tai nghe, máy chiếu.</a:t>
            </a:r>
            <a:endParaRPr lang="en-US" sz="4000">
              <a:latin typeface="Arial" panose="020B0604020202020204" pitchFamily="34" charset="0"/>
              <a:cs typeface="Arial" panose="020B0604020202020204" pitchFamily="34" charset="0"/>
            </a:endParaRPr>
          </a:p>
        </p:txBody>
      </p:sp>
      <p:pic>
        <p:nvPicPr>
          <p:cNvPr id="16" name="Picture 8">
            <a:extLst>
              <a:ext uri="{FF2B5EF4-FFF2-40B4-BE49-F238E27FC236}">
                <a16:creationId xmlns:a16="http://schemas.microsoft.com/office/drawing/2014/main" id="{37B1422E-BF40-AB57-BB71-5DCDB8BD42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430000" y="6152213"/>
            <a:ext cx="6304011" cy="4114800"/>
          </a:xfrm>
          <a:prstGeom prst="rect">
            <a:avLst/>
          </a:prstGeom>
        </p:spPr>
      </p:pic>
    </p:spTree>
    <p:extLst>
      <p:ext uri="{BB962C8B-B14F-4D97-AF65-F5344CB8AC3E}">
        <p14:creationId xmlns:p14="http://schemas.microsoft.com/office/powerpoint/2010/main" val="1788082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33185" y="7481989"/>
            <a:ext cx="4336786" cy="2954435"/>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3845" y="-872406"/>
            <a:ext cx="3846287" cy="3235689"/>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sp>
        <p:nvSpPr>
          <p:cNvPr id="4" name="TextBox 3">
            <a:extLst>
              <a:ext uri="{FF2B5EF4-FFF2-40B4-BE49-F238E27FC236}">
                <a16:creationId xmlns:a16="http://schemas.microsoft.com/office/drawing/2014/main" id="{C6A1C032-5DA6-7A37-5572-0CA03C33538F}"/>
              </a:ext>
            </a:extLst>
          </p:cNvPr>
          <p:cNvSpPr txBox="1"/>
          <p:nvPr/>
        </p:nvSpPr>
        <p:spPr>
          <a:xfrm>
            <a:off x="0" y="703633"/>
            <a:ext cx="18288000" cy="1015663"/>
          </a:xfrm>
          <a:prstGeom prst="rect">
            <a:avLst/>
          </a:prstGeom>
          <a:noFill/>
        </p:spPr>
        <p:txBody>
          <a:bodyPr wrap="square" rtlCol="0">
            <a:spAutoFit/>
          </a:bodyPr>
          <a:lstStyle/>
          <a:p>
            <a:pPr algn="ctr"/>
            <a:r>
              <a:rPr lang="en-US" sz="6000" b="1">
                <a:solidFill>
                  <a:srgbClr val="C00000"/>
                </a:solidFill>
                <a:latin typeface="Arial" panose="020B0604020202020204" pitchFamily="34" charset="0"/>
                <a:cs typeface="Arial" panose="020B0604020202020204" pitchFamily="34" charset="0"/>
              </a:rPr>
              <a:t>VẬN DỤNG</a:t>
            </a:r>
          </a:p>
        </p:txBody>
      </p:sp>
      <p:sp>
        <p:nvSpPr>
          <p:cNvPr id="6" name="Rectangle: Rounded Corners 5">
            <a:extLst>
              <a:ext uri="{FF2B5EF4-FFF2-40B4-BE49-F238E27FC236}">
                <a16:creationId xmlns:a16="http://schemas.microsoft.com/office/drawing/2014/main" id="{C4E40515-D18A-D731-DD6F-0EFBC2703DA9}"/>
              </a:ext>
            </a:extLst>
          </p:cNvPr>
          <p:cNvSpPr/>
          <p:nvPr/>
        </p:nvSpPr>
        <p:spPr>
          <a:xfrm>
            <a:off x="1066800" y="2019300"/>
            <a:ext cx="16356308" cy="20574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Em hãy nêu tên và chức năng của các thiết bị ngoại vi mà em đã từng nhìn thấy:</a:t>
            </a:r>
            <a:endParaRPr lang="en-US" sz="4000">
              <a:solidFill>
                <a:schemeClr val="tx1"/>
              </a:solidFill>
            </a:endParaRPr>
          </a:p>
        </p:txBody>
      </p:sp>
      <p:graphicFrame>
        <p:nvGraphicFramePr>
          <p:cNvPr id="8" name="Table 7">
            <a:extLst>
              <a:ext uri="{FF2B5EF4-FFF2-40B4-BE49-F238E27FC236}">
                <a16:creationId xmlns:a16="http://schemas.microsoft.com/office/drawing/2014/main" id="{4D79D044-E780-FB37-8A4E-A80C536C31EA}"/>
              </a:ext>
            </a:extLst>
          </p:cNvPr>
          <p:cNvGraphicFramePr>
            <a:graphicFrameLocks noGrp="1"/>
          </p:cNvGraphicFramePr>
          <p:nvPr>
            <p:extLst>
              <p:ext uri="{D42A27DB-BD31-4B8C-83A1-F6EECF244321}">
                <p14:modId xmlns:p14="http://schemas.microsoft.com/office/powerpoint/2010/main" val="714144634"/>
              </p:ext>
            </p:extLst>
          </p:nvPr>
        </p:nvGraphicFramePr>
        <p:xfrm>
          <a:off x="2095500" y="4381500"/>
          <a:ext cx="14097000" cy="5221440"/>
        </p:xfrm>
        <a:graphic>
          <a:graphicData uri="http://schemas.openxmlformats.org/drawingml/2006/table">
            <a:tbl>
              <a:tblPr firstRow="1" firstCol="1" bandRow="1"/>
              <a:tblGrid>
                <a:gridCol w="3314700">
                  <a:extLst>
                    <a:ext uri="{9D8B030D-6E8A-4147-A177-3AD203B41FA5}">
                      <a16:colId xmlns:a16="http://schemas.microsoft.com/office/drawing/2014/main" val="1725275759"/>
                    </a:ext>
                  </a:extLst>
                </a:gridCol>
                <a:gridCol w="10782300">
                  <a:extLst>
                    <a:ext uri="{9D8B030D-6E8A-4147-A177-3AD203B41FA5}">
                      <a16:colId xmlns:a16="http://schemas.microsoft.com/office/drawing/2014/main" val="971859954"/>
                    </a:ext>
                  </a:extLst>
                </a:gridCol>
              </a:tblGrid>
              <a:tr h="731187">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Tên thiết bị</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Chức năng</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55754106"/>
                  </a:ext>
                </a:extLst>
              </a:tr>
              <a:tr h="1565505">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Chuột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Điều khiển các hoạt động của máy tính dễ dàng và thuận tiện hơn.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76129960"/>
                  </a:ext>
                </a:extLst>
              </a:tr>
              <a:tr h="731187">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Bàn phím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Nhập dữ liệu vào máy tính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32838464"/>
                  </a:ext>
                </a:extLst>
              </a:tr>
              <a:tr h="731187">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Màn hình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Hiển thị hình ảnh, văn bản, dữ liệu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90761925"/>
                  </a:ext>
                </a:extLst>
              </a:tr>
              <a:tr h="731187">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Loa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Phát âm thanh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13876"/>
                  </a:ext>
                </a:extLst>
              </a:tr>
              <a:tr h="731187">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Máy 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3600">
                          <a:effectLst/>
                          <a:latin typeface="Arial" panose="020B0604020202020204" pitchFamily="34" charset="0"/>
                          <a:ea typeface="Calibri" panose="020F0502020204030204" pitchFamily="34" charset="0"/>
                          <a:cs typeface="Arial" panose="020B0604020202020204" pitchFamily="34" charset="0"/>
                        </a:rPr>
                        <a:t>In thông tin ra giấy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58733733"/>
                  </a:ext>
                </a:extLst>
              </a:tr>
            </a:tbl>
          </a:graphicData>
        </a:graphic>
      </p:graphicFrame>
      <p:pic>
        <p:nvPicPr>
          <p:cNvPr id="9" name="Picture 6">
            <a:extLst>
              <a:ext uri="{FF2B5EF4-FFF2-40B4-BE49-F238E27FC236}">
                <a16:creationId xmlns:a16="http://schemas.microsoft.com/office/drawing/2014/main" id="{4FA552A6-6934-4B18-8F4E-3DCD343EC5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8670260"/>
            <a:ext cx="2195912" cy="1616740"/>
          </a:xfrm>
          <a:prstGeom prst="rect">
            <a:avLst/>
          </a:prstGeom>
        </p:spPr>
      </p:pic>
      <p:pic>
        <p:nvPicPr>
          <p:cNvPr id="10" name="Picture 6">
            <a:extLst>
              <a:ext uri="{FF2B5EF4-FFF2-40B4-BE49-F238E27FC236}">
                <a16:creationId xmlns:a16="http://schemas.microsoft.com/office/drawing/2014/main" id="{939062AE-08CB-0A3C-8F44-FB9C590D5F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298207" y="7969738"/>
            <a:ext cx="2766880" cy="2317262"/>
          </a:xfrm>
          <a:prstGeom prst="rect">
            <a:avLst/>
          </a:prstGeom>
        </p:spPr>
      </p:pic>
    </p:spTree>
    <p:extLst>
      <p:ext uri="{BB962C8B-B14F-4D97-AF65-F5344CB8AC3E}">
        <p14:creationId xmlns:p14="http://schemas.microsoft.com/office/powerpoint/2010/main" val="838776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4430" y="7916396"/>
            <a:ext cx="4005700" cy="334475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64512" y="-561955"/>
            <a:ext cx="3628961" cy="24722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92165">
            <a:off x="-953226" y="-2572538"/>
            <a:ext cx="3963852" cy="514507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1899">
            <a:off x="12182988" y="7320332"/>
            <a:ext cx="5963048" cy="4536886"/>
          </a:xfrm>
          <a:prstGeom prst="rect">
            <a:avLst/>
          </a:prstGeom>
        </p:spPr>
      </p:pic>
      <p:sp>
        <p:nvSpPr>
          <p:cNvPr id="18" name="TextBox 18"/>
          <p:cNvSpPr txBox="1"/>
          <p:nvPr/>
        </p:nvSpPr>
        <p:spPr>
          <a:xfrm>
            <a:off x="4356272" y="975983"/>
            <a:ext cx="9989330" cy="1040798"/>
          </a:xfrm>
          <a:prstGeom prst="rect">
            <a:avLst/>
          </a:prstGeom>
        </p:spPr>
        <p:txBody>
          <a:bodyPr lIns="0" tIns="0" rIns="0" bIns="0" rtlCol="0" anchor="t">
            <a:spAutoFit/>
          </a:bodyPr>
          <a:lstStyle/>
          <a:p>
            <a:pPr algn="ctr">
              <a:lnSpc>
                <a:spcPts val="9000"/>
              </a:lnSpc>
            </a:pPr>
            <a:r>
              <a:rPr lang="en-US" sz="6000" b="1">
                <a:latin typeface="Arial" panose="020B0604020202020204" pitchFamily="34" charset="0"/>
                <a:cs typeface="Arial" panose="020B0604020202020204" pitchFamily="34" charset="0"/>
              </a:rPr>
              <a:t>HƯỚNG DẪN VỀ NHÀ</a:t>
            </a:r>
          </a:p>
        </p:txBody>
      </p:sp>
      <p:grpSp>
        <p:nvGrpSpPr>
          <p:cNvPr id="24" name="Group 23">
            <a:extLst>
              <a:ext uri="{FF2B5EF4-FFF2-40B4-BE49-F238E27FC236}">
                <a16:creationId xmlns:a16="http://schemas.microsoft.com/office/drawing/2014/main" id="{222C3431-259F-761A-90CE-108E20F19793}"/>
              </a:ext>
            </a:extLst>
          </p:cNvPr>
          <p:cNvGrpSpPr/>
          <p:nvPr/>
        </p:nvGrpSpPr>
        <p:grpSpPr>
          <a:xfrm>
            <a:off x="1137318" y="2771200"/>
            <a:ext cx="5094634" cy="5550138"/>
            <a:chOff x="1137318" y="2771200"/>
            <a:chExt cx="5094634" cy="5550138"/>
          </a:xfrm>
        </p:grpSpPr>
        <p:grpSp>
          <p:nvGrpSpPr>
            <p:cNvPr id="6" name="Group 6"/>
            <p:cNvGrpSpPr/>
            <p:nvPr/>
          </p:nvGrpSpPr>
          <p:grpSpPr>
            <a:xfrm>
              <a:off x="1137318" y="3714175"/>
              <a:ext cx="5094634" cy="4607163"/>
              <a:chOff x="0" y="0"/>
              <a:chExt cx="7852830" cy="7101446"/>
            </a:xfrm>
          </p:grpSpPr>
          <p:sp>
            <p:nvSpPr>
              <p:cNvPr id="7" name="Freeform 7"/>
              <p:cNvSpPr/>
              <p:nvPr/>
            </p:nvSpPr>
            <p:spPr>
              <a:xfrm>
                <a:off x="31750" y="31750"/>
                <a:ext cx="7789330" cy="7037946"/>
              </a:xfrm>
              <a:custGeom>
                <a:avLst/>
                <a:gdLst/>
                <a:ahLst/>
                <a:cxnLst/>
                <a:rect l="l" t="t" r="r" b="b"/>
                <a:pathLst>
                  <a:path w="7789330" h="7037946">
                    <a:moveTo>
                      <a:pt x="7696619" y="7037946"/>
                    </a:moveTo>
                    <a:lnTo>
                      <a:pt x="92710" y="7037946"/>
                    </a:lnTo>
                    <a:cubicBezTo>
                      <a:pt x="41910" y="7037946"/>
                      <a:pt x="0" y="6996037"/>
                      <a:pt x="0" y="6945237"/>
                    </a:cubicBezTo>
                    <a:lnTo>
                      <a:pt x="0" y="92710"/>
                    </a:lnTo>
                    <a:cubicBezTo>
                      <a:pt x="0" y="41910"/>
                      <a:pt x="41910" y="0"/>
                      <a:pt x="92710" y="0"/>
                    </a:cubicBezTo>
                    <a:lnTo>
                      <a:pt x="7695350" y="0"/>
                    </a:lnTo>
                    <a:cubicBezTo>
                      <a:pt x="7746150" y="0"/>
                      <a:pt x="7788060" y="41910"/>
                      <a:pt x="7788060" y="92710"/>
                    </a:cubicBezTo>
                    <a:lnTo>
                      <a:pt x="7788060" y="6943966"/>
                    </a:lnTo>
                    <a:cubicBezTo>
                      <a:pt x="7789330" y="6996037"/>
                      <a:pt x="7747420" y="7037946"/>
                      <a:pt x="7696620" y="7037946"/>
                    </a:cubicBezTo>
                    <a:close/>
                  </a:path>
                </a:pathLst>
              </a:custGeom>
              <a:solidFill>
                <a:srgbClr val="FFF3ED"/>
              </a:solidFill>
            </p:spPr>
            <p:txBody>
              <a:bodyPr/>
              <a:lstStyle/>
              <a:p>
                <a:endParaRPr lang="en-US"/>
              </a:p>
            </p:txBody>
          </p:sp>
          <p:sp>
            <p:nvSpPr>
              <p:cNvPr id="8" name="Freeform 8"/>
              <p:cNvSpPr/>
              <p:nvPr/>
            </p:nvSpPr>
            <p:spPr>
              <a:xfrm>
                <a:off x="0" y="0"/>
                <a:ext cx="7852830" cy="7101446"/>
              </a:xfrm>
              <a:custGeom>
                <a:avLst/>
                <a:gdLst/>
                <a:ahLst/>
                <a:cxnLst/>
                <a:rect l="l" t="t" r="r" b="b"/>
                <a:pathLst>
                  <a:path w="7852830" h="7101446">
                    <a:moveTo>
                      <a:pt x="7728369" y="59690"/>
                    </a:moveTo>
                    <a:cubicBezTo>
                      <a:pt x="7763930" y="59690"/>
                      <a:pt x="7793140" y="88900"/>
                      <a:pt x="7793140" y="124460"/>
                    </a:cubicBezTo>
                    <a:lnTo>
                      <a:pt x="7793140" y="6976987"/>
                    </a:lnTo>
                    <a:cubicBezTo>
                      <a:pt x="7793140" y="7012546"/>
                      <a:pt x="7763930" y="7041756"/>
                      <a:pt x="7728369" y="7041756"/>
                    </a:cubicBezTo>
                    <a:lnTo>
                      <a:pt x="124460" y="7041756"/>
                    </a:lnTo>
                    <a:cubicBezTo>
                      <a:pt x="88900" y="7041756"/>
                      <a:pt x="59690" y="7012546"/>
                      <a:pt x="59690" y="6976987"/>
                    </a:cubicBezTo>
                    <a:lnTo>
                      <a:pt x="59690" y="124460"/>
                    </a:lnTo>
                    <a:cubicBezTo>
                      <a:pt x="59690" y="88900"/>
                      <a:pt x="88900" y="59690"/>
                      <a:pt x="124460" y="59690"/>
                    </a:cubicBezTo>
                    <a:lnTo>
                      <a:pt x="7728370" y="59690"/>
                    </a:lnTo>
                    <a:moveTo>
                      <a:pt x="7728370" y="0"/>
                    </a:moveTo>
                    <a:lnTo>
                      <a:pt x="124460" y="0"/>
                    </a:lnTo>
                    <a:cubicBezTo>
                      <a:pt x="55880" y="0"/>
                      <a:pt x="0" y="55880"/>
                      <a:pt x="0" y="124460"/>
                    </a:cubicBezTo>
                    <a:lnTo>
                      <a:pt x="0" y="6976987"/>
                    </a:lnTo>
                    <a:cubicBezTo>
                      <a:pt x="0" y="7045567"/>
                      <a:pt x="55880" y="7101446"/>
                      <a:pt x="124460" y="7101446"/>
                    </a:cubicBezTo>
                    <a:lnTo>
                      <a:pt x="7728370" y="7101446"/>
                    </a:lnTo>
                    <a:cubicBezTo>
                      <a:pt x="7796950" y="7101446"/>
                      <a:pt x="7852830" y="7045567"/>
                      <a:pt x="7852830" y="6976987"/>
                    </a:cubicBezTo>
                    <a:lnTo>
                      <a:pt x="7852830" y="124460"/>
                    </a:lnTo>
                    <a:cubicBezTo>
                      <a:pt x="7852830" y="55880"/>
                      <a:pt x="7796950" y="0"/>
                      <a:pt x="7728370" y="0"/>
                    </a:cubicBezTo>
                    <a:close/>
                  </a:path>
                </a:pathLst>
              </a:custGeom>
              <a:solidFill>
                <a:srgbClr val="FDBC96"/>
              </a:solidFill>
            </p:spPr>
            <p:txBody>
              <a:bodyPr/>
              <a:lstStyle/>
              <a:p>
                <a:endParaRPr lang="en-US"/>
              </a:p>
            </p:txBody>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9705">
              <a:off x="3358711" y="2771200"/>
              <a:ext cx="651847" cy="1229900"/>
            </a:xfrm>
            <a:prstGeom prst="rect">
              <a:avLst/>
            </a:prstGeom>
          </p:spPr>
        </p:pic>
        <p:sp>
          <p:nvSpPr>
            <p:cNvPr id="19" name="TextBox 19"/>
            <p:cNvSpPr txBox="1"/>
            <p:nvPr/>
          </p:nvSpPr>
          <p:spPr>
            <a:xfrm>
              <a:off x="1443718" y="4804372"/>
              <a:ext cx="4651498" cy="1732590"/>
            </a:xfrm>
            <a:prstGeom prst="rect">
              <a:avLst/>
            </a:prstGeom>
          </p:spPr>
          <p:txBody>
            <a:bodyPr wrap="square" lIns="0" tIns="0" rIns="0" bIns="0" rtlCol="0" anchor="t">
              <a:spAutoFit/>
            </a:bodyPr>
            <a:lstStyle/>
            <a:p>
              <a:pPr algn="ctr">
                <a:lnSpc>
                  <a:spcPct val="150000"/>
                </a:lnSpc>
              </a:pPr>
              <a:r>
                <a:rPr lang="en-US" sz="4000">
                  <a:latin typeface="Arial" panose="020B0604020202020204" pitchFamily="34" charset="0"/>
                  <a:cs typeface="Arial" panose="020B0604020202020204" pitchFamily="34" charset="0"/>
                </a:rPr>
                <a:t>Ôn lại các kiến thức đã học ở Bài 1.</a:t>
              </a:r>
            </a:p>
          </p:txBody>
        </p:sp>
      </p:grpSp>
      <p:grpSp>
        <p:nvGrpSpPr>
          <p:cNvPr id="25" name="Group 24">
            <a:extLst>
              <a:ext uri="{FF2B5EF4-FFF2-40B4-BE49-F238E27FC236}">
                <a16:creationId xmlns:a16="http://schemas.microsoft.com/office/drawing/2014/main" id="{DCDB8942-5907-92CE-FA79-B297F2F3EF07}"/>
              </a:ext>
            </a:extLst>
          </p:cNvPr>
          <p:cNvGrpSpPr/>
          <p:nvPr/>
        </p:nvGrpSpPr>
        <p:grpSpPr>
          <a:xfrm>
            <a:off x="6517754" y="2570985"/>
            <a:ext cx="5368905" cy="5186761"/>
            <a:chOff x="6517754" y="2570985"/>
            <a:chExt cx="5368905" cy="5186761"/>
          </a:xfrm>
        </p:grpSpPr>
        <p:grpSp>
          <p:nvGrpSpPr>
            <p:cNvPr id="9" name="Group 9"/>
            <p:cNvGrpSpPr/>
            <p:nvPr/>
          </p:nvGrpSpPr>
          <p:grpSpPr>
            <a:xfrm>
              <a:off x="6517754" y="3150583"/>
              <a:ext cx="5368905" cy="4607163"/>
              <a:chOff x="0" y="0"/>
              <a:chExt cx="8275590" cy="7101446"/>
            </a:xfrm>
          </p:grpSpPr>
          <p:sp>
            <p:nvSpPr>
              <p:cNvPr id="10" name="Freeform 10"/>
              <p:cNvSpPr/>
              <p:nvPr/>
            </p:nvSpPr>
            <p:spPr>
              <a:xfrm>
                <a:off x="31750" y="31750"/>
                <a:ext cx="8212089" cy="7037946"/>
              </a:xfrm>
              <a:custGeom>
                <a:avLst/>
                <a:gdLst/>
                <a:ahLst/>
                <a:cxnLst/>
                <a:rect l="l" t="t" r="r" b="b"/>
                <a:pathLst>
                  <a:path w="8212089" h="7037946">
                    <a:moveTo>
                      <a:pt x="8119380" y="7037946"/>
                    </a:moveTo>
                    <a:lnTo>
                      <a:pt x="92710" y="7037946"/>
                    </a:lnTo>
                    <a:cubicBezTo>
                      <a:pt x="41910" y="7037946"/>
                      <a:pt x="0" y="6996037"/>
                      <a:pt x="0" y="6945237"/>
                    </a:cubicBezTo>
                    <a:lnTo>
                      <a:pt x="0" y="92710"/>
                    </a:lnTo>
                    <a:cubicBezTo>
                      <a:pt x="0" y="41910"/>
                      <a:pt x="41910" y="0"/>
                      <a:pt x="92710" y="0"/>
                    </a:cubicBezTo>
                    <a:lnTo>
                      <a:pt x="8118110" y="0"/>
                    </a:lnTo>
                    <a:cubicBezTo>
                      <a:pt x="8168910" y="0"/>
                      <a:pt x="8210820" y="41910"/>
                      <a:pt x="8210820" y="92710"/>
                    </a:cubicBezTo>
                    <a:lnTo>
                      <a:pt x="8210820" y="6943966"/>
                    </a:lnTo>
                    <a:cubicBezTo>
                      <a:pt x="8212089" y="6996037"/>
                      <a:pt x="8170180" y="7037946"/>
                      <a:pt x="8119380" y="7037946"/>
                    </a:cubicBezTo>
                    <a:close/>
                  </a:path>
                </a:pathLst>
              </a:custGeom>
              <a:solidFill>
                <a:srgbClr val="FFF3ED"/>
              </a:solidFill>
            </p:spPr>
            <p:txBody>
              <a:bodyPr/>
              <a:lstStyle/>
              <a:p>
                <a:endParaRPr lang="en-US"/>
              </a:p>
            </p:txBody>
          </p:sp>
          <p:sp>
            <p:nvSpPr>
              <p:cNvPr id="11" name="Freeform 11"/>
              <p:cNvSpPr/>
              <p:nvPr/>
            </p:nvSpPr>
            <p:spPr>
              <a:xfrm>
                <a:off x="0" y="0"/>
                <a:ext cx="8275589" cy="7101446"/>
              </a:xfrm>
              <a:custGeom>
                <a:avLst/>
                <a:gdLst/>
                <a:ahLst/>
                <a:cxnLst/>
                <a:rect l="l" t="t" r="r" b="b"/>
                <a:pathLst>
                  <a:path w="8275589" h="7101446">
                    <a:moveTo>
                      <a:pt x="8151130" y="59690"/>
                    </a:moveTo>
                    <a:cubicBezTo>
                      <a:pt x="8186689" y="59690"/>
                      <a:pt x="8215899" y="88900"/>
                      <a:pt x="8215899" y="124460"/>
                    </a:cubicBezTo>
                    <a:lnTo>
                      <a:pt x="8215899" y="6976987"/>
                    </a:lnTo>
                    <a:cubicBezTo>
                      <a:pt x="8215899" y="7012546"/>
                      <a:pt x="8186689" y="7041756"/>
                      <a:pt x="8151130" y="7041756"/>
                    </a:cubicBezTo>
                    <a:lnTo>
                      <a:pt x="124460" y="7041756"/>
                    </a:lnTo>
                    <a:cubicBezTo>
                      <a:pt x="88900" y="7041756"/>
                      <a:pt x="59690" y="7012546"/>
                      <a:pt x="59690" y="6976987"/>
                    </a:cubicBezTo>
                    <a:lnTo>
                      <a:pt x="59690" y="124460"/>
                    </a:lnTo>
                    <a:cubicBezTo>
                      <a:pt x="59690" y="88900"/>
                      <a:pt x="88900" y="59690"/>
                      <a:pt x="124460" y="59690"/>
                    </a:cubicBezTo>
                    <a:lnTo>
                      <a:pt x="8151130" y="59690"/>
                    </a:lnTo>
                    <a:moveTo>
                      <a:pt x="8151130" y="0"/>
                    </a:moveTo>
                    <a:lnTo>
                      <a:pt x="124460" y="0"/>
                    </a:lnTo>
                    <a:cubicBezTo>
                      <a:pt x="55880" y="0"/>
                      <a:pt x="0" y="55880"/>
                      <a:pt x="0" y="124460"/>
                    </a:cubicBezTo>
                    <a:lnTo>
                      <a:pt x="0" y="6976987"/>
                    </a:lnTo>
                    <a:cubicBezTo>
                      <a:pt x="0" y="7045567"/>
                      <a:pt x="55880" y="7101446"/>
                      <a:pt x="124460" y="7101446"/>
                    </a:cubicBezTo>
                    <a:lnTo>
                      <a:pt x="8151130" y="7101446"/>
                    </a:lnTo>
                    <a:cubicBezTo>
                      <a:pt x="8219710" y="7101446"/>
                      <a:pt x="8275589" y="7045567"/>
                      <a:pt x="8275589" y="6976987"/>
                    </a:cubicBezTo>
                    <a:lnTo>
                      <a:pt x="8275589" y="124460"/>
                    </a:lnTo>
                    <a:cubicBezTo>
                      <a:pt x="8275589" y="55880"/>
                      <a:pt x="8219710" y="0"/>
                      <a:pt x="8151130" y="0"/>
                    </a:cubicBezTo>
                    <a:close/>
                  </a:path>
                </a:pathLst>
              </a:custGeom>
              <a:solidFill>
                <a:srgbClr val="FAA7A2"/>
              </a:solidFill>
            </p:spPr>
            <p:txBody>
              <a:bodyPr/>
              <a:lstStyle/>
              <a:p>
                <a:endParaRPr lang="en-US"/>
              </a:p>
            </p:txBody>
          </p:sp>
        </p:grpSp>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41540">
              <a:off x="8672222" y="2570985"/>
              <a:ext cx="1048158" cy="1035056"/>
            </a:xfrm>
            <a:prstGeom prst="rect">
              <a:avLst/>
            </a:prstGeom>
          </p:spPr>
        </p:pic>
        <p:sp>
          <p:nvSpPr>
            <p:cNvPr id="22" name="TextBox 19">
              <a:extLst>
                <a:ext uri="{FF2B5EF4-FFF2-40B4-BE49-F238E27FC236}">
                  <a16:creationId xmlns:a16="http://schemas.microsoft.com/office/drawing/2014/main" id="{388AA175-6F0C-ACAF-64F1-A076B254AEAC}"/>
                </a:ext>
              </a:extLst>
            </p:cNvPr>
            <p:cNvSpPr txBox="1"/>
            <p:nvPr/>
          </p:nvSpPr>
          <p:spPr>
            <a:xfrm>
              <a:off x="7025188" y="4587869"/>
              <a:ext cx="4651498" cy="1732590"/>
            </a:xfrm>
            <a:prstGeom prst="rect">
              <a:avLst/>
            </a:prstGeom>
          </p:spPr>
          <p:txBody>
            <a:bodyPr wrap="square" lIns="0" tIns="0" rIns="0" bIns="0" rtlCol="0" anchor="t">
              <a:spAutoFit/>
            </a:bodyPr>
            <a:lstStyle/>
            <a:p>
              <a:pPr algn="ctr">
                <a:lnSpc>
                  <a:spcPct val="150000"/>
                </a:lnSpc>
              </a:pPr>
              <a:r>
                <a:rPr lang="en-US" sz="4000">
                  <a:latin typeface="Arial" panose="020B0604020202020204" pitchFamily="34" charset="0"/>
                  <a:cs typeface="Arial" panose="020B0604020202020204" pitchFamily="34" charset="0"/>
                </a:rPr>
                <a:t>Hoàn thành bài tập trong VBT Tin học 4.</a:t>
              </a:r>
            </a:p>
          </p:txBody>
        </p:sp>
      </p:grpSp>
      <p:grpSp>
        <p:nvGrpSpPr>
          <p:cNvPr id="26" name="Group 25">
            <a:extLst>
              <a:ext uri="{FF2B5EF4-FFF2-40B4-BE49-F238E27FC236}">
                <a16:creationId xmlns:a16="http://schemas.microsoft.com/office/drawing/2014/main" id="{616CB4F6-B028-8794-9905-1B6714024CCE}"/>
              </a:ext>
            </a:extLst>
          </p:cNvPr>
          <p:cNvGrpSpPr/>
          <p:nvPr/>
        </p:nvGrpSpPr>
        <p:grpSpPr>
          <a:xfrm>
            <a:off x="12268200" y="2919525"/>
            <a:ext cx="5099718" cy="5401813"/>
            <a:chOff x="12268200" y="2919525"/>
            <a:chExt cx="5099718" cy="5401813"/>
          </a:xfrm>
        </p:grpSpPr>
        <p:grpSp>
          <p:nvGrpSpPr>
            <p:cNvPr id="12" name="Group 12"/>
            <p:cNvGrpSpPr/>
            <p:nvPr/>
          </p:nvGrpSpPr>
          <p:grpSpPr>
            <a:xfrm>
              <a:off x="12268200" y="3714175"/>
              <a:ext cx="5099718" cy="4607163"/>
              <a:chOff x="0" y="0"/>
              <a:chExt cx="7860667" cy="7101446"/>
            </a:xfrm>
          </p:grpSpPr>
          <p:sp>
            <p:nvSpPr>
              <p:cNvPr id="13" name="Freeform 13"/>
              <p:cNvSpPr/>
              <p:nvPr/>
            </p:nvSpPr>
            <p:spPr>
              <a:xfrm>
                <a:off x="31750" y="31750"/>
                <a:ext cx="7797167" cy="7037946"/>
              </a:xfrm>
              <a:custGeom>
                <a:avLst/>
                <a:gdLst/>
                <a:ahLst/>
                <a:cxnLst/>
                <a:rect l="l" t="t" r="r" b="b"/>
                <a:pathLst>
                  <a:path w="7797167" h="7037946">
                    <a:moveTo>
                      <a:pt x="7704458" y="7037946"/>
                    </a:moveTo>
                    <a:lnTo>
                      <a:pt x="92710" y="7037946"/>
                    </a:lnTo>
                    <a:cubicBezTo>
                      <a:pt x="41910" y="7037946"/>
                      <a:pt x="0" y="6996037"/>
                      <a:pt x="0" y="6945237"/>
                    </a:cubicBezTo>
                    <a:lnTo>
                      <a:pt x="0" y="92710"/>
                    </a:lnTo>
                    <a:cubicBezTo>
                      <a:pt x="0" y="41910"/>
                      <a:pt x="41910" y="0"/>
                      <a:pt x="92710" y="0"/>
                    </a:cubicBezTo>
                    <a:lnTo>
                      <a:pt x="7703187" y="0"/>
                    </a:lnTo>
                    <a:cubicBezTo>
                      <a:pt x="7753987" y="0"/>
                      <a:pt x="7795898" y="41910"/>
                      <a:pt x="7795898" y="92710"/>
                    </a:cubicBezTo>
                    <a:lnTo>
                      <a:pt x="7795898" y="6943966"/>
                    </a:lnTo>
                    <a:cubicBezTo>
                      <a:pt x="7797167" y="6996037"/>
                      <a:pt x="7755258" y="7037946"/>
                      <a:pt x="7704458" y="7037946"/>
                    </a:cubicBezTo>
                    <a:close/>
                  </a:path>
                </a:pathLst>
              </a:custGeom>
              <a:solidFill>
                <a:srgbClr val="FFF3ED"/>
              </a:solidFill>
            </p:spPr>
            <p:txBody>
              <a:bodyPr/>
              <a:lstStyle/>
              <a:p>
                <a:endParaRPr lang="en-US"/>
              </a:p>
            </p:txBody>
          </p:sp>
          <p:sp>
            <p:nvSpPr>
              <p:cNvPr id="14" name="Freeform 14"/>
              <p:cNvSpPr/>
              <p:nvPr/>
            </p:nvSpPr>
            <p:spPr>
              <a:xfrm>
                <a:off x="0" y="0"/>
                <a:ext cx="7860667" cy="7101446"/>
              </a:xfrm>
              <a:custGeom>
                <a:avLst/>
                <a:gdLst/>
                <a:ahLst/>
                <a:cxnLst/>
                <a:rect l="l" t="t" r="r" b="b"/>
                <a:pathLst>
                  <a:path w="7860667" h="7101446">
                    <a:moveTo>
                      <a:pt x="7736208" y="59690"/>
                    </a:moveTo>
                    <a:cubicBezTo>
                      <a:pt x="7771767" y="59690"/>
                      <a:pt x="7800977" y="88900"/>
                      <a:pt x="7800977" y="124460"/>
                    </a:cubicBezTo>
                    <a:lnTo>
                      <a:pt x="7800977" y="6976987"/>
                    </a:lnTo>
                    <a:cubicBezTo>
                      <a:pt x="7800977" y="7012546"/>
                      <a:pt x="7771767" y="7041756"/>
                      <a:pt x="7736208" y="7041756"/>
                    </a:cubicBezTo>
                    <a:lnTo>
                      <a:pt x="124460" y="7041756"/>
                    </a:lnTo>
                    <a:cubicBezTo>
                      <a:pt x="88900" y="7041756"/>
                      <a:pt x="59690" y="7012546"/>
                      <a:pt x="59690" y="6976987"/>
                    </a:cubicBezTo>
                    <a:lnTo>
                      <a:pt x="59690" y="124460"/>
                    </a:lnTo>
                    <a:cubicBezTo>
                      <a:pt x="59690" y="88900"/>
                      <a:pt x="88900" y="59690"/>
                      <a:pt x="124460" y="59690"/>
                    </a:cubicBezTo>
                    <a:lnTo>
                      <a:pt x="7736208" y="59690"/>
                    </a:lnTo>
                    <a:moveTo>
                      <a:pt x="7736208" y="0"/>
                    </a:moveTo>
                    <a:lnTo>
                      <a:pt x="124460" y="0"/>
                    </a:lnTo>
                    <a:cubicBezTo>
                      <a:pt x="55880" y="0"/>
                      <a:pt x="0" y="55880"/>
                      <a:pt x="0" y="124460"/>
                    </a:cubicBezTo>
                    <a:lnTo>
                      <a:pt x="0" y="6976987"/>
                    </a:lnTo>
                    <a:cubicBezTo>
                      <a:pt x="0" y="7045567"/>
                      <a:pt x="55880" y="7101446"/>
                      <a:pt x="124460" y="7101446"/>
                    </a:cubicBezTo>
                    <a:lnTo>
                      <a:pt x="7736208" y="7101446"/>
                    </a:lnTo>
                    <a:cubicBezTo>
                      <a:pt x="7804787" y="7101446"/>
                      <a:pt x="7860667" y="7045567"/>
                      <a:pt x="7860667" y="6976987"/>
                    </a:cubicBezTo>
                    <a:lnTo>
                      <a:pt x="7860667" y="124460"/>
                    </a:lnTo>
                    <a:cubicBezTo>
                      <a:pt x="7860667" y="55880"/>
                      <a:pt x="7804787" y="0"/>
                      <a:pt x="7736208" y="0"/>
                    </a:cubicBezTo>
                    <a:close/>
                  </a:path>
                </a:pathLst>
              </a:custGeom>
              <a:solidFill>
                <a:srgbClr val="FDBC96"/>
              </a:solidFill>
            </p:spPr>
            <p:txBody>
              <a:bodyPr/>
              <a:lstStyle/>
              <a:p>
                <a:endParaRPr lang="en-US"/>
              </a:p>
            </p:txBody>
          </p:sp>
        </p:grpSp>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6830">
              <a:off x="14818059" y="2919525"/>
              <a:ext cx="651847" cy="1229900"/>
            </a:xfrm>
            <a:prstGeom prst="rect">
              <a:avLst/>
            </a:prstGeom>
          </p:spPr>
        </p:pic>
        <p:sp>
          <p:nvSpPr>
            <p:cNvPr id="23" name="TextBox 19">
              <a:extLst>
                <a:ext uri="{FF2B5EF4-FFF2-40B4-BE49-F238E27FC236}">
                  <a16:creationId xmlns:a16="http://schemas.microsoft.com/office/drawing/2014/main" id="{65B75405-9AF8-BA46-7810-EC197F08E2A5}"/>
                </a:ext>
              </a:extLst>
            </p:cNvPr>
            <p:cNvSpPr txBox="1"/>
            <p:nvPr/>
          </p:nvSpPr>
          <p:spPr>
            <a:xfrm>
              <a:off x="12597355" y="4829820"/>
              <a:ext cx="4651498" cy="2655920"/>
            </a:xfrm>
            <a:prstGeom prst="rect">
              <a:avLst/>
            </a:prstGeom>
          </p:spPr>
          <p:txBody>
            <a:bodyPr wrap="square" lIns="0" tIns="0" rIns="0" bIns="0" rtlCol="0" anchor="t">
              <a:spAutoFit/>
            </a:bodyPr>
            <a:lstStyle/>
            <a:p>
              <a:pPr algn="ctr">
                <a:lnSpc>
                  <a:spcPct val="150000"/>
                </a:lnSpc>
              </a:pPr>
              <a:r>
                <a:rPr lang="vi-VN" sz="4000">
                  <a:latin typeface="Arial" panose="020B0604020202020204" pitchFamily="34" charset="0"/>
                  <a:cs typeface="Arial" panose="020B0604020202020204" pitchFamily="34" charset="0"/>
                </a:rPr>
                <a:t>Đọc và chuẩn bị trước </a:t>
              </a:r>
              <a:r>
                <a:rPr lang="vi-VN" sz="4000" b="1">
                  <a:latin typeface="Arial" panose="020B0604020202020204" pitchFamily="34" charset="0"/>
                  <a:cs typeface="Arial" panose="020B0604020202020204" pitchFamily="34" charset="0"/>
                </a:rPr>
                <a:t>Bài 2: Phần mềm máy tính</a:t>
              </a:r>
              <a:r>
                <a:rPr lang="vi-VN" sz="400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13845" y="-872406"/>
            <a:ext cx="3846287" cy="323568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351" y="491625"/>
            <a:ext cx="1720698" cy="1852704"/>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66267" r="53690"/>
          <a:stretch>
            <a:fillRect/>
          </a:stretch>
        </p:blipFill>
        <p:spPr>
          <a:xfrm>
            <a:off x="166358" y="8951547"/>
            <a:ext cx="642940" cy="843828"/>
          </a:xfrm>
          <a:prstGeom prst="rect">
            <a:avLst/>
          </a:prstGeom>
        </p:spPr>
      </p:pic>
      <p:sp>
        <p:nvSpPr>
          <p:cNvPr id="17" name="TextBox 16">
            <a:extLst>
              <a:ext uri="{FF2B5EF4-FFF2-40B4-BE49-F238E27FC236}">
                <a16:creationId xmlns:a16="http://schemas.microsoft.com/office/drawing/2014/main" id="{CC16017C-D565-126A-4ECC-63DC5BB3DFDB}"/>
              </a:ext>
            </a:extLst>
          </p:cNvPr>
          <p:cNvSpPr txBox="1"/>
          <p:nvPr/>
        </p:nvSpPr>
        <p:spPr>
          <a:xfrm>
            <a:off x="-52315" y="598936"/>
            <a:ext cx="182880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a:t>
            </a:r>
          </a:p>
        </p:txBody>
      </p:sp>
      <p:grpSp>
        <p:nvGrpSpPr>
          <p:cNvPr id="22" name="Group 21">
            <a:extLst>
              <a:ext uri="{FF2B5EF4-FFF2-40B4-BE49-F238E27FC236}">
                <a16:creationId xmlns:a16="http://schemas.microsoft.com/office/drawing/2014/main" id="{5CB9BCF8-8B65-9973-1715-9B4F2C1FB56D}"/>
              </a:ext>
            </a:extLst>
          </p:cNvPr>
          <p:cNvGrpSpPr/>
          <p:nvPr/>
        </p:nvGrpSpPr>
        <p:grpSpPr>
          <a:xfrm>
            <a:off x="5410200" y="3314700"/>
            <a:ext cx="8382000" cy="4406284"/>
            <a:chOff x="1221272" y="3881273"/>
            <a:chExt cx="8382000" cy="4406284"/>
          </a:xfrm>
        </p:grpSpPr>
        <p:sp>
          <p:nvSpPr>
            <p:cNvPr id="9" name="Rectangle: Rounded Corners 8">
              <a:extLst>
                <a:ext uri="{FF2B5EF4-FFF2-40B4-BE49-F238E27FC236}">
                  <a16:creationId xmlns:a16="http://schemas.microsoft.com/office/drawing/2014/main" id="{B00A9115-AD53-4972-277C-98E99F279BE3}"/>
                </a:ext>
              </a:extLst>
            </p:cNvPr>
            <p:cNvSpPr/>
            <p:nvPr/>
          </p:nvSpPr>
          <p:spPr>
            <a:xfrm>
              <a:off x="1221272" y="4629957"/>
              <a:ext cx="8382000" cy="3657600"/>
            </a:xfrm>
            <a:custGeom>
              <a:avLst/>
              <a:gdLst>
                <a:gd name="connsiteX0" fmla="*/ 0 w 8382000"/>
                <a:gd name="connsiteY0" fmla="*/ 609612 h 3657600"/>
                <a:gd name="connsiteX1" fmla="*/ 609612 w 8382000"/>
                <a:gd name="connsiteY1" fmla="*/ 0 h 3657600"/>
                <a:gd name="connsiteX2" fmla="*/ 7772388 w 8382000"/>
                <a:gd name="connsiteY2" fmla="*/ 0 h 3657600"/>
                <a:gd name="connsiteX3" fmla="*/ 8382000 w 8382000"/>
                <a:gd name="connsiteY3" fmla="*/ 609612 h 3657600"/>
                <a:gd name="connsiteX4" fmla="*/ 8382000 w 8382000"/>
                <a:gd name="connsiteY4" fmla="*/ 3047988 h 3657600"/>
                <a:gd name="connsiteX5" fmla="*/ 7772388 w 8382000"/>
                <a:gd name="connsiteY5" fmla="*/ 3657600 h 3657600"/>
                <a:gd name="connsiteX6" fmla="*/ 609612 w 8382000"/>
                <a:gd name="connsiteY6" fmla="*/ 3657600 h 3657600"/>
                <a:gd name="connsiteX7" fmla="*/ 0 w 8382000"/>
                <a:gd name="connsiteY7" fmla="*/ 3047988 h 3657600"/>
                <a:gd name="connsiteX8" fmla="*/ 0 w 8382000"/>
                <a:gd name="connsiteY8" fmla="*/ 6096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0" h="3657600" fill="none" extrusionOk="0">
                  <a:moveTo>
                    <a:pt x="0" y="609612"/>
                  </a:moveTo>
                  <a:cubicBezTo>
                    <a:pt x="-44592" y="272597"/>
                    <a:pt x="296369" y="-36997"/>
                    <a:pt x="609612" y="0"/>
                  </a:cubicBezTo>
                  <a:cubicBezTo>
                    <a:pt x="1809492" y="-75195"/>
                    <a:pt x="4642424" y="-52327"/>
                    <a:pt x="7772388" y="0"/>
                  </a:cubicBezTo>
                  <a:cubicBezTo>
                    <a:pt x="8164486" y="20393"/>
                    <a:pt x="8427018" y="276453"/>
                    <a:pt x="8382000" y="609612"/>
                  </a:cubicBezTo>
                  <a:cubicBezTo>
                    <a:pt x="8263517" y="870237"/>
                    <a:pt x="8466785" y="2306385"/>
                    <a:pt x="8382000" y="3047988"/>
                  </a:cubicBezTo>
                  <a:cubicBezTo>
                    <a:pt x="8413616" y="3369833"/>
                    <a:pt x="8095587" y="3679052"/>
                    <a:pt x="7772388" y="3657600"/>
                  </a:cubicBezTo>
                  <a:cubicBezTo>
                    <a:pt x="5033545" y="3629687"/>
                    <a:pt x="1564544" y="3694544"/>
                    <a:pt x="609612" y="3657600"/>
                  </a:cubicBezTo>
                  <a:cubicBezTo>
                    <a:pt x="224959" y="3694543"/>
                    <a:pt x="-16577" y="3378824"/>
                    <a:pt x="0" y="3047988"/>
                  </a:cubicBezTo>
                  <a:cubicBezTo>
                    <a:pt x="37430" y="1988915"/>
                    <a:pt x="-163444" y="1170327"/>
                    <a:pt x="0" y="609612"/>
                  </a:cubicBezTo>
                  <a:close/>
                </a:path>
                <a:path w="8382000" h="3657600" stroke="0" extrusionOk="0">
                  <a:moveTo>
                    <a:pt x="0" y="609612"/>
                  </a:moveTo>
                  <a:cubicBezTo>
                    <a:pt x="-11208" y="250392"/>
                    <a:pt x="246935" y="42335"/>
                    <a:pt x="609612" y="0"/>
                  </a:cubicBezTo>
                  <a:cubicBezTo>
                    <a:pt x="3557127" y="-99865"/>
                    <a:pt x="6807055" y="164427"/>
                    <a:pt x="7772388" y="0"/>
                  </a:cubicBezTo>
                  <a:cubicBezTo>
                    <a:pt x="8143176" y="-11613"/>
                    <a:pt x="8342300" y="267420"/>
                    <a:pt x="8382000" y="609612"/>
                  </a:cubicBezTo>
                  <a:cubicBezTo>
                    <a:pt x="8424983" y="1050776"/>
                    <a:pt x="8308624" y="1949909"/>
                    <a:pt x="8382000" y="3047988"/>
                  </a:cubicBezTo>
                  <a:cubicBezTo>
                    <a:pt x="8409880" y="3394922"/>
                    <a:pt x="8141815" y="3656439"/>
                    <a:pt x="7772388" y="3657600"/>
                  </a:cubicBezTo>
                  <a:cubicBezTo>
                    <a:pt x="6551006" y="3681141"/>
                    <a:pt x="1663742" y="3823826"/>
                    <a:pt x="609612" y="3657600"/>
                  </a:cubicBezTo>
                  <a:cubicBezTo>
                    <a:pt x="278251" y="3631266"/>
                    <a:pt x="-9411" y="3411224"/>
                    <a:pt x="0" y="3047988"/>
                  </a:cubicBezTo>
                  <a:cubicBezTo>
                    <a:pt x="-161186" y="2507737"/>
                    <a:pt x="-5367" y="1544559"/>
                    <a:pt x="0" y="609612"/>
                  </a:cubicBezTo>
                  <a:close/>
                </a:path>
              </a:pathLst>
            </a:custGeom>
            <a:solidFill>
              <a:schemeClr val="bg1"/>
            </a:solidFill>
            <a:ln w="38100">
              <a:solidFill>
                <a:schemeClr val="accent6">
                  <a:lumMod val="60000"/>
                  <a:lumOff val="40000"/>
                </a:schemeClr>
              </a:solidFill>
              <a:extLst>
                <a:ext uri="{C807C97D-BFC1-408E-A445-0C87EB9F89A2}">
                  <ask:lineSketchStyleProps xmlns:ask="http://schemas.microsoft.com/office/drawing/2018/sketchyshapes" xmlns="" sd="3462765182">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 </a:t>
              </a:r>
            </a:p>
          </p:txBody>
        </p:sp>
        <p:sp>
          <p:nvSpPr>
            <p:cNvPr id="10" name="TextBox 9">
              <a:extLst>
                <a:ext uri="{FF2B5EF4-FFF2-40B4-BE49-F238E27FC236}">
                  <a16:creationId xmlns:a16="http://schemas.microsoft.com/office/drawing/2014/main" id="{E5435D95-8B5C-0B83-C985-E756946FA130}"/>
                </a:ext>
              </a:extLst>
            </p:cNvPr>
            <p:cNvSpPr txBox="1"/>
            <p:nvPr/>
          </p:nvSpPr>
          <p:spPr>
            <a:xfrm>
              <a:off x="1656732" y="5345399"/>
              <a:ext cx="7511079" cy="2748253"/>
            </a:xfrm>
            <a:prstGeom prst="rect">
              <a:avLst/>
            </a:prstGeom>
            <a:noFill/>
          </p:spPr>
          <p:txBody>
            <a:bodyPr wrap="square" rtlCol="0">
              <a:spAutoFit/>
            </a:bodyPr>
            <a:lstStyle/>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Em hãy kể tên những thiết bị thuộc thành phần cơ bản của máy tính?</a:t>
              </a:r>
            </a:p>
          </p:txBody>
        </p:sp>
        <p:pic>
          <p:nvPicPr>
            <p:cNvPr id="20" name="Picture 2">
              <a:extLst>
                <a:ext uri="{FF2B5EF4-FFF2-40B4-BE49-F238E27FC236}">
                  <a16:creationId xmlns:a16="http://schemas.microsoft.com/office/drawing/2014/main" id="{28E24065-F4E3-217B-046E-CE7723B71C7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435324" y="3881273"/>
              <a:ext cx="1447800" cy="1374094"/>
            </a:xfrm>
            <a:prstGeom prst="rect">
              <a:avLst/>
            </a:prstGeom>
          </p:spPr>
        </p:pic>
      </p:grpSp>
      <p:grpSp>
        <p:nvGrpSpPr>
          <p:cNvPr id="32" name="Group 31">
            <a:extLst>
              <a:ext uri="{FF2B5EF4-FFF2-40B4-BE49-F238E27FC236}">
                <a16:creationId xmlns:a16="http://schemas.microsoft.com/office/drawing/2014/main" id="{E130F9FC-BDF0-6BF1-FC7A-FA0BF2954860}"/>
              </a:ext>
            </a:extLst>
          </p:cNvPr>
          <p:cNvGrpSpPr/>
          <p:nvPr/>
        </p:nvGrpSpPr>
        <p:grpSpPr>
          <a:xfrm>
            <a:off x="588395" y="7744009"/>
            <a:ext cx="17443317" cy="1968242"/>
            <a:chOff x="605995" y="7629606"/>
            <a:chExt cx="17443317" cy="1968242"/>
          </a:xfrm>
        </p:grpSpPr>
        <p:sp>
          <p:nvSpPr>
            <p:cNvPr id="29" name="Freeform 2">
              <a:extLst>
                <a:ext uri="{FF2B5EF4-FFF2-40B4-BE49-F238E27FC236}">
                  <a16:creationId xmlns:a16="http://schemas.microsoft.com/office/drawing/2014/main" id="{7317D86F-46E1-33A0-2776-BEAC41C2700F}"/>
                </a:ext>
              </a:extLst>
            </p:cNvPr>
            <p:cNvSpPr/>
            <p:nvPr/>
          </p:nvSpPr>
          <p:spPr>
            <a:xfrm rot="19944750">
              <a:off x="605995" y="7639956"/>
              <a:ext cx="1956099" cy="1957892"/>
            </a:xfrm>
            <a:custGeom>
              <a:avLst/>
              <a:gdLst/>
              <a:ahLst/>
              <a:cxnLst/>
              <a:rect l="l" t="t" r="r" b="b"/>
              <a:pathLst>
                <a:path w="7715250" h="8229600">
                  <a:moveTo>
                    <a:pt x="0" y="0"/>
                  </a:moveTo>
                  <a:lnTo>
                    <a:pt x="7715250" y="0"/>
                  </a:lnTo>
                  <a:lnTo>
                    <a:pt x="7715250" y="8229600"/>
                  </a:lnTo>
                  <a:lnTo>
                    <a:pt x="0" y="8229600"/>
                  </a:lnTo>
                  <a:lnTo>
                    <a:pt x="0" y="0"/>
                  </a:lnTo>
                  <a:close/>
                </a:path>
              </a:pathLst>
            </a:custGeom>
            <a:blipFill>
              <a:blip r:embed="rId13"/>
              <a:stretch>
                <a:fillRect/>
              </a:stretch>
            </a:blipFill>
          </p:spPr>
          <p:txBody>
            <a:bodyPr/>
            <a:lstStyle/>
            <a:p>
              <a:endParaRPr lang="en-US"/>
            </a:p>
          </p:txBody>
        </p:sp>
        <p:sp>
          <p:nvSpPr>
            <p:cNvPr id="31" name="Freeform 2">
              <a:extLst>
                <a:ext uri="{FF2B5EF4-FFF2-40B4-BE49-F238E27FC236}">
                  <a16:creationId xmlns:a16="http://schemas.microsoft.com/office/drawing/2014/main" id="{597091C2-1CD7-79E5-3DE6-D35A2000C78D}"/>
                </a:ext>
              </a:extLst>
            </p:cNvPr>
            <p:cNvSpPr/>
            <p:nvPr/>
          </p:nvSpPr>
          <p:spPr>
            <a:xfrm rot="17768637">
              <a:off x="16092316" y="7628710"/>
              <a:ext cx="1956099" cy="1957892"/>
            </a:xfrm>
            <a:custGeom>
              <a:avLst/>
              <a:gdLst/>
              <a:ahLst/>
              <a:cxnLst/>
              <a:rect l="l" t="t" r="r" b="b"/>
              <a:pathLst>
                <a:path w="7715250" h="8229600">
                  <a:moveTo>
                    <a:pt x="0" y="0"/>
                  </a:moveTo>
                  <a:lnTo>
                    <a:pt x="7715250" y="0"/>
                  </a:lnTo>
                  <a:lnTo>
                    <a:pt x="7715250" y="8229600"/>
                  </a:lnTo>
                  <a:lnTo>
                    <a:pt x="0" y="8229600"/>
                  </a:lnTo>
                  <a:lnTo>
                    <a:pt x="0" y="0"/>
                  </a:lnTo>
                  <a:close/>
                </a:path>
              </a:pathLst>
            </a:custGeom>
            <a:blipFill>
              <a:blip r:embed="rId13"/>
              <a:stretch>
                <a:fillRect/>
              </a:stretch>
            </a:blipFill>
          </p:spPr>
          <p:txBody>
            <a:bodyPr/>
            <a:lstStyle/>
            <a:p>
              <a:endParaRPr lang="en-US"/>
            </a:p>
          </p:txBody>
        </p:sp>
      </p:grpSp>
    </p:spTree>
    <p:extLst>
      <p:ext uri="{BB962C8B-B14F-4D97-AF65-F5344CB8AC3E}">
        <p14:creationId xmlns:p14="http://schemas.microsoft.com/office/powerpoint/2010/main" val="3609674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sp>
        <p:nvSpPr>
          <p:cNvPr id="9" name="TextBox 9"/>
          <p:cNvSpPr txBox="1"/>
          <p:nvPr/>
        </p:nvSpPr>
        <p:spPr>
          <a:xfrm>
            <a:off x="2226002" y="2989410"/>
            <a:ext cx="14157087" cy="3465179"/>
          </a:xfrm>
          <a:prstGeom prst="rect">
            <a:avLst/>
          </a:prstGeom>
        </p:spPr>
        <p:txBody>
          <a:bodyPr wrap="square" lIns="0" tIns="0" rIns="0" bIns="0" rtlCol="0" anchor="t">
            <a:spAutoFit/>
          </a:bodyPr>
          <a:lstStyle/>
          <a:p>
            <a:pPr algn="ctr">
              <a:lnSpc>
                <a:spcPct val="150000"/>
              </a:lnSpc>
            </a:pPr>
            <a:r>
              <a:rPr lang="en-US" sz="8000" b="1">
                <a:solidFill>
                  <a:srgbClr val="FFF3ED"/>
                </a:solidFill>
                <a:latin typeface="Arial" panose="020B0604020202020204" pitchFamily="34" charset="0"/>
                <a:cs typeface="Arial" panose="020B0604020202020204" pitchFamily="34" charset="0"/>
              </a:rPr>
              <a:t>CẢM ƠN CÁC EM ĐÃ CHÚ Ý LẮNG NGHE BÀI GIẢNG!</a:t>
            </a: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9440" y="0"/>
            <a:ext cx="3454807" cy="2884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15013143" y="7976186"/>
            <a:ext cx="3464601" cy="291459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47963" y="5155045"/>
            <a:ext cx="724731" cy="130582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16419186" y="6460029"/>
            <a:ext cx="820851" cy="147901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5966">
            <a:off x="503309" y="8852263"/>
            <a:ext cx="5069284" cy="385688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081602">
            <a:off x="14808121" y="7710320"/>
            <a:ext cx="1429455" cy="128829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18989" b="22211"/>
          <a:stretch>
            <a:fillRect/>
          </a:stretch>
        </p:blipFill>
        <p:spPr>
          <a:xfrm rot="441330">
            <a:off x="14963625" y="849085"/>
            <a:ext cx="2027174" cy="19295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67723">
            <a:off x="955548" y="1641717"/>
            <a:ext cx="1581626" cy="20574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334" y="771649"/>
            <a:ext cx="10799394" cy="1292662"/>
          </a:xfrm>
          <a:prstGeom prst="rect">
            <a:avLst/>
          </a:prstGeom>
          <a:noFill/>
        </p:spPr>
        <p:txBody>
          <a:bodyPr wrap="square" lIns="137160" tIns="68580" rIns="137160" bIns="68580">
            <a:spAutoFit/>
            <a:scene3d>
              <a:camera prst="orthographicFront"/>
              <a:lightRig rig="soft" dir="t">
                <a:rot lat="0" lon="0" rev="15600000"/>
              </a:lightRig>
            </a:scene3d>
            <a:sp3d extrusionH="57150" prstMaterial="softEdge">
              <a:bevelT w="25400" h="38100"/>
            </a:sp3d>
          </a:bodyPr>
          <a:lstStyle/>
          <a:p>
            <a:pPr algn="ctr"/>
            <a:r>
              <a:rPr lang="en-US" sz="7500" b="1" dirty="0">
                <a:ln/>
                <a:solidFill>
                  <a:srgbClr val="FF0000"/>
                </a:solidFill>
                <a:latin typeface="Times New Roman" panose="02020603050405020304" pitchFamily="18" charset="0"/>
              </a:rPr>
              <a:t>KHỞI ĐỘNG</a:t>
            </a:r>
          </a:p>
        </p:txBody>
      </p:sp>
      <p:pic>
        <p:nvPicPr>
          <p:cNvPr id="6" name="Picture 5"/>
          <p:cNvPicPr>
            <a:picLocks noChangeAspect="1"/>
          </p:cNvPicPr>
          <p:nvPr/>
        </p:nvPicPr>
        <p:blipFill rotWithShape="1">
          <a:blip r:embed="rId2"/>
          <a:srcRect t="1355"/>
          <a:stretch/>
        </p:blipFill>
        <p:spPr>
          <a:xfrm>
            <a:off x="3883140" y="3608364"/>
            <a:ext cx="8021214" cy="4821702"/>
          </a:xfrm>
          <a:prstGeom prst="rect">
            <a:avLst/>
          </a:prstGeom>
        </p:spPr>
      </p:pic>
      <p:sp>
        <p:nvSpPr>
          <p:cNvPr id="7" name="TextBox 6"/>
          <p:cNvSpPr txBox="1"/>
          <p:nvPr/>
        </p:nvSpPr>
        <p:spPr>
          <a:xfrm>
            <a:off x="922291" y="4096443"/>
            <a:ext cx="2679893" cy="1384995"/>
          </a:xfrm>
          <a:prstGeom prst="rect">
            <a:avLst/>
          </a:prstGeom>
          <a:noFill/>
        </p:spPr>
        <p:txBody>
          <a:bodyPr wrap="square" rtlCol="0">
            <a:spAutoFit/>
          </a:bodyPr>
          <a:lstStyle/>
          <a:p>
            <a:pPr algn="just"/>
            <a:r>
              <a:rPr lang="en-US" sz="4200" dirty="0" err="1">
                <a:latin typeface="Times New Roman" panose="02020603050405020304" pitchFamily="18" charset="0"/>
                <a:cs typeface="Times New Roman" panose="02020603050405020304" pitchFamily="18" charset="0"/>
              </a:rPr>
              <a:t>Màn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máy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tính</a:t>
            </a:r>
            <a:endParaRPr lang="en-US" sz="4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60459" y="6693533"/>
            <a:ext cx="2679893" cy="1384995"/>
          </a:xfrm>
          <a:prstGeom prst="rect">
            <a:avLst/>
          </a:prstGeom>
          <a:noFill/>
        </p:spPr>
        <p:txBody>
          <a:bodyPr wrap="square" rtlCol="0">
            <a:spAutoFit/>
          </a:bodyPr>
          <a:lstStyle/>
          <a:p>
            <a:pPr algn="just"/>
            <a:r>
              <a:rPr lang="en-US" sz="4200" dirty="0" err="1">
                <a:latin typeface="Times New Roman" panose="02020603050405020304" pitchFamily="18" charset="0"/>
                <a:cs typeface="Times New Roman" panose="02020603050405020304" pitchFamily="18" charset="0"/>
              </a:rPr>
              <a:t>Bàn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phím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máy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tính</a:t>
            </a:r>
            <a:endParaRPr lang="en-US" sz="4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632056" y="4087292"/>
            <a:ext cx="4262511" cy="738664"/>
          </a:xfrm>
          <a:prstGeom prst="rect">
            <a:avLst/>
          </a:prstGeom>
          <a:noFill/>
        </p:spPr>
        <p:txBody>
          <a:bodyPr wrap="square" rtlCol="0">
            <a:spAutoFit/>
          </a:bodyPr>
          <a:lstStyle/>
          <a:p>
            <a:pPr algn="just"/>
            <a:r>
              <a:rPr lang="en-US" sz="4200" dirty="0" err="1">
                <a:latin typeface="Times New Roman" panose="02020603050405020304" pitchFamily="18" charset="0"/>
                <a:cs typeface="Times New Roman" panose="02020603050405020304" pitchFamily="18" charset="0"/>
              </a:rPr>
              <a:t>Thân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máy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tính</a:t>
            </a:r>
            <a:endParaRPr lang="en-US" sz="4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2701396" y="7734418"/>
            <a:ext cx="4051497" cy="738664"/>
          </a:xfrm>
          <a:prstGeom prst="rect">
            <a:avLst/>
          </a:prstGeom>
          <a:noFill/>
        </p:spPr>
        <p:txBody>
          <a:bodyPr wrap="square" rtlCol="0">
            <a:spAutoFit/>
          </a:bodyPr>
          <a:lstStyle/>
          <a:p>
            <a:pPr algn="just"/>
            <a:r>
              <a:rPr lang="en-US" sz="4200" dirty="0" err="1">
                <a:latin typeface="Times New Roman" panose="02020603050405020304" pitchFamily="18" charset="0"/>
                <a:cs typeface="Times New Roman" panose="02020603050405020304" pitchFamily="18" charset="0"/>
              </a:rPr>
              <a:t>Chuột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máy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tính</a:t>
            </a:r>
            <a:endParaRPr lang="en-US" sz="4200" dirty="0">
              <a:latin typeface="Times New Roman" panose="02020603050405020304" pitchFamily="18" charset="0"/>
              <a:cs typeface="Times New Roman" panose="02020603050405020304" pitchFamily="18" charset="0"/>
            </a:endParaRPr>
          </a:p>
        </p:txBody>
      </p:sp>
      <p:sp>
        <p:nvSpPr>
          <p:cNvPr id="14" name="Right Arrow 13"/>
          <p:cNvSpPr/>
          <p:nvPr/>
        </p:nvSpPr>
        <p:spPr>
          <a:xfrm>
            <a:off x="3602183" y="4730201"/>
            <a:ext cx="1371603" cy="418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endParaRPr>
          </a:p>
        </p:txBody>
      </p:sp>
      <p:sp>
        <p:nvSpPr>
          <p:cNvPr id="15" name="Right Arrow 14"/>
          <p:cNvSpPr/>
          <p:nvPr/>
        </p:nvSpPr>
        <p:spPr>
          <a:xfrm rot="9722800">
            <a:off x="11767286" y="4803188"/>
            <a:ext cx="1872815" cy="593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endParaRPr>
          </a:p>
        </p:txBody>
      </p:sp>
      <p:sp>
        <p:nvSpPr>
          <p:cNvPr id="16" name="Right Arrow 15"/>
          <p:cNvSpPr/>
          <p:nvPr/>
        </p:nvSpPr>
        <p:spPr>
          <a:xfrm rot="10800000">
            <a:off x="10016752" y="7898453"/>
            <a:ext cx="2721344" cy="452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endParaRPr>
          </a:p>
        </p:txBody>
      </p:sp>
      <p:sp>
        <p:nvSpPr>
          <p:cNvPr id="17" name="Right Arrow 16"/>
          <p:cNvSpPr/>
          <p:nvPr/>
        </p:nvSpPr>
        <p:spPr>
          <a:xfrm>
            <a:off x="2428640" y="7420351"/>
            <a:ext cx="1723089" cy="478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endParaRPr>
          </a:p>
        </p:txBody>
      </p:sp>
      <p:sp>
        <p:nvSpPr>
          <p:cNvPr id="18" name="TextBox 17"/>
          <p:cNvSpPr txBox="1"/>
          <p:nvPr/>
        </p:nvSpPr>
        <p:spPr>
          <a:xfrm>
            <a:off x="1179959" y="8578617"/>
            <a:ext cx="15572934" cy="1477328"/>
          </a:xfrm>
          <a:prstGeom prst="rect">
            <a:avLst/>
          </a:prstGeom>
          <a:noFill/>
        </p:spPr>
        <p:txBody>
          <a:bodyPr wrap="square" rtlCol="0">
            <a:spAutoFit/>
          </a:bodyPr>
          <a:lstStyle/>
          <a:p>
            <a:r>
              <a:rPr lang="en-US" sz="4500" b="1" dirty="0" err="1">
                <a:latin typeface="Times New Roman" panose="02020603050405020304" pitchFamily="18" charset="0"/>
                <a:cs typeface="Times New Roman" panose="02020603050405020304" pitchFamily="18" charset="0"/>
              </a:rPr>
              <a:t>Em</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còn</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biết</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những</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thiết</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bị</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nào</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khác</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của</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máy</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tính</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hãy</a:t>
            </a:r>
            <a:r>
              <a:rPr lang="en-US" sz="4500" b="1" dirty="0">
                <a:latin typeface="Times New Roman" panose="02020603050405020304" pitchFamily="18" charset="0"/>
                <a:cs typeface="Times New Roman" panose="02020603050405020304" pitchFamily="18" charset="0"/>
              </a:rPr>
              <a:t> chia </a:t>
            </a:r>
            <a:r>
              <a:rPr lang="en-US" sz="4500" b="1" dirty="0" err="1">
                <a:latin typeface="Times New Roman" panose="02020603050405020304" pitchFamily="18" charset="0"/>
                <a:cs typeface="Times New Roman" panose="02020603050405020304" pitchFamily="18" charset="0"/>
              </a:rPr>
              <a:t>sẻ</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cho</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bạn</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cùng</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biết</a:t>
            </a:r>
            <a:r>
              <a:rPr lang="en-US" sz="45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6371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amond(in)">
                                      <p:cBhvr>
                                        <p:cTn id="37" dur="2000"/>
                                        <p:tgtEl>
                                          <p:spTgt spid="15"/>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amond(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edge">
                                      <p:cBhvr>
                                        <p:cTn id="45" dur="2000"/>
                                        <p:tgtEl>
                                          <p:spTgt spid="16"/>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edge">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edge">
                                      <p:cBhvr>
                                        <p:cTn id="53" dur="20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xit" presetSubtype="0" fill="hold" grpId="1" nodeType="clickEffect">
                                  <p:stCondLst>
                                    <p:cond delay="0"/>
                                  </p:stCondLst>
                                  <p:childTnLst>
                                    <p:animEffect transition="out" filter="wedge">
                                      <p:cBhvr>
                                        <p:cTn id="57" dur="2000"/>
                                        <p:tgtEl>
                                          <p:spTgt spid="14"/>
                                        </p:tgtEl>
                                      </p:cBhvr>
                                    </p:animEffect>
                                    <p:set>
                                      <p:cBhvr>
                                        <p:cTn id="58" dur="1" fill="hold">
                                          <p:stCondLst>
                                            <p:cond delay="1999"/>
                                          </p:stCondLst>
                                        </p:cTn>
                                        <p:tgtEl>
                                          <p:spTgt spid="14"/>
                                        </p:tgtEl>
                                        <p:attrNameLst>
                                          <p:attrName>style.visibility</p:attrName>
                                        </p:attrNameLst>
                                      </p:cBhvr>
                                      <p:to>
                                        <p:strVal val="hidden"/>
                                      </p:to>
                                    </p:set>
                                  </p:childTnLst>
                                </p:cTn>
                              </p:par>
                              <p:par>
                                <p:cTn id="59" presetID="20" presetClass="exit" presetSubtype="0" fill="hold" grpId="1" nodeType="withEffect">
                                  <p:stCondLst>
                                    <p:cond delay="0"/>
                                  </p:stCondLst>
                                  <p:childTnLst>
                                    <p:animEffect transition="out" filter="wedge">
                                      <p:cBhvr>
                                        <p:cTn id="60" dur="2000"/>
                                        <p:tgtEl>
                                          <p:spTgt spid="7"/>
                                        </p:tgtEl>
                                      </p:cBhvr>
                                    </p:animEffect>
                                    <p:set>
                                      <p:cBhvr>
                                        <p:cTn id="61" dur="1" fill="hold">
                                          <p:stCondLst>
                                            <p:cond delay="1999"/>
                                          </p:stCondLst>
                                        </p:cTn>
                                        <p:tgtEl>
                                          <p:spTgt spid="7"/>
                                        </p:tgtEl>
                                        <p:attrNameLst>
                                          <p:attrName>style.visibility</p:attrName>
                                        </p:attrNameLst>
                                      </p:cBhvr>
                                      <p:to>
                                        <p:strVal val="hidden"/>
                                      </p:to>
                                    </p:set>
                                  </p:childTnLst>
                                </p:cTn>
                              </p:par>
                              <p:par>
                                <p:cTn id="62" presetID="20" presetClass="exit" presetSubtype="0" fill="hold" grpId="1" nodeType="withEffect">
                                  <p:stCondLst>
                                    <p:cond delay="0"/>
                                  </p:stCondLst>
                                  <p:childTnLst>
                                    <p:animEffect transition="out" filter="wedge">
                                      <p:cBhvr>
                                        <p:cTn id="63" dur="2000"/>
                                        <p:tgtEl>
                                          <p:spTgt spid="8"/>
                                        </p:tgtEl>
                                      </p:cBhvr>
                                    </p:animEffect>
                                    <p:set>
                                      <p:cBhvr>
                                        <p:cTn id="64" dur="1" fill="hold">
                                          <p:stCondLst>
                                            <p:cond delay="1999"/>
                                          </p:stCondLst>
                                        </p:cTn>
                                        <p:tgtEl>
                                          <p:spTgt spid="8"/>
                                        </p:tgtEl>
                                        <p:attrNameLst>
                                          <p:attrName>style.visibility</p:attrName>
                                        </p:attrNameLst>
                                      </p:cBhvr>
                                      <p:to>
                                        <p:strVal val="hidden"/>
                                      </p:to>
                                    </p:set>
                                  </p:childTnLst>
                                </p:cTn>
                              </p:par>
                              <p:par>
                                <p:cTn id="65" presetID="20" presetClass="exit" presetSubtype="0" fill="hold" grpId="1" nodeType="withEffect">
                                  <p:stCondLst>
                                    <p:cond delay="0"/>
                                  </p:stCondLst>
                                  <p:childTnLst>
                                    <p:animEffect transition="out" filter="wedge">
                                      <p:cBhvr>
                                        <p:cTn id="66" dur="2000"/>
                                        <p:tgtEl>
                                          <p:spTgt spid="17"/>
                                        </p:tgtEl>
                                      </p:cBhvr>
                                    </p:animEffect>
                                    <p:set>
                                      <p:cBhvr>
                                        <p:cTn id="67" dur="1" fill="hold">
                                          <p:stCondLst>
                                            <p:cond delay="1999"/>
                                          </p:stCondLst>
                                        </p:cTn>
                                        <p:tgtEl>
                                          <p:spTgt spid="17"/>
                                        </p:tgtEl>
                                        <p:attrNameLst>
                                          <p:attrName>style.visibility</p:attrName>
                                        </p:attrNameLst>
                                      </p:cBhvr>
                                      <p:to>
                                        <p:strVal val="hidden"/>
                                      </p:to>
                                    </p:set>
                                  </p:childTnLst>
                                </p:cTn>
                              </p:par>
                              <p:par>
                                <p:cTn id="68" presetID="20" presetClass="exit" presetSubtype="0" fill="hold" grpId="1" nodeType="withEffect">
                                  <p:stCondLst>
                                    <p:cond delay="0"/>
                                  </p:stCondLst>
                                  <p:childTnLst>
                                    <p:animEffect transition="out" filter="wedge">
                                      <p:cBhvr>
                                        <p:cTn id="69" dur="2000"/>
                                        <p:tgtEl>
                                          <p:spTgt spid="15"/>
                                        </p:tgtEl>
                                      </p:cBhvr>
                                    </p:animEffect>
                                    <p:set>
                                      <p:cBhvr>
                                        <p:cTn id="70" dur="1" fill="hold">
                                          <p:stCondLst>
                                            <p:cond delay="1999"/>
                                          </p:stCondLst>
                                        </p:cTn>
                                        <p:tgtEl>
                                          <p:spTgt spid="15"/>
                                        </p:tgtEl>
                                        <p:attrNameLst>
                                          <p:attrName>style.visibility</p:attrName>
                                        </p:attrNameLst>
                                      </p:cBhvr>
                                      <p:to>
                                        <p:strVal val="hidden"/>
                                      </p:to>
                                    </p:set>
                                  </p:childTnLst>
                                </p:cTn>
                              </p:par>
                              <p:par>
                                <p:cTn id="71" presetID="20" presetClass="exit" presetSubtype="0" fill="hold" grpId="1" nodeType="withEffect">
                                  <p:stCondLst>
                                    <p:cond delay="0"/>
                                  </p:stCondLst>
                                  <p:childTnLst>
                                    <p:animEffect transition="out" filter="wedge">
                                      <p:cBhvr>
                                        <p:cTn id="72" dur="2000"/>
                                        <p:tgtEl>
                                          <p:spTgt spid="9"/>
                                        </p:tgtEl>
                                      </p:cBhvr>
                                    </p:animEffect>
                                    <p:set>
                                      <p:cBhvr>
                                        <p:cTn id="73" dur="1" fill="hold">
                                          <p:stCondLst>
                                            <p:cond delay="1999"/>
                                          </p:stCondLst>
                                        </p:cTn>
                                        <p:tgtEl>
                                          <p:spTgt spid="9"/>
                                        </p:tgtEl>
                                        <p:attrNameLst>
                                          <p:attrName>style.visibility</p:attrName>
                                        </p:attrNameLst>
                                      </p:cBhvr>
                                      <p:to>
                                        <p:strVal val="hidden"/>
                                      </p:to>
                                    </p:set>
                                  </p:childTnLst>
                                </p:cTn>
                              </p:par>
                              <p:par>
                                <p:cTn id="74" presetID="20" presetClass="exit" presetSubtype="0" fill="hold" grpId="1" nodeType="withEffect">
                                  <p:stCondLst>
                                    <p:cond delay="0"/>
                                  </p:stCondLst>
                                  <p:childTnLst>
                                    <p:animEffect transition="out" filter="wedge">
                                      <p:cBhvr>
                                        <p:cTn id="75" dur="2000"/>
                                        <p:tgtEl>
                                          <p:spTgt spid="16"/>
                                        </p:tgtEl>
                                      </p:cBhvr>
                                    </p:animEffect>
                                    <p:set>
                                      <p:cBhvr>
                                        <p:cTn id="76" dur="1" fill="hold">
                                          <p:stCondLst>
                                            <p:cond delay="1999"/>
                                          </p:stCondLst>
                                        </p:cTn>
                                        <p:tgtEl>
                                          <p:spTgt spid="16"/>
                                        </p:tgtEl>
                                        <p:attrNameLst>
                                          <p:attrName>style.visibility</p:attrName>
                                        </p:attrNameLst>
                                      </p:cBhvr>
                                      <p:to>
                                        <p:strVal val="hidden"/>
                                      </p:to>
                                    </p:set>
                                  </p:childTnLst>
                                </p:cTn>
                              </p:par>
                              <p:par>
                                <p:cTn id="77" presetID="20" presetClass="exit" presetSubtype="0" fill="hold" grpId="1" nodeType="withEffect">
                                  <p:stCondLst>
                                    <p:cond delay="0"/>
                                  </p:stCondLst>
                                  <p:childTnLst>
                                    <p:animEffect transition="out" filter="wedge">
                                      <p:cBhvr>
                                        <p:cTn id="78" dur="2000"/>
                                        <p:tgtEl>
                                          <p:spTgt spid="10"/>
                                        </p:tgtEl>
                                      </p:cBhvr>
                                    </p:animEffect>
                                    <p:set>
                                      <p:cBhvr>
                                        <p:cTn id="79"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8" grpId="0"/>
      <p:bldP spid="8" grpId="1"/>
      <p:bldP spid="9" grpId="0"/>
      <p:bldP spid="9" grpId="1"/>
      <p:bldP spid="10" grpId="0"/>
      <p:bldP spid="10" grpId="1"/>
      <p:bldP spid="14" grpId="0" animBg="1"/>
      <p:bldP spid="14" grpId="1" animBg="1"/>
      <p:bldP spid="15" grpId="0" animBg="1"/>
      <p:bldP spid="15" grpId="1" animBg="1"/>
      <p:bldP spid="16" grpId="0" animBg="1"/>
      <p:bldP spid="16" grpId="1" animBg="1"/>
      <p:bldP spid="17" grpId="0" animBg="1"/>
      <p:bldP spid="17" grpId="1"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4707" y="-1700164"/>
            <a:ext cx="4041996" cy="34003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28278" y="8886988"/>
            <a:ext cx="5068424" cy="34528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23447">
            <a:off x="311067" y="3953371"/>
            <a:ext cx="1435265" cy="214218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46742">
            <a:off x="16386520" y="1610382"/>
            <a:ext cx="1410825" cy="264323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76600" y="233415"/>
            <a:ext cx="728523" cy="131265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66267" r="53690"/>
          <a:stretch>
            <a:fillRect/>
          </a:stretch>
        </p:blipFill>
        <p:spPr>
          <a:xfrm>
            <a:off x="12192000" y="9100314"/>
            <a:ext cx="642940" cy="843828"/>
          </a:xfrm>
          <a:prstGeom prst="rect">
            <a:avLst/>
          </a:prstGeom>
        </p:spPr>
      </p:pic>
      <p:sp>
        <p:nvSpPr>
          <p:cNvPr id="25" name="Rectangle: Rounded Corners 24">
            <a:extLst>
              <a:ext uri="{FF2B5EF4-FFF2-40B4-BE49-F238E27FC236}">
                <a16:creationId xmlns:a16="http://schemas.microsoft.com/office/drawing/2014/main" id="{C3F02077-E50D-708F-5DC2-FB0299620883}"/>
              </a:ext>
            </a:extLst>
          </p:cNvPr>
          <p:cNvSpPr/>
          <p:nvPr/>
        </p:nvSpPr>
        <p:spPr>
          <a:xfrm>
            <a:off x="1143000" y="2400300"/>
            <a:ext cx="16002000" cy="58119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508CF4-6A32-C7BA-94A0-CC4A88D7954D}"/>
              </a:ext>
            </a:extLst>
          </p:cNvPr>
          <p:cNvSpPr txBox="1"/>
          <p:nvPr/>
        </p:nvSpPr>
        <p:spPr>
          <a:xfrm>
            <a:off x="5276850" y="3102179"/>
            <a:ext cx="7734300" cy="440819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PHẦN 1.</a:t>
            </a:r>
          </a:p>
          <a:p>
            <a:pPr algn="ctr">
              <a:lnSpc>
                <a:spcPct val="150000"/>
              </a:lnSpc>
            </a:pPr>
            <a:r>
              <a:rPr lang="en-US" sz="6500" b="1">
                <a:latin typeface="Arial" panose="020B0604020202020204" pitchFamily="34" charset="0"/>
                <a:cs typeface="Arial" panose="020B0604020202020204" pitchFamily="34" charset="0"/>
              </a:rPr>
              <a:t>PHẦN CỨNG VÀ THIẾT BỊ NGOẠI VI </a:t>
            </a:r>
          </a:p>
        </p:txBody>
      </p:sp>
      <p:pic>
        <p:nvPicPr>
          <p:cNvPr id="27" name="Picture 8">
            <a:extLst>
              <a:ext uri="{FF2B5EF4-FFF2-40B4-BE49-F238E27FC236}">
                <a16:creationId xmlns:a16="http://schemas.microsoft.com/office/drawing/2014/main" id="{FB4F4EF3-7FC7-A1E4-3EBD-BCAAFA295B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339865" flipH="1">
            <a:off x="1664216" y="7128943"/>
            <a:ext cx="1433799" cy="2164225"/>
          </a:xfrm>
          <a:prstGeom prst="rect">
            <a:avLst/>
          </a:prstGeom>
        </p:spPr>
      </p:pic>
      <p:pic>
        <p:nvPicPr>
          <p:cNvPr id="28" name="Picture 6">
            <a:extLst>
              <a:ext uri="{FF2B5EF4-FFF2-40B4-BE49-F238E27FC236}">
                <a16:creationId xmlns:a16="http://schemas.microsoft.com/office/drawing/2014/main" id="{2A230CB3-CD1A-1036-695D-CF57A4AE88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4588762" y="1200894"/>
            <a:ext cx="3309681" cy="277185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8351" y="491625"/>
            <a:ext cx="1720698" cy="185270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43425">
            <a:off x="16382424" y="7548656"/>
            <a:ext cx="1657647" cy="179690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t="66267" r="53690"/>
          <a:stretch>
            <a:fillRect/>
          </a:stretch>
        </p:blipFill>
        <p:spPr>
          <a:xfrm>
            <a:off x="385760" y="8115378"/>
            <a:ext cx="642940" cy="843828"/>
          </a:xfrm>
          <a:prstGeom prst="rect">
            <a:avLst/>
          </a:prstGeom>
        </p:spPr>
      </p:pic>
      <p:sp>
        <p:nvSpPr>
          <p:cNvPr id="18" name="TextBox 17">
            <a:extLst>
              <a:ext uri="{FF2B5EF4-FFF2-40B4-BE49-F238E27FC236}">
                <a16:creationId xmlns:a16="http://schemas.microsoft.com/office/drawing/2014/main" id="{231A8547-B853-1596-FFE6-E79445E2589F}"/>
              </a:ext>
            </a:extLst>
          </p:cNvPr>
          <p:cNvSpPr txBox="1"/>
          <p:nvPr/>
        </p:nvSpPr>
        <p:spPr>
          <a:xfrm>
            <a:off x="2903561" y="584922"/>
            <a:ext cx="12480877" cy="89350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Đọc khái niệm mục 1 SGK trang 5 và trả lời câu hỏi:</a:t>
            </a:r>
          </a:p>
        </p:txBody>
      </p:sp>
      <p:grpSp>
        <p:nvGrpSpPr>
          <p:cNvPr id="19" name="Group 18">
            <a:extLst>
              <a:ext uri="{FF2B5EF4-FFF2-40B4-BE49-F238E27FC236}">
                <a16:creationId xmlns:a16="http://schemas.microsoft.com/office/drawing/2014/main" id="{6F509D67-5E16-E6F0-B38B-9D4C7D282B09}"/>
              </a:ext>
            </a:extLst>
          </p:cNvPr>
          <p:cNvGrpSpPr/>
          <p:nvPr/>
        </p:nvGrpSpPr>
        <p:grpSpPr>
          <a:xfrm>
            <a:off x="888246" y="1943100"/>
            <a:ext cx="10897528" cy="5971410"/>
            <a:chOff x="380072" y="2344329"/>
            <a:chExt cx="10897528" cy="5971410"/>
          </a:xfrm>
        </p:grpSpPr>
        <p:sp>
          <p:nvSpPr>
            <p:cNvPr id="15" name="TextBox 14">
              <a:extLst>
                <a:ext uri="{FF2B5EF4-FFF2-40B4-BE49-F238E27FC236}">
                  <a16:creationId xmlns:a16="http://schemas.microsoft.com/office/drawing/2014/main" id="{5C022AF1-6F43-DC68-6832-0EEED1F873A7}"/>
                </a:ext>
              </a:extLst>
            </p:cNvPr>
            <p:cNvSpPr txBox="1"/>
            <p:nvPr/>
          </p:nvSpPr>
          <p:spPr>
            <a:xfrm>
              <a:off x="380072" y="3730157"/>
              <a:ext cx="10897528" cy="4585582"/>
            </a:xfrm>
            <a:prstGeom prst="roundRect">
              <a:avLst/>
            </a:prstGeom>
            <a:solidFill>
              <a:schemeClr val="bg1"/>
            </a:solidFill>
          </p:spPr>
          <p:txBody>
            <a:bodyPr wrap="square" rtlCol="0">
              <a:spAutoFit/>
            </a:bodyPr>
            <a:lstStyle/>
            <a:p>
              <a:pPr marL="571500" indent="-571500">
                <a:lnSpc>
                  <a:spcPct val="150000"/>
                </a:lnSpc>
                <a:buFont typeface="Arial" panose="020B0604020202020204" pitchFamily="34" charset="0"/>
                <a:buChar char="•"/>
              </a:pPr>
              <a:r>
                <a:rPr lang="vi-VN" sz="3600">
                  <a:latin typeface="Arial" panose="020B0604020202020204" pitchFamily="34" charset="0"/>
                  <a:cs typeface="Arial" panose="020B0604020202020204" pitchFamily="34" charset="0"/>
                </a:rPr>
                <a:t>Phần cứng của máy tính là gì? Các thiết bị phần cứng bên ngoài thân máy được gọi là gì?</a:t>
              </a:r>
              <a:endParaRPr lang="en-US" sz="36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3600">
                  <a:latin typeface="Arial" panose="020B0604020202020204" pitchFamily="34" charset="0"/>
                  <a:cs typeface="Arial" panose="020B0604020202020204" pitchFamily="34" charset="0"/>
                </a:rPr>
                <a:t>Kể tên một số phần cứng của máy tính.</a:t>
              </a:r>
            </a:p>
            <a:p>
              <a:pPr marL="571500" indent="-571500">
                <a:lnSpc>
                  <a:spcPct val="150000"/>
                </a:lnSpc>
                <a:buFont typeface="Arial" panose="020B0604020202020204" pitchFamily="34" charset="0"/>
                <a:buChar char="•"/>
              </a:pPr>
              <a:r>
                <a:rPr lang="vi-VN" sz="3600">
                  <a:latin typeface="Arial" panose="020B0604020202020204" pitchFamily="34" charset="0"/>
                  <a:cs typeface="Arial" panose="020B0604020202020204" pitchFamily="34" charset="0"/>
                </a:rPr>
                <a:t>Làm thế nào em nhận biết được đó là phần cứng của máy tính.</a:t>
              </a:r>
            </a:p>
          </p:txBody>
        </p:sp>
        <p:pic>
          <p:nvPicPr>
            <p:cNvPr id="10" name="Picture 6">
              <a:extLst>
                <a:ext uri="{FF2B5EF4-FFF2-40B4-BE49-F238E27FC236}">
                  <a16:creationId xmlns:a16="http://schemas.microsoft.com/office/drawing/2014/main" id="{FFC9287B-7DE5-C8A2-1843-D28947E5E03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80970" y="2344329"/>
              <a:ext cx="1895731" cy="1850709"/>
            </a:xfrm>
            <a:prstGeom prst="rect">
              <a:avLst/>
            </a:prstGeom>
          </p:spPr>
        </p:pic>
      </p:grpSp>
      <p:pic>
        <p:nvPicPr>
          <p:cNvPr id="20" name="Picture 2">
            <a:extLst>
              <a:ext uri="{FF2B5EF4-FFF2-40B4-BE49-F238E27FC236}">
                <a16:creationId xmlns:a16="http://schemas.microsoft.com/office/drawing/2014/main" id="{825A1557-EFC4-1E78-266A-FAF69D31B96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365040" y="2840590"/>
            <a:ext cx="4350080" cy="7476701"/>
          </a:xfrm>
          <a:prstGeom prst="rect">
            <a:avLst/>
          </a:prstGeom>
        </p:spPr>
      </p:pic>
    </p:spTree>
    <p:extLst>
      <p:ext uri="{BB962C8B-B14F-4D97-AF65-F5344CB8AC3E}">
        <p14:creationId xmlns:p14="http://schemas.microsoft.com/office/powerpoint/2010/main" val="1096452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8351" y="491625"/>
            <a:ext cx="1720698" cy="18527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846985" y="335283"/>
            <a:ext cx="728523" cy="131265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66267" r="53690"/>
          <a:stretch>
            <a:fillRect/>
          </a:stretch>
        </p:blipFill>
        <p:spPr>
          <a:xfrm>
            <a:off x="385760" y="8115378"/>
            <a:ext cx="642940" cy="843828"/>
          </a:xfrm>
          <a:prstGeom prst="rect">
            <a:avLst/>
          </a:prstGeom>
        </p:spPr>
      </p:pic>
      <p:sp>
        <p:nvSpPr>
          <p:cNvPr id="4" name="Rectangle: Rounded Corners 3">
            <a:extLst>
              <a:ext uri="{FF2B5EF4-FFF2-40B4-BE49-F238E27FC236}">
                <a16:creationId xmlns:a16="http://schemas.microsoft.com/office/drawing/2014/main" id="{C4F3DD0D-DFB6-FA4E-5626-560F0E553DD3}"/>
              </a:ext>
            </a:extLst>
          </p:cNvPr>
          <p:cNvSpPr/>
          <p:nvPr/>
        </p:nvSpPr>
        <p:spPr>
          <a:xfrm>
            <a:off x="1006798" y="1776311"/>
            <a:ext cx="16274404" cy="2057400"/>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 </a:t>
            </a:r>
            <a:r>
              <a:rPr lang="en-US" sz="4000" b="1">
                <a:solidFill>
                  <a:schemeClr val="tx1"/>
                </a:solidFill>
                <a:effectLst/>
                <a:latin typeface="Arial" panose="020B0604020202020204" pitchFamily="34" charset="0"/>
                <a:ea typeface="Calibri" panose="020F0502020204030204" pitchFamily="34" charset="0"/>
                <a:cs typeface="Arial" panose="020B0604020202020204" pitchFamily="34" charset="0"/>
              </a:rPr>
              <a:t>Phần cứng: </a:t>
            </a:r>
            <a:r>
              <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rPr>
              <a:t>là những thiết bị của máy tính ở bên trong và bên ngoài thân máy, kể cả thân máy. (</a:t>
            </a:r>
            <a:r>
              <a:rPr lang="en-US" sz="4000" i="1">
                <a:solidFill>
                  <a:schemeClr val="tx1"/>
                </a:solidFill>
                <a:effectLst/>
                <a:latin typeface="Arial" panose="020B0604020202020204" pitchFamily="34" charset="0"/>
                <a:ea typeface="Calibri" panose="020F0502020204030204" pitchFamily="34" charset="0"/>
                <a:cs typeface="Arial" panose="020B0604020202020204" pitchFamily="34" charset="0"/>
              </a:rPr>
              <a:t>CPU, ổ cứng, bàn phím,…</a:t>
            </a:r>
            <a:r>
              <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3E448A7-E9A0-99A5-3F2D-AA28E23CDD26}"/>
              </a:ext>
            </a:extLst>
          </p:cNvPr>
          <p:cNvSpPr/>
          <p:nvPr/>
        </p:nvSpPr>
        <p:spPr>
          <a:xfrm>
            <a:off x="1028700" y="4395890"/>
            <a:ext cx="16274404" cy="20574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 </a:t>
            </a:r>
            <a:r>
              <a:rPr lang="en-US" sz="4000" b="1">
                <a:solidFill>
                  <a:schemeClr val="tx1"/>
                </a:solidFill>
                <a:effectLst/>
                <a:latin typeface="Arial" panose="020B0604020202020204" pitchFamily="34" charset="0"/>
                <a:ea typeface="Calibri" panose="020F0502020204030204" pitchFamily="34" charset="0"/>
                <a:cs typeface="Arial" panose="020B0604020202020204" pitchFamily="34" charset="0"/>
              </a:rPr>
              <a:t>Thiết bị ngoại vi: </a:t>
            </a:r>
            <a:r>
              <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rPr>
              <a:t>là các thiết bị phần cứng bên ngoài thân máy.</a:t>
            </a:r>
            <a:endParaRPr lang="en-US" sz="40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F59C975-82ED-AC62-1BF1-F3DB54E141CD}"/>
              </a:ext>
            </a:extLst>
          </p:cNvPr>
          <p:cNvSpPr/>
          <p:nvPr/>
        </p:nvSpPr>
        <p:spPr>
          <a:xfrm>
            <a:off x="1028700" y="7143843"/>
            <a:ext cx="16274404" cy="205740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 N</a:t>
            </a:r>
            <a:r>
              <a:rPr lang="en-US" sz="4000" b="1">
                <a:solidFill>
                  <a:schemeClr val="tx1"/>
                </a:solidFill>
                <a:effectLst/>
                <a:latin typeface="Arial" panose="020B0604020202020204" pitchFamily="34" charset="0"/>
                <a:ea typeface="Calibri" panose="020F0502020204030204" pitchFamily="34" charset="0"/>
                <a:cs typeface="Arial" panose="020B0604020202020204" pitchFamily="34" charset="0"/>
              </a:rPr>
              <a:t>hận biết: </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phần cứng có thể nhận biết được vì chúng ta có thể quan sát hình dạng của chúng.</a:t>
            </a:r>
            <a:endParaRPr lang="en-US" sz="4000">
              <a:solidFill>
                <a:schemeClr val="tx1"/>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43425">
            <a:off x="16643795" y="8348644"/>
            <a:ext cx="1318620" cy="1429398"/>
          </a:xfrm>
          <a:prstGeom prst="rect">
            <a:avLst/>
          </a:prstGeom>
        </p:spPr>
      </p:pic>
    </p:spTree>
    <p:extLst>
      <p:ext uri="{BB962C8B-B14F-4D97-AF65-F5344CB8AC3E}">
        <p14:creationId xmlns:p14="http://schemas.microsoft.com/office/powerpoint/2010/main" val="408266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43425">
            <a:off x="16643795" y="8348644"/>
            <a:ext cx="1318620" cy="1429398"/>
          </a:xfrm>
          <a:prstGeom prst="rect">
            <a:avLst/>
          </a:prstGeom>
        </p:spPr>
      </p:pic>
      <p:pic>
        <p:nvPicPr>
          <p:cNvPr id="7" name="Picture 2">
            <a:extLst>
              <a:ext uri="{FF2B5EF4-FFF2-40B4-BE49-F238E27FC236}">
                <a16:creationId xmlns:a16="http://schemas.microsoft.com/office/drawing/2014/main" id="{2016C662-5508-AEAC-83AB-B4D5936B1A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338180" y="6203476"/>
            <a:ext cx="5659020" cy="4088642"/>
          </a:xfrm>
          <a:prstGeom prst="rect">
            <a:avLst/>
          </a:prstGeom>
        </p:spPr>
      </p:pic>
      <p:grpSp>
        <p:nvGrpSpPr>
          <p:cNvPr id="10" name="Group 9">
            <a:extLst>
              <a:ext uri="{FF2B5EF4-FFF2-40B4-BE49-F238E27FC236}">
                <a16:creationId xmlns:a16="http://schemas.microsoft.com/office/drawing/2014/main" id="{974877F3-AB43-2244-81C6-C379B5D44B82}"/>
              </a:ext>
            </a:extLst>
          </p:cNvPr>
          <p:cNvGrpSpPr/>
          <p:nvPr/>
        </p:nvGrpSpPr>
        <p:grpSpPr>
          <a:xfrm>
            <a:off x="0" y="356323"/>
            <a:ext cx="7101485" cy="1361747"/>
            <a:chOff x="0" y="2378805"/>
            <a:chExt cx="7101485" cy="1361747"/>
          </a:xfrm>
        </p:grpSpPr>
        <p:sp>
          <p:nvSpPr>
            <p:cNvPr id="13" name="Rectangle 12">
              <a:extLst>
                <a:ext uri="{FF2B5EF4-FFF2-40B4-BE49-F238E27FC236}">
                  <a16:creationId xmlns:a16="http://schemas.microsoft.com/office/drawing/2014/main" id="{8D93B585-0B58-1277-7024-95DF07930CE7}"/>
                </a:ext>
              </a:extLst>
            </p:cNvPr>
            <p:cNvSpPr/>
            <p:nvPr/>
          </p:nvSpPr>
          <p:spPr>
            <a:xfrm>
              <a:off x="0" y="2637679"/>
              <a:ext cx="6477000" cy="905621"/>
            </a:xfrm>
            <a:prstGeom prst="rect">
              <a:avLst/>
            </a:prstGeom>
            <a:solidFill>
              <a:srgbClr val="EDB57A"/>
            </a:solidFill>
            <a:ln>
              <a:solidFill>
                <a:srgbClr val="EDB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B6031FD5-BBF3-51D7-97A8-374EB3DFF16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666695" y="2378805"/>
              <a:ext cx="1434790" cy="1361747"/>
            </a:xfrm>
            <a:prstGeom prst="rect">
              <a:avLst/>
            </a:prstGeom>
          </p:spPr>
        </p:pic>
        <p:sp>
          <p:nvSpPr>
            <p:cNvPr id="15" name="TextBox 14">
              <a:extLst>
                <a:ext uri="{FF2B5EF4-FFF2-40B4-BE49-F238E27FC236}">
                  <a16:creationId xmlns:a16="http://schemas.microsoft.com/office/drawing/2014/main" id="{E1D391B7-A253-88B3-508A-084B9EAC21FD}"/>
                </a:ext>
              </a:extLst>
            </p:cNvPr>
            <p:cNvSpPr txBox="1"/>
            <p:nvPr/>
          </p:nvSpPr>
          <p:spPr>
            <a:xfrm>
              <a:off x="265888" y="2705736"/>
              <a:ext cx="5259424"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Thảo luận nhóm đôi</a:t>
              </a:r>
            </a:p>
          </p:txBody>
        </p:sp>
      </p:grpSp>
      <p:grpSp>
        <p:nvGrpSpPr>
          <p:cNvPr id="20" name="Group 19">
            <a:extLst>
              <a:ext uri="{FF2B5EF4-FFF2-40B4-BE49-F238E27FC236}">
                <a16:creationId xmlns:a16="http://schemas.microsoft.com/office/drawing/2014/main" id="{EDA560FD-3BD4-6BC2-3680-AD6F8578946F}"/>
              </a:ext>
            </a:extLst>
          </p:cNvPr>
          <p:cNvGrpSpPr/>
          <p:nvPr/>
        </p:nvGrpSpPr>
        <p:grpSpPr>
          <a:xfrm>
            <a:off x="1028700" y="2223443"/>
            <a:ext cx="16778950" cy="3599958"/>
            <a:chOff x="1028700" y="2223443"/>
            <a:chExt cx="16778950" cy="3599958"/>
          </a:xfrm>
        </p:grpSpPr>
        <p:sp>
          <p:nvSpPr>
            <p:cNvPr id="17" name="TextBox 16">
              <a:extLst>
                <a:ext uri="{FF2B5EF4-FFF2-40B4-BE49-F238E27FC236}">
                  <a16:creationId xmlns:a16="http://schemas.microsoft.com/office/drawing/2014/main" id="{D9797DAD-AE1B-A493-5E19-1B9EF7E5E79D}"/>
                </a:ext>
              </a:extLst>
            </p:cNvPr>
            <p:cNvSpPr txBox="1"/>
            <p:nvPr/>
          </p:nvSpPr>
          <p:spPr>
            <a:xfrm>
              <a:off x="1028700" y="2223443"/>
              <a:ext cx="16306800" cy="3056865"/>
            </a:xfrm>
            <a:prstGeom prst="roundRect">
              <a:avLst/>
            </a:prstGeom>
            <a:solidFill>
              <a:schemeClr val="bg1"/>
            </a:solidFill>
          </p:spPr>
          <p:txBody>
            <a:bodyPr wrap="square">
              <a:spAutoFit/>
            </a:bodyPr>
            <a:lstStyle/>
            <a:p>
              <a:pPr>
                <a:lnSpc>
                  <a:spcPct val="150000"/>
                </a:lnSpc>
              </a:pPr>
              <a:r>
                <a:rPr lang="vi-VN" sz="4000"/>
                <a:t>Một số thiết bị ngoại vi phổ biến được chỉ ra ở Hình 1. Theo em, mỗi thiết bị này bổ sung cho máy tính chức năng gì? Hãy chia sẻ cho các bạn cùng biết.</a:t>
              </a:r>
              <a:endParaRPr lang="en-US" sz="4000"/>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6267" r="53690"/>
            <a:stretch>
              <a:fillRect/>
            </a:stretch>
          </p:blipFill>
          <p:spPr>
            <a:xfrm>
              <a:off x="16550109" y="4576982"/>
              <a:ext cx="863297" cy="1133036"/>
            </a:xfrm>
            <a:prstGeom prst="rect">
              <a:avLst/>
            </a:prstGeom>
          </p:spPr>
        </p:pic>
        <p:pic>
          <p:nvPicPr>
            <p:cNvPr id="19" name="Picture 6">
              <a:extLst>
                <a:ext uri="{FF2B5EF4-FFF2-40B4-BE49-F238E27FC236}">
                  <a16:creationId xmlns:a16="http://schemas.microsoft.com/office/drawing/2014/main" id="{831DCDA6-A143-7CD8-0AF2-B1D4EEDFC08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63063" y="4510747"/>
              <a:ext cx="1344587" cy="1312654"/>
            </a:xfrm>
            <a:prstGeom prst="rect">
              <a:avLst/>
            </a:prstGeom>
          </p:spPr>
        </p:pic>
      </p:grpSp>
      <p:pic>
        <p:nvPicPr>
          <p:cNvPr id="22" name="Picture 21">
            <a:extLst>
              <a:ext uri="{FF2B5EF4-FFF2-40B4-BE49-F238E27FC236}">
                <a16:creationId xmlns:a16="http://schemas.microsoft.com/office/drawing/2014/main" id="{2F459D60-E1FC-8323-863A-90E80FA2DB0C}"/>
              </a:ext>
            </a:extLst>
          </p:cNvPr>
          <p:cNvPicPr>
            <a:picLocks noChangeAspect="1"/>
          </p:cNvPicPr>
          <p:nvPr/>
        </p:nvPicPr>
        <p:blipFill rotWithShape="1">
          <a:blip r:embed="rId18">
            <a:extLst>
              <a:ext uri="{28A0092B-C50C-407E-A947-70E740481C1C}">
                <a14:useLocalDpi xmlns:a14="http://schemas.microsoft.com/office/drawing/2010/main" val="0"/>
              </a:ext>
            </a:extLst>
          </a:blip>
          <a:srcRect l="44145" r="16425"/>
          <a:stretch/>
        </p:blipFill>
        <p:spPr>
          <a:xfrm>
            <a:off x="1028700" y="5448300"/>
            <a:ext cx="7886700" cy="4686126"/>
          </a:xfrm>
          <a:prstGeom prst="roundRect">
            <a:avLst/>
          </a:prstGeom>
        </p:spPr>
      </p:pic>
    </p:spTree>
    <p:extLst>
      <p:ext uri="{BB962C8B-B14F-4D97-AF65-F5344CB8AC3E}">
        <p14:creationId xmlns:p14="http://schemas.microsoft.com/office/powerpoint/2010/main" val="2896016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33185" y="7481989"/>
            <a:ext cx="4336786" cy="295443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846985" y="335283"/>
            <a:ext cx="728523" cy="1312654"/>
          </a:xfrm>
          <a:prstGeom prst="rect">
            <a:avLst/>
          </a:prstGeom>
        </p:spPr>
      </p:pic>
      <p:sp>
        <p:nvSpPr>
          <p:cNvPr id="7" name="Speech Bubble: Oval 6">
            <a:extLst>
              <a:ext uri="{FF2B5EF4-FFF2-40B4-BE49-F238E27FC236}">
                <a16:creationId xmlns:a16="http://schemas.microsoft.com/office/drawing/2014/main" id="{5D1BAA75-9902-2DDE-485F-8730CE911B95}"/>
              </a:ext>
            </a:extLst>
          </p:cNvPr>
          <p:cNvSpPr/>
          <p:nvPr/>
        </p:nvSpPr>
        <p:spPr>
          <a:xfrm>
            <a:off x="1752600" y="589849"/>
            <a:ext cx="9982200" cy="3886200"/>
          </a:xfrm>
          <a:prstGeom prst="wedgeEllipseCallout">
            <a:avLst>
              <a:gd name="adj1" fmla="val 49552"/>
              <a:gd name="adj2" fmla="val 29840"/>
            </a:avLst>
          </a:prstGeom>
          <a:solidFill>
            <a:schemeClr val="accent6">
              <a:lumMod val="40000"/>
              <a:lumOff val="60000"/>
            </a:schemeClr>
          </a:solidFill>
          <a:ln>
            <a:solidFill>
              <a:schemeClr val="accent6">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Các thiết bị ngoại vi giúp máy tính thực hiện chức năng gì. Nêu ví dụ. </a:t>
            </a:r>
          </a:p>
        </p:txBody>
      </p:sp>
      <p:pic>
        <p:nvPicPr>
          <p:cNvPr id="9" name="Picture 4">
            <a:extLst>
              <a:ext uri="{FF2B5EF4-FFF2-40B4-BE49-F238E27FC236}">
                <a16:creationId xmlns:a16="http://schemas.microsoft.com/office/drawing/2014/main" id="{1536CF29-EE5F-C941-EB0E-7035150F96E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573000" y="2628900"/>
            <a:ext cx="5507853" cy="7807524"/>
          </a:xfrm>
          <a:prstGeom prst="rect">
            <a:avLst/>
          </a:prstGeom>
        </p:spPr>
      </p:pic>
      <p:pic>
        <p:nvPicPr>
          <p:cNvPr id="17" name="Graphic 16" descr="Back with solid fill">
            <a:extLst>
              <a:ext uri="{FF2B5EF4-FFF2-40B4-BE49-F238E27FC236}">
                <a16:creationId xmlns:a16="http://schemas.microsoft.com/office/drawing/2014/main" id="{B3BAB7E0-F5DD-C86F-71AF-3BB02ED671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flipV="1">
            <a:off x="389838" y="5139519"/>
            <a:ext cx="1905000" cy="914400"/>
          </a:xfrm>
          <a:prstGeom prst="rect">
            <a:avLst/>
          </a:prstGeom>
        </p:spPr>
      </p:pic>
      <p:sp>
        <p:nvSpPr>
          <p:cNvPr id="19" name="TextBox 18">
            <a:extLst>
              <a:ext uri="{FF2B5EF4-FFF2-40B4-BE49-F238E27FC236}">
                <a16:creationId xmlns:a16="http://schemas.microsoft.com/office/drawing/2014/main" id="{99A31801-5686-00F6-482A-CB86D15F0602}"/>
              </a:ext>
            </a:extLst>
          </p:cNvPr>
          <p:cNvSpPr txBox="1"/>
          <p:nvPr/>
        </p:nvSpPr>
        <p:spPr>
          <a:xfrm>
            <a:off x="2294838" y="4617655"/>
            <a:ext cx="9753600" cy="2585323"/>
          </a:xfrm>
          <a:prstGeom prst="rect">
            <a:avLst/>
          </a:prstGeom>
          <a:noFill/>
        </p:spPr>
        <p:txBody>
          <a:bodyPr wrap="square" rtlCol="0">
            <a:spAutoFit/>
          </a:bodyPr>
          <a:lstStyle/>
          <a:p>
            <a:r>
              <a:rPr lang="en-US" sz="3600" b="1">
                <a:latin typeface="Arial" panose="020B0604020202020204" pitchFamily="34" charset="0"/>
                <a:cs typeface="Arial" panose="020B0604020202020204" pitchFamily="34" charset="0"/>
              </a:rPr>
              <a:t>Vai trò:</a:t>
            </a:r>
          </a:p>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3600">
                <a:effectLst/>
                <a:latin typeface="Arial" panose="020B0604020202020204" pitchFamily="34" charset="0"/>
                <a:ea typeface="Calibri" panose="020F0502020204030204" pitchFamily="34" charset="0"/>
                <a:cs typeface="Arial" panose="020B0604020202020204" pitchFamily="34" charset="0"/>
              </a:rPr>
              <a:t> Giúp máy tính tiếp nhận và đưa ra thông tin.</a:t>
            </a:r>
          </a:p>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3600">
                <a:effectLst/>
                <a:latin typeface="Arial" panose="020B0604020202020204" pitchFamily="34" charset="0"/>
                <a:ea typeface="Calibri" panose="020F0502020204030204" pitchFamily="34" charset="0"/>
                <a:cs typeface="Arial" panose="020B0604020202020204" pitchFamily="34" charset="0"/>
              </a:rPr>
              <a:t> Giúp máy tính mở rộng khả năng lưu trữ.</a:t>
            </a:r>
          </a:p>
          <a:p>
            <a:endParaRPr lang="en-US"/>
          </a:p>
        </p:txBody>
      </p:sp>
      <p:sp>
        <p:nvSpPr>
          <p:cNvPr id="20" name="TextBox 19">
            <a:extLst>
              <a:ext uri="{FF2B5EF4-FFF2-40B4-BE49-F238E27FC236}">
                <a16:creationId xmlns:a16="http://schemas.microsoft.com/office/drawing/2014/main" id="{2205F5D7-AC65-D0C1-3903-AB4AA993C43A}"/>
              </a:ext>
            </a:extLst>
          </p:cNvPr>
          <p:cNvSpPr txBox="1"/>
          <p:nvPr/>
        </p:nvSpPr>
        <p:spPr>
          <a:xfrm>
            <a:off x="2294838" y="7045490"/>
            <a:ext cx="10963961" cy="3049874"/>
          </a:xfrm>
          <a:prstGeom prst="rect">
            <a:avLst/>
          </a:prstGeom>
          <a:noFill/>
        </p:spPr>
        <p:txBody>
          <a:bodyPr wrap="square" rtlCol="0">
            <a:spAutoFit/>
          </a:bodyPr>
          <a:lstStyle/>
          <a:p>
            <a:r>
              <a:rPr lang="en-US" sz="3600" b="1">
                <a:latin typeface="Arial" panose="020B0604020202020204" pitchFamily="34" charset="0"/>
                <a:cs typeface="Arial" panose="020B0604020202020204" pitchFamily="34" charset="0"/>
              </a:rPr>
              <a:t>Ví dụ:</a:t>
            </a:r>
          </a:p>
          <a:p>
            <a:pPr marL="571500" marR="0" indent="-571500" algn="just">
              <a:lnSpc>
                <a:spcPct val="150000"/>
              </a:lnSpc>
              <a:spcBef>
                <a:spcPts val="0"/>
              </a:spcBef>
              <a:spcAft>
                <a:spcPts val="0"/>
              </a:spcAft>
              <a:buFont typeface="Wingdings" panose="05000000000000000000" pitchFamily="2" charset="2"/>
              <a:buChar char=""/>
            </a:pPr>
            <a:r>
              <a:rPr lang="en-US" sz="3600">
                <a:effectLst/>
                <a:latin typeface="Arial" panose="020B0604020202020204" pitchFamily="34" charset="0"/>
                <a:ea typeface="Calibri" panose="020F0502020204030204" pitchFamily="34" charset="0"/>
                <a:cs typeface="Arial" panose="020B0604020202020204" pitchFamily="34" charset="0"/>
              </a:rPr>
              <a:t>Máy in: bổ sung chức năng in thông tin ra giấy.</a:t>
            </a:r>
          </a:p>
          <a:p>
            <a:pPr marL="571500" marR="0" indent="-571500" algn="just">
              <a:lnSpc>
                <a:spcPct val="150000"/>
              </a:lnSpc>
              <a:spcBef>
                <a:spcPts val="0"/>
              </a:spcBef>
              <a:spcAft>
                <a:spcPts val="0"/>
              </a:spcAft>
              <a:buFont typeface="Wingdings" panose="05000000000000000000" pitchFamily="2" charset="2"/>
              <a:buChar char=""/>
            </a:pPr>
            <a:r>
              <a:rPr lang="en-US" sz="360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Modem: bổ sung chức năng nhận và gửi thông tin trong mạng máy tính.</a:t>
            </a:r>
            <a:endParaRPr lang="en-US"/>
          </a:p>
        </p:txBody>
      </p:sp>
      <p:pic>
        <p:nvPicPr>
          <p:cNvPr id="22" name="Graphic 21" descr="Back with solid fill">
            <a:extLst>
              <a:ext uri="{FF2B5EF4-FFF2-40B4-BE49-F238E27FC236}">
                <a16:creationId xmlns:a16="http://schemas.microsoft.com/office/drawing/2014/main" id="{C1A6CDDE-D559-AE87-2D15-75C21E0312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flipV="1">
            <a:off x="389838" y="7637664"/>
            <a:ext cx="1905000" cy="914400"/>
          </a:xfrm>
          <a:prstGeom prst="rect">
            <a:avLst/>
          </a:prstGeom>
        </p:spPr>
      </p:pic>
    </p:spTree>
    <p:extLst>
      <p:ext uri="{BB962C8B-B14F-4D97-AF65-F5344CB8AC3E}">
        <p14:creationId xmlns:p14="http://schemas.microsoft.com/office/powerpoint/2010/main" val="153046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barn(inVertical)">
                                      <p:cBhvr>
                                        <p:cTn id="21" dur="500"/>
                                        <p:tgtEl>
                                          <p:spTgt spid="1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
                                            <p:txEl>
                                              <p:pRg st="1" end="1"/>
                                            </p:txEl>
                                          </p:spTgt>
                                        </p:tgtEl>
                                        <p:attrNameLst>
                                          <p:attrName>style.visibility</p:attrName>
                                        </p:attrNameLst>
                                      </p:cBhvr>
                                      <p:to>
                                        <p:strVal val="visible"/>
                                      </p:to>
                                    </p:set>
                                    <p:animEffect transition="in" filter="barn(inVertical)">
                                      <p:cBhvr>
                                        <p:cTn id="26" dur="500"/>
                                        <p:tgtEl>
                                          <p:spTgt spid="1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Effect transition="in" filter="barn(inVertical)">
                                      <p:cBhvr>
                                        <p:cTn id="31" dur="500"/>
                                        <p:tgtEl>
                                          <p:spTgt spid="1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16" presetClass="entr" presetSubtype="21" fill="hold" nodeType="with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barn(inVertical)">
                                      <p:cBhvr>
                                        <p:cTn id="40" dur="500"/>
                                        <p:tgtEl>
                                          <p:spTgt spid="2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0">
                                            <p:txEl>
                                              <p:pRg st="1" end="1"/>
                                            </p:txEl>
                                          </p:spTgt>
                                        </p:tgtEl>
                                        <p:attrNameLst>
                                          <p:attrName>style.visibility</p:attrName>
                                        </p:attrNameLst>
                                      </p:cBhvr>
                                      <p:to>
                                        <p:strVal val="visible"/>
                                      </p:to>
                                    </p:set>
                                    <p:animEffect transition="in" filter="barn(inVertical)">
                                      <p:cBhvr>
                                        <p:cTn id="45" dur="500"/>
                                        <p:tgtEl>
                                          <p:spTgt spid="2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0">
                                            <p:txEl>
                                              <p:pRg st="2" end="2"/>
                                            </p:txEl>
                                          </p:spTgt>
                                        </p:tgtEl>
                                        <p:attrNameLst>
                                          <p:attrName>style.visibility</p:attrName>
                                        </p:attrNameLst>
                                      </p:cBhvr>
                                      <p:to>
                                        <p:strVal val="visible"/>
                                      </p:to>
                                    </p:set>
                                    <p:animEffect transition="in" filter="barn(inVertical)">
                                      <p:cBhvr>
                                        <p:cTn id="50"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1329</Words>
  <Application>Microsoft Office PowerPoint</Application>
  <PresentationFormat>Custom</PresentationFormat>
  <Paragraphs>152</Paragraphs>
  <Slides>30</Slides>
  <Notes>3</Notes>
  <HiddenSlides>0</HiddenSlides>
  <MMClips>10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Calibri</vt:lpstr>
      <vt:lpstr>Wingdings</vt:lpstr>
      <vt:lpstr>Arial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Group Project Education Presentation</dc:title>
  <cp:lastModifiedBy>Administrator</cp:lastModifiedBy>
  <cp:revision>13</cp:revision>
  <dcterms:created xsi:type="dcterms:W3CDTF">2006-08-16T00:00:00Z</dcterms:created>
  <dcterms:modified xsi:type="dcterms:W3CDTF">2024-09-14T03:48:03Z</dcterms:modified>
  <dc:identifier>DAFa9wLMBg8</dc:identifier>
</cp:coreProperties>
</file>