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48"/>
  </p:notesMasterIdLst>
  <p:sldIdLst>
    <p:sldId id="282" r:id="rId2"/>
    <p:sldId id="385" r:id="rId3"/>
    <p:sldId id="386" r:id="rId4"/>
    <p:sldId id="387" r:id="rId5"/>
    <p:sldId id="388" r:id="rId6"/>
    <p:sldId id="332" r:id="rId7"/>
    <p:sldId id="306" r:id="rId8"/>
    <p:sldId id="328" r:id="rId9"/>
    <p:sldId id="327" r:id="rId10"/>
    <p:sldId id="329" r:id="rId11"/>
    <p:sldId id="375" r:id="rId12"/>
    <p:sldId id="323" r:id="rId13"/>
    <p:sldId id="350" r:id="rId14"/>
    <p:sldId id="345" r:id="rId15"/>
    <p:sldId id="346" r:id="rId16"/>
    <p:sldId id="377" r:id="rId17"/>
    <p:sldId id="331" r:id="rId18"/>
    <p:sldId id="373" r:id="rId19"/>
    <p:sldId id="376" r:id="rId20"/>
    <p:sldId id="333" r:id="rId21"/>
    <p:sldId id="343" r:id="rId22"/>
    <p:sldId id="353" r:id="rId23"/>
    <p:sldId id="354" r:id="rId24"/>
    <p:sldId id="369" r:id="rId25"/>
    <p:sldId id="365" r:id="rId26"/>
    <p:sldId id="357" r:id="rId27"/>
    <p:sldId id="334" r:id="rId28"/>
    <p:sldId id="364" r:id="rId29"/>
    <p:sldId id="307" r:id="rId30"/>
    <p:sldId id="310" r:id="rId31"/>
    <p:sldId id="371" r:id="rId32"/>
    <p:sldId id="363" r:id="rId33"/>
    <p:sldId id="342" r:id="rId34"/>
    <p:sldId id="362" r:id="rId35"/>
    <p:sldId id="379" r:id="rId36"/>
    <p:sldId id="380" r:id="rId37"/>
    <p:sldId id="381" r:id="rId38"/>
    <p:sldId id="382" r:id="rId39"/>
    <p:sldId id="360" r:id="rId40"/>
    <p:sldId id="320" r:id="rId41"/>
    <p:sldId id="359" r:id="rId42"/>
    <p:sldId id="367" r:id="rId43"/>
    <p:sldId id="368" r:id="rId44"/>
    <p:sldId id="316" r:id="rId45"/>
    <p:sldId id="358" r:id="rId46"/>
    <p:sldId id="321" r:id="rId47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82"/>
            <p14:sldId id="385"/>
            <p14:sldId id="386"/>
            <p14:sldId id="387"/>
            <p14:sldId id="388"/>
            <p14:sldId id="332"/>
            <p14:sldId id="306"/>
            <p14:sldId id="328"/>
            <p14:sldId id="327"/>
            <p14:sldId id="329"/>
            <p14:sldId id="375"/>
            <p14:sldId id="323"/>
            <p14:sldId id="350"/>
            <p14:sldId id="345"/>
            <p14:sldId id="346"/>
            <p14:sldId id="377"/>
            <p14:sldId id="331"/>
            <p14:sldId id="373"/>
            <p14:sldId id="376"/>
            <p14:sldId id="333"/>
            <p14:sldId id="343"/>
            <p14:sldId id="353"/>
            <p14:sldId id="354"/>
            <p14:sldId id="369"/>
            <p14:sldId id="365"/>
            <p14:sldId id="357"/>
            <p14:sldId id="334"/>
            <p14:sldId id="364"/>
            <p14:sldId id="307"/>
            <p14:sldId id="310"/>
            <p14:sldId id="371"/>
            <p14:sldId id="363"/>
            <p14:sldId id="342"/>
            <p14:sldId id="362"/>
            <p14:sldId id="379"/>
            <p14:sldId id="380"/>
            <p14:sldId id="381"/>
            <p14:sldId id="382"/>
          </p14:sldIdLst>
        </p14:section>
        <p14:section name="Untitled Section" id="{D57258EA-FEF7-4B32-A45A-656DA101D383}">
          <p14:sldIdLst>
            <p14:sldId id="360"/>
            <p14:sldId id="320"/>
            <p14:sldId id="359"/>
            <p14:sldId id="367"/>
            <p14:sldId id="368"/>
            <p14:sldId id="316"/>
            <p14:sldId id="358"/>
            <p14:sldId id="32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06" autoAdjust="0"/>
    <p:restoredTop sz="89786" autoAdjust="0"/>
  </p:normalViewPr>
  <p:slideViewPr>
    <p:cSldViewPr>
      <p:cViewPr varScale="1">
        <p:scale>
          <a:sx n="102" d="100"/>
          <a:sy n="102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254D0-D385-4390-9C21-B76E3A32ADC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10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254D0-D385-4390-9C21-B76E3A32ADC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214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13/12/2024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6540589"/>
      </p:ext>
    </p:extLst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13/12/2024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1880870"/>
      </p:ext>
    </p:extLst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13/12/2024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8972457"/>
      </p:ext>
    </p:extLst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ght Pattern Content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1500" y="1905000"/>
            <a:ext cx="4857750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1">
                    <a:lumMod val="50000"/>
                  </a:schemeClr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accent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997D967-7D0C-43B1-AF0D-22448F050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91329" y="0"/>
            <a:ext cx="2352671" cy="685800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9B292CAA-5A7B-44A6-B47D-2FE9F593A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15962"/>
            <a:ext cx="4857749" cy="118903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903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fetti Content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470216E-CA87-491C-BBBE-DDFD70D768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94" t="34041" r="11052" b="45480"/>
          <a:stretch/>
        </p:blipFill>
        <p:spPr>
          <a:xfrm>
            <a:off x="-2286" y="35013"/>
            <a:ext cx="9148572" cy="678797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D9303A2-B30A-054C-B809-053B909E1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976" y="1995468"/>
            <a:ext cx="6856048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 with border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0F58DD1-3970-D84D-8040-EF33B0971D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47231" y="3260706"/>
            <a:ext cx="5849540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329650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3" userDrawn="1">
          <p15:clr>
            <a:srgbClr val="5ACBF0"/>
          </p15:clr>
        </p15:guide>
        <p15:guide id="4" orient="horz" pos="2488" userDrawn="1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fetti Content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470216E-CA87-491C-BBBE-DDFD70D768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94" t="34041" r="11052" b="45480"/>
          <a:stretch/>
        </p:blipFill>
        <p:spPr>
          <a:xfrm>
            <a:off x="-2286" y="35013"/>
            <a:ext cx="9148572" cy="678797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D9303A2-B30A-054C-B809-053B909E1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976" y="2149356"/>
            <a:ext cx="6856048" cy="461665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69955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 cap="none" spc="-38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 with border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0F58DD1-3970-D84D-8040-EF33B0971D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47231" y="3260706"/>
            <a:ext cx="5849540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3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3184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3">
          <p15:clr>
            <a:srgbClr val="5ACBF0"/>
          </p15:clr>
        </p15:guide>
        <p15:guide id="4" orient="horz" pos="2488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13/12/2024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0370984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13/12/2024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9383701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13/12/2024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5621995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13/12/2024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7734738"/>
      </p:ext>
    </p:extLst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13/12/2024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3627678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13/12/2024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5357825"/>
      </p:ext>
    </p:extLst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13/12/2024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9064767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13/12/2024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529850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13/12/2024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489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jpeg"/><Relationship Id="rId7" Type="http://schemas.microsoft.com/office/2007/relationships/hdphoto" Target="../media/hdphoto1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8.jpeg"/><Relationship Id="rId5" Type="http://schemas.openxmlformats.org/officeDocument/2006/relationships/image" Target="../media/image23.jpeg"/><Relationship Id="rId10" Type="http://schemas.openxmlformats.org/officeDocument/2006/relationships/image" Target="../media/image27.jpeg"/><Relationship Id="rId4" Type="http://schemas.openxmlformats.org/officeDocument/2006/relationships/image" Target="../media/image22.jpe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12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124200" y="4441448"/>
            <a:ext cx="5672139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endParaRPr lang="vi-VN" sz="2400" dirty="0">
              <a:solidFill>
                <a:schemeClr val="accent1"/>
              </a:solidFill>
            </a:endParaRPr>
          </a:p>
        </p:txBody>
      </p:sp>
      <p:sp>
        <p:nvSpPr>
          <p:cNvPr id="4" name="AutoShape 4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0" name="Picture 12" descr="Background trẻ em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44000" cy="685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52600" y="1981200"/>
            <a:ext cx="6954602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CHÀO MỪNG CÁC EM HỌC SINH LỚP 2 </a:t>
            </a:r>
          </a:p>
          <a:p>
            <a:pPr algn="ctr"/>
            <a:r>
              <a:rPr lang="en-US" sz="3600" b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ĐÃ ĐẾN VỚI TIẾT </a:t>
            </a:r>
            <a:endParaRPr lang="en-US" sz="36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MĨ THUẬT</a:t>
            </a:r>
            <a:endParaRPr lang="en-US" sz="54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58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4194ECB-E4CB-4A07-AB51-1FDE68EC45B3}"/>
              </a:ext>
            </a:extLst>
          </p:cNvPr>
          <p:cNvSpPr txBox="1"/>
          <p:nvPr/>
        </p:nvSpPr>
        <p:spPr>
          <a:xfrm>
            <a:off x="156411" y="228600"/>
            <a:ext cx="4495800" cy="23083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cam,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6411" y="3156285"/>
            <a:ext cx="4495800" cy="286232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lam,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 descr="C:\Users\admin\Pictures\Screenshots\Screenshot (252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6" t="20162" r="11316" b="15614"/>
          <a:stretch/>
        </p:blipFill>
        <p:spPr bwMode="auto">
          <a:xfrm>
            <a:off x="4652211" y="228600"/>
            <a:ext cx="4419600" cy="55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736304"/>
      </p:ext>
    </p:extLst>
  </p:cSld>
  <p:clrMapOvr>
    <a:masterClrMapping/>
  </p:clrMapOvr>
  <p:transition spd="slow" advTm="21116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admin\Desktop\soank\Screenshot (136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4" y="0"/>
            <a:ext cx="91720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soank\image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8" b="3063"/>
          <a:stretch/>
        </p:blipFill>
        <p:spPr bwMode="auto">
          <a:xfrm>
            <a:off x="2819400" y="533400"/>
            <a:ext cx="49530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38600" y="1528108"/>
            <a:ext cx="2514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</a:p>
          <a:p>
            <a:pPr algn="ctr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8348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FEE697-0757-4B12-AA6D-5013D971B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4139" y="1218704"/>
            <a:ext cx="4194950" cy="41064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A24A23-C1C1-4DBB-87A1-A3B143EAC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878" y="488744"/>
            <a:ext cx="2866481" cy="5182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78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949">
        <p:split orient="vert"/>
      </p:transition>
    </mc:Choice>
    <mc:Fallback xmlns="">
      <p:transition spd="slow" advTm="894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788BF8EC-7E1F-48B0-ABED-81B293625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038600" cy="594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40EB51F-663C-4EC2-86D9-70A795B56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8442"/>
            <a:ext cx="4242020" cy="594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5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Administrator\Downloads\24818954_767129726827786_137887356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443" y="2214972"/>
            <a:ext cx="2727158" cy="19774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 descr="C:\Users\Administrator\Downloads\24726203_767129786827780_1097954590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6" y="76199"/>
            <a:ext cx="2828931" cy="19731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 descr="C:\Users\Administrator\Downloads\24879135_767129720161120_1101777961_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138" y="76199"/>
            <a:ext cx="2715463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3015" name="Picture 7" descr="E:\Desktop\Picture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6199"/>
            <a:ext cx="3019591" cy="19651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0659" y="4567144"/>
            <a:ext cx="3004503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6" t="3794" r="4132" b="11140"/>
          <a:stretch/>
        </p:blipFill>
        <p:spPr>
          <a:xfrm>
            <a:off x="3036724" y="2372222"/>
            <a:ext cx="2852372" cy="18631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id="{26F84348-25E2-4910-8793-7E3446B9E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7"/>
          <a:stretch>
            <a:fillRect/>
          </a:stretch>
        </p:blipFill>
        <p:spPr bwMode="auto">
          <a:xfrm>
            <a:off x="6079958" y="4567144"/>
            <a:ext cx="2911643" cy="2138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338" name="Picture 2" descr="C:\Users\admin\Desktop\images (1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7357"/>
            <a:ext cx="2857500" cy="182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7" t="8889" r="6212" b="9478"/>
          <a:stretch/>
        </p:blipFill>
        <p:spPr bwMode="auto">
          <a:xfrm>
            <a:off x="32084" y="4567144"/>
            <a:ext cx="2711116" cy="194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6846914"/>
      </p:ext>
    </p:extLst>
  </p:cSld>
  <p:clrMapOvr>
    <a:masterClrMapping/>
  </p:clrMapOvr>
  <p:transition spd="slow">
    <p:wheel spokes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\Desktop\trang_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8791" y="533399"/>
            <a:ext cx="2781591" cy="199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8349" y="2559531"/>
            <a:ext cx="2426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Nguyễn</a:t>
            </a:r>
            <a:r>
              <a:rPr lang="en-US" dirty="0"/>
              <a:t> </a:t>
            </a:r>
            <a:r>
              <a:rPr lang="en-US" dirty="0" err="1"/>
              <a:t>Đức</a:t>
            </a:r>
            <a:r>
              <a:rPr lang="en-US" dirty="0"/>
              <a:t> </a:t>
            </a:r>
            <a:r>
              <a:rPr lang="en-US" dirty="0" err="1"/>
              <a:t>Việt</a:t>
            </a:r>
            <a:r>
              <a:rPr lang="en-US" dirty="0"/>
              <a:t> </a:t>
            </a:r>
            <a:r>
              <a:rPr lang="en-US" dirty="0" err="1"/>
              <a:t>Hoàng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316343" y="2483783"/>
            <a:ext cx="274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Nguyễn</a:t>
            </a:r>
            <a:r>
              <a:rPr lang="en-US" dirty="0"/>
              <a:t> </a:t>
            </a:r>
            <a:r>
              <a:rPr lang="en-US" dirty="0" err="1"/>
              <a:t>Hoàng</a:t>
            </a:r>
            <a:r>
              <a:rPr lang="en-US" dirty="0"/>
              <a:t> </a:t>
            </a:r>
            <a:r>
              <a:rPr lang="en-US" dirty="0" err="1"/>
              <a:t>Tiến</a:t>
            </a:r>
            <a:r>
              <a:rPr lang="en-US" dirty="0"/>
              <a:t> </a:t>
            </a:r>
            <a:r>
              <a:rPr lang="en-US" dirty="0" err="1"/>
              <a:t>Thành</a:t>
            </a:r>
            <a:endParaRPr lang="en-US" dirty="0"/>
          </a:p>
        </p:txBody>
      </p:sp>
      <p:pic>
        <p:nvPicPr>
          <p:cNvPr id="11267" name="Picture 3" descr="C:\Users\admin\Downloads\2A1_Nguye_21_09_2021_baitap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" t="64209" b="15846"/>
          <a:stretch/>
        </p:blipFill>
        <p:spPr bwMode="auto">
          <a:xfrm>
            <a:off x="3296290" y="533400"/>
            <a:ext cx="2599341" cy="195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6" t="17932" r="16126" b="30577"/>
          <a:stretch/>
        </p:blipFill>
        <p:spPr bwMode="auto">
          <a:xfrm rot="5400000">
            <a:off x="6637790" y="89868"/>
            <a:ext cx="1932335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6778764" y="2628343"/>
            <a:ext cx="1725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Hoàng</a:t>
            </a:r>
            <a:r>
              <a:rPr lang="en-US" dirty="0"/>
              <a:t> </a:t>
            </a:r>
            <a:r>
              <a:rPr lang="en-US" dirty="0" err="1"/>
              <a:t>Đức</a:t>
            </a:r>
            <a:r>
              <a:rPr lang="en-US" dirty="0"/>
              <a:t> </a:t>
            </a:r>
            <a:r>
              <a:rPr lang="en-US" dirty="0" err="1"/>
              <a:t>Toàn</a:t>
            </a:r>
            <a:endParaRPr lang="en-US" dirty="0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3" b="14959"/>
          <a:stretch/>
        </p:blipFill>
        <p:spPr bwMode="auto">
          <a:xfrm rot="16200000">
            <a:off x="551665" y="2733858"/>
            <a:ext cx="1968980" cy="2750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3" t="25503" r="9895" b="29582"/>
          <a:stretch/>
        </p:blipFill>
        <p:spPr bwMode="auto">
          <a:xfrm>
            <a:off x="3316343" y="3078066"/>
            <a:ext cx="2735541" cy="196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3776615" y="5105945"/>
            <a:ext cx="1743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Nguyễn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Đan</a:t>
            </a:r>
            <a:endParaRPr lang="en-US" dirty="0"/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144805"/>
            <a:ext cx="2667000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657705" y="5093733"/>
            <a:ext cx="19675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Nguyễn</a:t>
            </a:r>
            <a:r>
              <a:rPr lang="en-US" dirty="0"/>
              <a:t> Thanh </a:t>
            </a:r>
            <a:r>
              <a:rPr lang="en-US" dirty="0" err="1"/>
              <a:t>Huy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5105945"/>
            <a:ext cx="1539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Phạm</a:t>
            </a:r>
            <a:r>
              <a:rPr lang="en-US" dirty="0"/>
              <a:t> Minh </a:t>
            </a:r>
            <a:r>
              <a:rPr lang="en-US" dirty="0" err="1"/>
              <a:t>Tú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124200" y="6017567"/>
            <a:ext cx="1928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          LỚP 2A1</a:t>
            </a:r>
          </a:p>
        </p:txBody>
      </p:sp>
    </p:spTree>
    <p:extLst>
      <p:ext uri="{BB962C8B-B14F-4D97-AF65-F5344CB8AC3E}">
        <p14:creationId xmlns:p14="http://schemas.microsoft.com/office/powerpoint/2010/main" val="16315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982" r="3579"/>
          <a:stretch/>
        </p:blipFill>
        <p:spPr bwMode="auto">
          <a:xfrm>
            <a:off x="533400" y="289873"/>
            <a:ext cx="3871569" cy="5599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93672" y="6019800"/>
            <a:ext cx="29706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2A6</a:t>
            </a:r>
          </a:p>
          <a:p>
            <a:endParaRPr lang="en-US" dirty="0"/>
          </a:p>
        </p:txBody>
      </p:sp>
      <p:pic>
        <p:nvPicPr>
          <p:cNvPr id="18" name="Picture 2" descr="C:\Users\admin\Downloads\-2A2_Lam-Lan-Chi_21_09_2021_baitap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00" b="8920"/>
          <a:stretch/>
        </p:blipFill>
        <p:spPr bwMode="auto">
          <a:xfrm>
            <a:off x="4724400" y="206367"/>
            <a:ext cx="4211766" cy="26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114382" y="2907086"/>
            <a:ext cx="1431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Lâm</a:t>
            </a:r>
            <a:r>
              <a:rPr lang="en-US" sz="2000" dirty="0"/>
              <a:t> Lan Chi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182" y="3311207"/>
            <a:ext cx="3886202" cy="2577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867399" y="6019800"/>
            <a:ext cx="2081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Nguyễn</a:t>
            </a:r>
            <a:r>
              <a:rPr lang="en-US" dirty="0"/>
              <a:t> Kim </a:t>
            </a:r>
            <a:r>
              <a:rPr lang="en-US" dirty="0" err="1"/>
              <a:t>Ngân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7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admin\Desktop\hinh-nen-slide-thuyet-trinh-dep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3" y="60854"/>
            <a:ext cx="9123947" cy="717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70" y="228600"/>
            <a:ext cx="3485147" cy="20742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726" y="200526"/>
            <a:ext cx="3582181" cy="21303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42" y="2578768"/>
            <a:ext cx="3489733" cy="23220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789" y="2578768"/>
            <a:ext cx="3590202" cy="23220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Oval 9"/>
          <p:cNvSpPr/>
          <p:nvPr/>
        </p:nvSpPr>
        <p:spPr>
          <a:xfrm>
            <a:off x="303230" y="282128"/>
            <a:ext cx="791816" cy="609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439652" y="246033"/>
            <a:ext cx="791816" cy="609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2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03230" y="2609296"/>
            <a:ext cx="791816" cy="609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3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520733" y="2609296"/>
            <a:ext cx="710735" cy="609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4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6731" y="526770"/>
            <a:ext cx="26875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ranh</a:t>
            </a:r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vi-VN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b="1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84029" y="521531"/>
            <a:ext cx="35805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endParaRPr lang="en-US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95045" y="2722884"/>
            <a:ext cx="26192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3230" y="5029201"/>
            <a:ext cx="3125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</a:rPr>
              <a:t>Em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thấy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bức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tranh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nào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đẹp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hơn</a:t>
            </a:r>
            <a:r>
              <a:rPr lang="en-US" sz="2400" b="1" dirty="0">
                <a:solidFill>
                  <a:srgbClr val="FFFF00"/>
                </a:solidFill>
              </a:rPr>
              <a:t>? </a:t>
            </a:r>
            <a:r>
              <a:rPr lang="en-US" sz="2400" b="1" dirty="0" err="1">
                <a:solidFill>
                  <a:srgbClr val="FFFF00"/>
                </a:solidFill>
              </a:rPr>
              <a:t>Vì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sao</a:t>
            </a:r>
            <a:r>
              <a:rPr lang="en-US" sz="24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7603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4" grpId="0"/>
      <p:bldP spid="9" grpId="0"/>
      <p:bldP spid="14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1156249bf7945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4" y="32084"/>
            <a:ext cx="9115926" cy="68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87878" y="1828800"/>
            <a:ext cx="759631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1: BẦU TRỜI VÀ BIỂN </a:t>
            </a:r>
          </a:p>
          <a:p>
            <a:pPr algn="ctr"/>
            <a:r>
              <a:rPr lang="en-US" sz="4400" b="1" i="1" dirty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4400" b="1" i="1" dirty="0" err="1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i="1" dirty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4400" b="1" i="1" dirty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)</a:t>
            </a:r>
            <a:endParaRPr lang="vi-VN" sz="4400" b="1" i="1" dirty="0">
              <a:ln>
                <a:solidFill>
                  <a:schemeClr val="tx2"/>
                </a:solidFill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admin\Downloads\Picture1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85281"/>
            <a:ext cx="5638800" cy="296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68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49546" y="408928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806" y="1557968"/>
            <a:ext cx="6129068" cy="4957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726" y="410014"/>
            <a:ext cx="4803448" cy="506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E:\GIAO AN\SGV lop 2\sgv chân trời sáng tạo lớp 2\hình minh họa giáo án\18\image_19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344" y="3741065"/>
            <a:ext cx="2072481" cy="2160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757" y="4097464"/>
            <a:ext cx="4071937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E:\GIAO AN\SGV lop 2\sgv chân trời sáng tạo lớp 2\hình minh họa giáo án\11\unname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47380">
            <a:off x="1689222" y="869077"/>
            <a:ext cx="1701014" cy="1377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69645">
            <a:off x="3203793" y="2541493"/>
            <a:ext cx="2455923" cy="2455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5" y="993703"/>
            <a:ext cx="1778945" cy="1778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35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xplosion: 8 Points 4">
            <a:extLst>
              <a:ext uri="{FF2B5EF4-FFF2-40B4-BE49-F238E27FC236}">
                <a16:creationId xmlns:a16="http://schemas.microsoft.com/office/drawing/2014/main" id="{C6F64B47-F15E-4E04-BA83-0DFE2A231406}"/>
              </a:ext>
            </a:extLst>
          </p:cNvPr>
          <p:cNvSpPr/>
          <p:nvPr/>
        </p:nvSpPr>
        <p:spPr>
          <a:xfrm>
            <a:off x="3151910" y="1858241"/>
            <a:ext cx="5728854" cy="4052454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E9B54C-CCB9-4D80-B31D-41B5B045DD0F}"/>
              </a:ext>
            </a:extLst>
          </p:cNvPr>
          <p:cNvSpPr txBox="1"/>
          <p:nvPr/>
        </p:nvSpPr>
        <p:spPr>
          <a:xfrm rot="20673472">
            <a:off x="4454236" y="3461735"/>
            <a:ext cx="340129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THI GIẢI ĐỐ</a:t>
            </a:r>
            <a:endParaRPr lang="vi-VN" sz="405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261AC8D-DDEA-4457-A791-2AE37E8E4796}"/>
              </a:ext>
            </a:extLst>
          </p:cNvPr>
          <p:cNvSpPr/>
          <p:nvPr/>
        </p:nvSpPr>
        <p:spPr>
          <a:xfrm>
            <a:off x="671946" y="1106632"/>
            <a:ext cx="2680855" cy="89361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TRÒ CHƠI</a:t>
            </a:r>
            <a:endParaRPr lang="vi-VN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026" name="Picture 2" descr="Đố vui iQ đầu tuần - Trường tiểu học Lê Văn Tám">
            <a:extLst>
              <a:ext uri="{FF2B5EF4-FFF2-40B4-BE49-F238E27FC236}">
                <a16:creationId xmlns:a16="http://schemas.microsoft.com/office/drawing/2014/main" id="{134CD4CE-57E7-4C07-826B-6A5ED316A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767" y="2000249"/>
            <a:ext cx="1857375" cy="261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806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982">
        <p:fade/>
      </p:transition>
    </mc:Choice>
    <mc:Fallback xmlns="">
      <p:transition spd="med" advTm="59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hinh-nen-slide-thuyet-trinh-dep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2084"/>
            <a:ext cx="9220200" cy="68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24200" y="762000"/>
            <a:ext cx="2910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</a:rPr>
              <a:t>MỤC TIÊU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055" y="1828800"/>
            <a:ext cx="8177560" cy="41672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0980" algn="just">
              <a:lnSpc>
                <a:spcPct val="170000"/>
              </a:lnSpc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dán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thuyền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678180" lvl="1" algn="just">
              <a:lnSpc>
                <a:spcPct val="170000"/>
              </a:lnSpc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bức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1.</a:t>
            </a:r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20980" algn="just">
              <a:lnSpc>
                <a:spcPct val="170000"/>
              </a:lnSpc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phối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đậm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 marL="220980" algn="just">
              <a:lnSpc>
                <a:spcPct val="170000"/>
              </a:lnSpc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	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nhạt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220980" algn="just">
              <a:lnSpc>
                <a:spcPct val="170000"/>
              </a:lnSpc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cảm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vẻ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đẹp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thiên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 marL="220980" algn="just">
              <a:lnSpc>
                <a:spcPct val="170000"/>
              </a:lnSpc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9273071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89B8EE17-C2DB-446F-8194-381EF581EB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31"/>
          <a:stretch/>
        </p:blipFill>
        <p:spPr>
          <a:xfrm>
            <a:off x="0" y="116632"/>
            <a:ext cx="9120104" cy="67413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99CA90-7060-4A9F-B84B-92CD4D9D7138}"/>
              </a:ext>
            </a:extLst>
          </p:cNvPr>
          <p:cNvSpPr/>
          <p:nvPr/>
        </p:nvSpPr>
        <p:spPr bwMode="auto">
          <a:xfrm>
            <a:off x="1905000" y="3357432"/>
            <a:ext cx="4343400" cy="2890968"/>
          </a:xfrm>
          <a:prstGeom prst="rect">
            <a:avLst/>
          </a:prstGeom>
          <a:noFill/>
        </p:spPr>
        <p:txBody>
          <a:bodyPr wrap="square">
            <a:prstTxWarp prst="textCanUp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ln w="5080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8000" b="1" dirty="0">
                <a:ln w="50800"/>
                <a:solidFill>
                  <a:srgbClr val="FF0000"/>
                </a:solidFill>
                <a:latin typeface="Jokerman" panose="04090605060D06020702" pitchFamily="82" charset="0"/>
                <a:cs typeface="Times New Roman" pitchFamily="18" charset="0"/>
              </a:rPr>
              <a:t>1.KHÁM PHÁ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5080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>
              <a:ln w="50800"/>
              <a:solidFill>
                <a:srgbClr val="7030A0"/>
              </a:solidFill>
              <a:latin typeface="Algerian" panose="04020705040A02060702" pitchFamily="8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87785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079147" y="191443"/>
            <a:ext cx="3733800" cy="2490922"/>
            <a:chOff x="408216" y="136869"/>
            <a:chExt cx="3733800" cy="256596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16" y="136869"/>
              <a:ext cx="3733800" cy="2565960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3545700" y="2235939"/>
              <a:ext cx="381000" cy="33702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22240" y="3218770"/>
            <a:ext cx="3822392" cy="2964504"/>
            <a:chOff x="475288" y="3429000"/>
            <a:chExt cx="3822392" cy="279855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288" y="3429000"/>
              <a:ext cx="3822392" cy="2798553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3913416" y="5634864"/>
              <a:ext cx="377733" cy="278674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079147" y="3279024"/>
            <a:ext cx="3717022" cy="2621476"/>
            <a:chOff x="4737463" y="1383176"/>
            <a:chExt cx="3831768" cy="28500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7463" y="1383176"/>
              <a:ext cx="3831768" cy="2850076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8077200" y="3791519"/>
              <a:ext cx="381000" cy="33702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420949" y="2633994"/>
            <a:ext cx="3157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0200" y="5857726"/>
            <a:ext cx="3518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17624" y="6167479"/>
            <a:ext cx="1919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endPara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0082" y="544086"/>
            <a:ext cx="4294800" cy="1477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Theo em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46369" y="2392714"/>
            <a:ext cx="4155100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 </a:t>
            </a:r>
            <a:r>
              <a:rPr lang="en-US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b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05556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079147" y="191443"/>
            <a:ext cx="3733800" cy="2490922"/>
            <a:chOff x="408216" y="136869"/>
            <a:chExt cx="3733800" cy="256596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216" y="136869"/>
              <a:ext cx="3733800" cy="2565960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3545700" y="2235939"/>
              <a:ext cx="381000" cy="33702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22240" y="3218770"/>
            <a:ext cx="3822392" cy="2964504"/>
            <a:chOff x="475288" y="3429000"/>
            <a:chExt cx="3822392" cy="279855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288" y="3429000"/>
              <a:ext cx="3822392" cy="2798553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3913416" y="5634864"/>
              <a:ext cx="377733" cy="278674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079147" y="3279024"/>
            <a:ext cx="3717022" cy="2621476"/>
            <a:chOff x="4737463" y="1383176"/>
            <a:chExt cx="3831768" cy="28500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7463" y="1383176"/>
              <a:ext cx="3831768" cy="2850076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8077200" y="3791519"/>
              <a:ext cx="381000" cy="33702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420949" y="2633994"/>
            <a:ext cx="3157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0200" y="5857726"/>
            <a:ext cx="3518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17624" y="6167479"/>
            <a:ext cx="1919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endPara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0082" y="544086"/>
            <a:ext cx="4294800" cy="19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	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03725222"/>
      </p:ext>
    </p:extLst>
  </p:cSld>
  <p:clrMapOvr>
    <a:masterClrMapping/>
  </p:clrMapOvr>
  <p:transition spd="med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24" t="28947" r="21941" b="18323"/>
          <a:stretch/>
        </p:blipFill>
        <p:spPr bwMode="auto">
          <a:xfrm>
            <a:off x="601578" y="86431"/>
            <a:ext cx="7856621" cy="665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452551">
            <a:off x="2221279" y="1266925"/>
            <a:ext cx="55078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ý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17111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89B8EE17-C2DB-446F-8194-381EF581EB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5" b="10231"/>
          <a:stretch/>
        </p:blipFill>
        <p:spPr>
          <a:xfrm>
            <a:off x="23896" y="0"/>
            <a:ext cx="9120104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5211" t="23430" r="9794" b="27858"/>
          <a:stretch/>
        </p:blipFill>
        <p:spPr>
          <a:xfrm>
            <a:off x="1981200" y="3429000"/>
            <a:ext cx="4724400" cy="25567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774915">
            <a:off x="1477538" y="4199433"/>
            <a:ext cx="769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</a:rPr>
              <a:t>2.</a:t>
            </a:r>
          </a:p>
        </p:txBody>
      </p:sp>
      <p:pic>
        <p:nvPicPr>
          <p:cNvPr id="9" name="Picture 10" descr="Dạy vẽ cho bé - nhiều bổ ích ~ TRUNG TÂM ĐÀO TẠO MỸ THUẬT NÉT NGỘ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AFBF3"/>
              </a:clrFrom>
              <a:clrTo>
                <a:srgbClr val="FAFB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319516"/>
            <a:ext cx="3009813" cy="258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99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hinh-nen-slide-thuyet-trinh-dep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2084"/>
            <a:ext cx="9220200" cy="68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5456" y="152400"/>
            <a:ext cx="7576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</a:rPr>
              <a:t>     </a:t>
            </a:r>
            <a:r>
              <a:rPr lang="en-US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</a:rPr>
              <a:t>Hãy</a:t>
            </a:r>
            <a:r>
              <a: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</a:rPr>
              <a:t>sắp</a:t>
            </a:r>
            <a:r>
              <a: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</a:rPr>
              <a:t>xếp</a:t>
            </a:r>
            <a:r>
              <a: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</a:rPr>
              <a:t>lại</a:t>
            </a:r>
            <a:r>
              <a: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</a:rPr>
              <a:t>các</a:t>
            </a:r>
            <a:r>
              <a: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</a:rPr>
              <a:t>bước</a:t>
            </a:r>
            <a:r>
              <a: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</a:rPr>
              <a:t>thực</a:t>
            </a:r>
            <a:r>
              <a: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</a:rPr>
              <a:t>hiện</a:t>
            </a:r>
            <a:r>
              <a: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</a:rPr>
              <a:t>bức</a:t>
            </a:r>
            <a:r>
              <a: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</a:rPr>
              <a:t>tranh</a:t>
            </a:r>
            <a:r>
              <a: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</a:rPr>
              <a:t>?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" t="15852" r="67780" b="55304"/>
          <a:stretch/>
        </p:blipFill>
        <p:spPr>
          <a:xfrm>
            <a:off x="782831" y="3173578"/>
            <a:ext cx="3056485" cy="179471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93" t="12060" r="2545" b="51689"/>
          <a:stretch/>
        </p:blipFill>
        <p:spPr>
          <a:xfrm>
            <a:off x="4533900" y="975710"/>
            <a:ext cx="2835751" cy="17852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58469" r="33983" b="2898"/>
          <a:stretch/>
        </p:blipFill>
        <p:spPr>
          <a:xfrm>
            <a:off x="782831" y="975710"/>
            <a:ext cx="3048000" cy="179604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38" t="57730" r="2437" b="5361"/>
          <a:stretch/>
        </p:blipFill>
        <p:spPr>
          <a:xfrm>
            <a:off x="4482555" y="3139838"/>
            <a:ext cx="2938440" cy="18284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Right Arrow 2"/>
          <p:cNvSpPr/>
          <p:nvPr/>
        </p:nvSpPr>
        <p:spPr>
          <a:xfrm>
            <a:off x="1566644" y="2286000"/>
            <a:ext cx="1197264" cy="679519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5404488" y="2285999"/>
            <a:ext cx="1197264" cy="679519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1621810" y="4437723"/>
            <a:ext cx="1349990" cy="70842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5404488" y="4437723"/>
            <a:ext cx="1155776" cy="708425"/>
          </a:xfrm>
          <a:prstGeom prst="rightArrow">
            <a:avLst>
              <a:gd name="adj1" fmla="val 46603"/>
              <a:gd name="adj2" fmla="val 5000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4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" t="15852" r="67780" b="55304"/>
          <a:stretch/>
        </p:blipFill>
        <p:spPr>
          <a:xfrm>
            <a:off x="195457" y="5410767"/>
            <a:ext cx="1603711" cy="104975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4" name="Right Arrow 23"/>
          <p:cNvSpPr/>
          <p:nvPr/>
        </p:nvSpPr>
        <p:spPr>
          <a:xfrm>
            <a:off x="360417" y="6149575"/>
            <a:ext cx="1273790" cy="621895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3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93" t="12060" r="2545" b="51689"/>
          <a:stretch/>
        </p:blipFill>
        <p:spPr>
          <a:xfrm>
            <a:off x="2213768" y="5421948"/>
            <a:ext cx="1531979" cy="103857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6" name="Right Arrow 25"/>
          <p:cNvSpPr/>
          <p:nvPr/>
        </p:nvSpPr>
        <p:spPr>
          <a:xfrm>
            <a:off x="2381125" y="6091951"/>
            <a:ext cx="1197264" cy="679519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2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7" t="58469" r="33983" b="2898"/>
          <a:stretch/>
        </p:blipFill>
        <p:spPr>
          <a:xfrm>
            <a:off x="4150715" y="5505838"/>
            <a:ext cx="1524000" cy="97388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8" name="Right Arrow 27"/>
          <p:cNvSpPr/>
          <p:nvPr/>
        </p:nvSpPr>
        <p:spPr>
          <a:xfrm>
            <a:off x="4314083" y="6131943"/>
            <a:ext cx="1197264" cy="679519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1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38" t="57730" r="2437" b="5361"/>
          <a:stretch/>
        </p:blipFill>
        <p:spPr>
          <a:xfrm>
            <a:off x="6039439" y="5473100"/>
            <a:ext cx="1504648" cy="93627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0" name="Right Arrow 29"/>
          <p:cNvSpPr/>
          <p:nvPr/>
        </p:nvSpPr>
        <p:spPr>
          <a:xfrm>
            <a:off x="6213875" y="6149575"/>
            <a:ext cx="1155776" cy="61400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9751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8" grpId="0" animBg="1"/>
      <p:bldP spid="3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pngtree-blue-summer-cool-simple-image_466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2807" r="8158"/>
          <a:stretch/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20572453">
            <a:off x="2247064" y="1257639"/>
            <a:ext cx="521537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A4.</a:t>
            </a:r>
            <a:endParaRPr lang="vi-VN" sz="2800" b="1" dirty="0">
              <a:solidFill>
                <a:srgbClr val="FF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vi-VN" sz="2800" b="1" dirty="0">
              <a:solidFill>
                <a:srgbClr val="FF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20592133">
            <a:off x="1042377" y="479019"/>
            <a:ext cx="510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GỢI Ý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THỰC HỆN</a:t>
            </a:r>
          </a:p>
        </p:txBody>
      </p:sp>
    </p:spTree>
    <p:extLst>
      <p:ext uri="{BB962C8B-B14F-4D97-AF65-F5344CB8AC3E}">
        <p14:creationId xmlns:p14="http://schemas.microsoft.com/office/powerpoint/2010/main" val="168150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2" y="304800"/>
            <a:ext cx="4267200" cy="28956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832" y="324853"/>
            <a:ext cx="3962400" cy="28956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4876800" y="3657600"/>
            <a:ext cx="4055210" cy="296918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71"/>
          <a:stretch/>
        </p:blipFill>
        <p:spPr>
          <a:xfrm>
            <a:off x="292767" y="3665621"/>
            <a:ext cx="4154905" cy="296918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45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76200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914400"/>
            <a:ext cx="3810000" cy="26132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932015"/>
            <a:ext cx="3810000" cy="245744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26" name="Picture 2" descr="E:\GIAO AN\ảnh tài liệu\ềwf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11" y="914400"/>
            <a:ext cx="3942347" cy="26132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GIAO AN\ảnh tài liệu\DẠY VẬN ĐỘNG EM ĐI CHƠI THUYỀ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0"/>
          <a:stretch/>
        </p:blipFill>
        <p:spPr bwMode="auto">
          <a:xfrm>
            <a:off x="4876800" y="3932015"/>
            <a:ext cx="3962400" cy="25242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47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8CCBC6-2341-41C8-821C-BA219326A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547" y="919001"/>
            <a:ext cx="5591633" cy="5019999"/>
          </a:xfrm>
          <a:prstGeom prst="rect">
            <a:avLst/>
          </a:prstGeom>
        </p:spPr>
      </p:pic>
      <p:sp>
        <p:nvSpPr>
          <p:cNvPr id="6" name="Flowchart: Sequential Access Storage 5">
            <a:extLst>
              <a:ext uri="{FF2B5EF4-FFF2-40B4-BE49-F238E27FC236}">
                <a16:creationId xmlns:a16="http://schemas.microsoft.com/office/drawing/2014/main" id="{271153F7-565A-474A-9878-AC13C2491CC2}"/>
              </a:ext>
            </a:extLst>
          </p:cNvPr>
          <p:cNvSpPr/>
          <p:nvPr/>
        </p:nvSpPr>
        <p:spPr>
          <a:xfrm>
            <a:off x="1" y="1259032"/>
            <a:ext cx="1884219" cy="1288473"/>
          </a:xfrm>
          <a:prstGeom prst="flowChartMagneticTap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ĐỘI CÁ HEO</a:t>
            </a:r>
            <a:endParaRPr lang="vi-VN" sz="2400" b="1" dirty="0">
              <a:solidFill>
                <a:srgbClr val="0070C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61C5DB5-59F8-48E0-904B-3CC8731DAD91}"/>
              </a:ext>
            </a:extLst>
          </p:cNvPr>
          <p:cNvSpPr/>
          <p:nvPr/>
        </p:nvSpPr>
        <p:spPr>
          <a:xfrm>
            <a:off x="7197436" y="1120486"/>
            <a:ext cx="1787237" cy="1288473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ĐỘI CÁ MẬP</a:t>
            </a:r>
            <a:endParaRPr lang="vi-VN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986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15"/>
    </mc:Choice>
    <mc:Fallback xmlns="">
      <p:transition spd="slow" advTm="16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Picture 2">
            <a:extLst>
              <a:ext uri="{FF2B5EF4-FFF2-40B4-BE49-F238E27FC236}">
                <a16:creationId xmlns:a16="http://schemas.microsoft.com/office/drawing/2014/main" id="{B6317DEF-FD93-4F04-99C1-CDFA6A894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6"/>
          <a:stretch>
            <a:fillRect/>
          </a:stretch>
        </p:blipFill>
        <p:spPr bwMode="auto">
          <a:xfrm>
            <a:off x="4537075" y="260350"/>
            <a:ext cx="4211638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3">
            <a:extLst>
              <a:ext uri="{FF2B5EF4-FFF2-40B4-BE49-F238E27FC236}">
                <a16:creationId xmlns:a16="http://schemas.microsoft.com/office/drawing/2014/main" id="{EBB238D8-D9E9-42FB-B719-F8542EEF6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3429000"/>
            <a:ext cx="378936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3">
            <a:extLst>
              <a:ext uri="{FF2B5EF4-FFF2-40B4-BE49-F238E27FC236}">
                <a16:creationId xmlns:a16="http://schemas.microsoft.com/office/drawing/2014/main" id="{1337FA65-D802-4355-88BA-C9579BED8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88" y="3429000"/>
            <a:ext cx="44196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:\Users\Administrator\Downloads\24726224_767091206831638_1960450954_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8908"/>
            <a:ext cx="3733800" cy="28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08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0"/>
          <a:stretch/>
        </p:blipFill>
        <p:spPr bwMode="auto">
          <a:xfrm>
            <a:off x="228600" y="304800"/>
            <a:ext cx="8686800" cy="6220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6221567"/>
      </p:ext>
    </p:extLst>
  </p:cSld>
  <p:clrMapOvr>
    <a:masterClrMapping/>
  </p:clrMapOvr>
  <p:transition spd="slow">
    <p:wheel spokes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4">
            <a:extLst>
              <a:ext uri="{FF2B5EF4-FFF2-40B4-BE49-F238E27FC236}">
                <a16:creationId xmlns:a16="http://schemas.microsoft.com/office/drawing/2014/main" id="{B989F8FD-EEB6-4326-B564-4BA0746C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Rectangle 8">
            <a:extLst>
              <a:ext uri="{FF2B5EF4-FFF2-40B4-BE49-F238E27FC236}">
                <a16:creationId xmlns:a16="http://schemas.microsoft.com/office/drawing/2014/main" id="{2534BB8A-7EAF-4C6A-841D-814685655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C47098E1-78CB-4C9B-AF73-854C54233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E6916C7-9A2A-4475-8AA7-12C682300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91736">
            <a:off x="814326" y="335079"/>
            <a:ext cx="3450782" cy="28193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20D1C5A-D0FD-4530-8A8B-6DA826C5A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53" y="4117920"/>
            <a:ext cx="1780308" cy="25497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300E173-C604-4740-AAB3-7299BEBF30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06" r="8303" b="9713"/>
          <a:stretch/>
        </p:blipFill>
        <p:spPr>
          <a:xfrm>
            <a:off x="5562600" y="385604"/>
            <a:ext cx="3200400" cy="33963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isometricOffAxis2Left"/>
            <a:lightRig rig="threePt" dir="t"/>
          </a:scene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026CC7-B12D-40F8-9320-7CF46F58B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600" y="3276600"/>
            <a:ext cx="4572000" cy="31594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5088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28025F-161D-4043-A89F-6A8C74008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3C55EB-A385-434D-970E-12D2DB5DD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39" y="0"/>
            <a:ext cx="9048161" cy="69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z2766719639091_fb2e8b5717ee40d3d79e112a8a8809e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2" t="10702" r="11579" b="12982"/>
          <a:stretch/>
        </p:blipFill>
        <p:spPr bwMode="auto">
          <a:xfrm>
            <a:off x="381000" y="304800"/>
            <a:ext cx="8381999" cy="5914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57939555"/>
      </p:ext>
    </p:extLst>
  </p:cSld>
  <p:clrMapOvr>
    <a:masterClrMapping/>
  </p:clrMapOvr>
  <p:transition spd="slow">
    <p:wheel spokes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z2766731153452_2d1ad29d22c3a33fc93a94e0aecdb1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94" y="381000"/>
            <a:ext cx="8345905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78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admin\Pictures\Screenshots\Screenshot (255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7" t="28421" r="18224" b="18070"/>
          <a:stretch/>
        </p:blipFill>
        <p:spPr bwMode="auto">
          <a:xfrm>
            <a:off x="16042" y="36093"/>
            <a:ext cx="9127958" cy="679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66800" y="685800"/>
            <a:ext cx="8382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200" dirty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BẠN ĐÃ CÓ Ý TƯỞNG </a:t>
            </a:r>
          </a:p>
          <a:p>
            <a:pPr algn="ctr"/>
            <a:r>
              <a:rPr lang="en-US" sz="3200" b="1" cap="none" spc="200" dirty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 SẢN PHẨM CỦA MÌNH CHƯA?</a:t>
            </a:r>
            <a:endParaRPr lang="en-US" sz="3200" b="1" cap="none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951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C:\Users\admin\Pictures\Screenshots\Screenshot (259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0" t="6316" r="13684" b="4035"/>
          <a:stretch/>
        </p:blipFill>
        <p:spPr bwMode="auto">
          <a:xfrm>
            <a:off x="342911" y="387197"/>
            <a:ext cx="8458200" cy="614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05691" y="2967335"/>
            <a:ext cx="473264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BẠN ĐÃ CÓ Ý TƯỞNG </a:t>
            </a:r>
          </a:p>
          <a:p>
            <a:pPr algn="ctr"/>
            <a:endParaRPr lang="en-US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 SẢN PHẨM CỦA MÌNH CHƯA?</a:t>
            </a:r>
            <a:endParaRPr lang="en-US" sz="20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FF0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49405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695" t="8307" r="9113" b="21062"/>
          <a:stretch/>
        </p:blipFill>
        <p:spPr>
          <a:xfrm>
            <a:off x="51757" y="-36095"/>
            <a:ext cx="9142375" cy="6858000"/>
          </a:xfrm>
          <a:prstGeom prst="rect">
            <a:avLst/>
          </a:prstGeom>
        </p:spPr>
      </p:pic>
      <p:pic>
        <p:nvPicPr>
          <p:cNvPr id="3" name="Picture 8" descr="26,901 Girl Painting Illustrations &amp;amp; Clip Art - iStock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1591">
            <a:off x="1120833" y="1110406"/>
            <a:ext cx="2060150" cy="198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18" t="21468" r="8362" b="27009"/>
          <a:stretch/>
        </p:blipFill>
        <p:spPr>
          <a:xfrm>
            <a:off x="2895600" y="1558546"/>
            <a:ext cx="5372634" cy="11940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9600" y="3124200"/>
            <a:ext cx="8305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902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8CCBC6-2341-41C8-821C-BA219326A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476" y="919001"/>
            <a:ext cx="5591633" cy="5019999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82881EE5-9B76-4C52-9228-DD020CD566AB}"/>
              </a:ext>
            </a:extLst>
          </p:cNvPr>
          <p:cNvSpPr/>
          <p:nvPr/>
        </p:nvSpPr>
        <p:spPr>
          <a:xfrm rot="667325">
            <a:off x="2395495" y="2646456"/>
            <a:ext cx="3702134" cy="1027403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500" i="1" dirty="0" err="1"/>
              <a:t>Rõ</a:t>
            </a:r>
            <a:r>
              <a:rPr lang="en-US" sz="1500" i="1" dirty="0"/>
              <a:t> </a:t>
            </a:r>
            <a:r>
              <a:rPr lang="en-US" sz="1500" i="1" dirty="0" err="1"/>
              <a:t>ràng</a:t>
            </a:r>
            <a:r>
              <a:rPr lang="en-US" sz="1500" i="1" dirty="0"/>
              <a:t> </a:t>
            </a:r>
            <a:r>
              <a:rPr lang="en-US" sz="1500" i="1" dirty="0" err="1"/>
              <a:t>chẳng</a:t>
            </a:r>
            <a:r>
              <a:rPr lang="en-US" sz="1500" i="1" dirty="0"/>
              <a:t> </a:t>
            </a:r>
            <a:r>
              <a:rPr lang="en-US" sz="1500" i="1" dirty="0" err="1"/>
              <a:t>phải</a:t>
            </a:r>
            <a:r>
              <a:rPr lang="en-US" sz="1500" i="1" dirty="0"/>
              <a:t> </a:t>
            </a:r>
            <a:r>
              <a:rPr lang="en-US" sz="1500" i="1" dirty="0" err="1"/>
              <a:t>nồi</a:t>
            </a:r>
            <a:r>
              <a:rPr lang="en-US" sz="1500" i="1" dirty="0"/>
              <a:t> </a:t>
            </a:r>
            <a:r>
              <a:rPr lang="en-US" sz="1500" i="1" dirty="0" err="1"/>
              <a:t>canh</a:t>
            </a:r>
            <a:endParaRPr lang="en-US" sz="1500" i="1" dirty="0"/>
          </a:p>
          <a:p>
            <a:pPr algn="just"/>
            <a:r>
              <a:rPr lang="en-US" sz="1500" i="1" dirty="0" err="1"/>
              <a:t>Thế</a:t>
            </a:r>
            <a:r>
              <a:rPr lang="en-US" sz="1500" i="1" dirty="0"/>
              <a:t> </a:t>
            </a:r>
            <a:r>
              <a:rPr lang="en-US" sz="1500" i="1" dirty="0" err="1"/>
              <a:t>mà</a:t>
            </a:r>
            <a:r>
              <a:rPr lang="en-US" sz="1500" i="1" dirty="0"/>
              <a:t> </a:t>
            </a:r>
            <a:r>
              <a:rPr lang="en-US" sz="1500" i="1" dirty="0" err="1"/>
              <a:t>vị</a:t>
            </a:r>
            <a:r>
              <a:rPr lang="en-US" sz="1500" i="1" dirty="0"/>
              <a:t> </a:t>
            </a:r>
            <a:r>
              <a:rPr lang="en-US" sz="1500" i="1" dirty="0" err="1"/>
              <a:t>mặn</a:t>
            </a:r>
            <a:r>
              <a:rPr lang="en-US" sz="1500" i="1" dirty="0"/>
              <a:t>, </a:t>
            </a:r>
            <a:r>
              <a:rPr lang="en-US" sz="1500" i="1" dirty="0" err="1"/>
              <a:t>nước</a:t>
            </a:r>
            <a:r>
              <a:rPr lang="en-US" sz="1500" i="1" dirty="0"/>
              <a:t> </a:t>
            </a:r>
            <a:r>
              <a:rPr lang="en-US" sz="1500" i="1" dirty="0" err="1"/>
              <a:t>xanh</a:t>
            </a:r>
            <a:r>
              <a:rPr lang="en-US" sz="1500" i="1" dirty="0"/>
              <a:t>, </a:t>
            </a:r>
            <a:r>
              <a:rPr lang="en-US" sz="1500" i="1" dirty="0" err="1"/>
              <a:t>cá</a:t>
            </a:r>
            <a:r>
              <a:rPr lang="en-US" sz="1500" i="1" dirty="0"/>
              <a:t> </a:t>
            </a:r>
            <a:r>
              <a:rPr lang="en-US" sz="1500" i="1" dirty="0" err="1"/>
              <a:t>nhiều</a:t>
            </a:r>
            <a:r>
              <a:rPr lang="en-US" sz="1500" i="1" dirty="0"/>
              <a:t>?</a:t>
            </a: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D236C668-84A5-472F-B28B-9F0E4EBB92BA}"/>
              </a:ext>
            </a:extLst>
          </p:cNvPr>
          <p:cNvSpPr/>
          <p:nvPr/>
        </p:nvSpPr>
        <p:spPr>
          <a:xfrm>
            <a:off x="7142019" y="919001"/>
            <a:ext cx="1932709" cy="1330631"/>
          </a:xfrm>
          <a:prstGeom prst="cloudCallout">
            <a:avLst>
              <a:gd name="adj1" fmla="val -41263"/>
              <a:gd name="adj2" fmla="val 6250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 err="1"/>
              <a:t>Là</a:t>
            </a:r>
            <a:r>
              <a:rPr lang="en-US" i="1" dirty="0"/>
              <a:t> </a:t>
            </a:r>
            <a:r>
              <a:rPr lang="en-US" i="1" dirty="0" err="1"/>
              <a:t>gì</a:t>
            </a:r>
            <a:r>
              <a:rPr lang="en-US" i="1" dirty="0"/>
              <a:t> </a:t>
            </a:r>
            <a:r>
              <a:rPr lang="en-US" i="1" dirty="0" err="1"/>
              <a:t>nhỉ</a:t>
            </a:r>
            <a:r>
              <a:rPr lang="en-US" i="1" dirty="0"/>
              <a:t>?</a:t>
            </a:r>
            <a:endParaRPr lang="vi-VN" i="1" dirty="0"/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7EFE92DB-180F-4135-826D-B5AE3F889A7B}"/>
              </a:ext>
            </a:extLst>
          </p:cNvPr>
          <p:cNvSpPr/>
          <p:nvPr/>
        </p:nvSpPr>
        <p:spPr>
          <a:xfrm rot="811982">
            <a:off x="6904161" y="2735857"/>
            <a:ext cx="2274037" cy="1033707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350" i="1" dirty="0" err="1"/>
              <a:t>Câu</a:t>
            </a:r>
            <a:r>
              <a:rPr lang="en-US" sz="1350" i="1" dirty="0"/>
              <a:t> </a:t>
            </a:r>
            <a:r>
              <a:rPr lang="en-US" sz="1350" i="1" dirty="0" err="1"/>
              <a:t>trả</a:t>
            </a:r>
            <a:r>
              <a:rPr lang="en-US" sz="1350" i="1" dirty="0"/>
              <a:t> </a:t>
            </a:r>
            <a:r>
              <a:rPr lang="en-US" sz="1350" i="1" dirty="0" err="1"/>
              <a:t>lời</a:t>
            </a:r>
            <a:r>
              <a:rPr lang="en-US" sz="1350" i="1" dirty="0"/>
              <a:t> </a:t>
            </a:r>
            <a:r>
              <a:rPr lang="en-US" sz="1350" i="1" dirty="0" err="1"/>
              <a:t>của</a:t>
            </a:r>
            <a:r>
              <a:rPr lang="en-US" sz="1350" i="1" dirty="0"/>
              <a:t> </a:t>
            </a:r>
            <a:r>
              <a:rPr lang="en-US" sz="1350" i="1" dirty="0" err="1"/>
              <a:t>chúng</a:t>
            </a:r>
            <a:r>
              <a:rPr lang="en-US" sz="1350" i="1" dirty="0"/>
              <a:t> </a:t>
            </a:r>
            <a:r>
              <a:rPr lang="en-US" sz="1350" i="1" dirty="0" err="1"/>
              <a:t>tớ</a:t>
            </a:r>
            <a:r>
              <a:rPr lang="en-US" sz="1350" i="1" dirty="0"/>
              <a:t> </a:t>
            </a:r>
            <a:r>
              <a:rPr lang="en-US" sz="1350" i="1" dirty="0" err="1"/>
              <a:t>là</a:t>
            </a:r>
            <a:r>
              <a:rPr lang="en-US" sz="1350" i="1" dirty="0"/>
              <a:t> </a:t>
            </a:r>
            <a:r>
              <a:rPr lang="en-US" sz="1350" i="1" dirty="0">
                <a:solidFill>
                  <a:srgbClr val="00B0F0"/>
                </a:solidFill>
              </a:rPr>
              <a:t>BIỂN XANH!</a:t>
            </a:r>
            <a:endParaRPr lang="vi-VN" sz="1350" i="1" dirty="0">
              <a:solidFill>
                <a:srgbClr val="00B0F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34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81"/>
    </mc:Choice>
    <mc:Fallback xmlns="">
      <p:transition spd="slow" advTm="24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admin\Pictures\Screenshots\Screenshot (188)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9" r="7705"/>
          <a:stretch/>
        </p:blipFill>
        <p:spPr bwMode="auto">
          <a:xfrm>
            <a:off x="175490" y="110836"/>
            <a:ext cx="8968510" cy="661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42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dmin\Pictures\Screenshots\Screenshot (253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73" t="29123" r="18125" b="18070"/>
          <a:stretch/>
        </p:blipFill>
        <p:spPr bwMode="auto">
          <a:xfrm>
            <a:off x="0" y="50884"/>
            <a:ext cx="9144000" cy="6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905000" y="2514600"/>
            <a:ext cx="634340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63900" y="1714381"/>
            <a:ext cx="54694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7030A0"/>
                </a:solidFill>
              </a:rPr>
              <a:t>4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</a:rPr>
              <a:t>. </a:t>
            </a:r>
            <a:endParaRPr lang="vi-VN" sz="2800" b="1" dirty="0">
              <a:solidFill>
                <a:srgbClr val="7030A0"/>
              </a:solidFill>
              <a:latin typeface="Times New Roman" pitchFamily="18" charset="0"/>
            </a:endParaRPr>
          </a:p>
          <a:p>
            <a:endParaRPr lang="en-US" dirty="0"/>
          </a:p>
        </p:txBody>
      </p:sp>
      <p:pic>
        <p:nvPicPr>
          <p:cNvPr id="5124" name="Picture 4" descr="C:\Users\admin\Downloads\Picturhmh_e1-removebg-preview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9" t="16087" r="10407" b="31163"/>
          <a:stretch/>
        </p:blipFill>
        <p:spPr bwMode="auto">
          <a:xfrm>
            <a:off x="2590800" y="1652099"/>
            <a:ext cx="4664246" cy="71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44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89B8EE17-C2DB-446F-8194-381EF581EB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5" b="10231"/>
          <a:stretch/>
        </p:blipFill>
        <p:spPr>
          <a:xfrm>
            <a:off x="23896" y="0"/>
            <a:ext cx="9120104" cy="6858000"/>
          </a:xfrm>
          <a:prstGeom prst="rect">
            <a:avLst/>
          </a:prstGeom>
        </p:spPr>
      </p:pic>
      <p:pic>
        <p:nvPicPr>
          <p:cNvPr id="9" name="Picture 10" descr="Dạy vẽ cho bé - nhiều bổ ích ~ TRUNG TÂM ĐÀO TẠO MỸ THUẬT NÉT NGỘ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BF3"/>
              </a:clrFrom>
              <a:clrTo>
                <a:srgbClr val="FAFB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319516"/>
            <a:ext cx="3009813" cy="258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6BF4AA-CDA9-40DF-A2B3-6B39F073DE1A}"/>
              </a:ext>
            </a:extLst>
          </p:cNvPr>
          <p:cNvSpPr txBox="1"/>
          <p:nvPr/>
        </p:nvSpPr>
        <p:spPr>
          <a:xfrm>
            <a:off x="1371600" y="3336348"/>
            <a:ext cx="548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6600CC"/>
                </a:solidFill>
                <a:latin typeface="Jokerman" panose="04090605060D06020702" pitchFamily="82" charset="0"/>
              </a:rPr>
              <a:t>5.VẬN DỤNG,     PHÁT TRIỂN</a:t>
            </a:r>
          </a:p>
        </p:txBody>
      </p:sp>
    </p:spTree>
    <p:extLst>
      <p:ext uri="{BB962C8B-B14F-4D97-AF65-F5344CB8AC3E}">
        <p14:creationId xmlns:p14="http://schemas.microsoft.com/office/powerpoint/2010/main" val="106960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44428" y="134643"/>
            <a:ext cx="7847172" cy="981928"/>
            <a:chOff x="707075" y="342941"/>
            <a:chExt cx="8817925" cy="155471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075" y="342941"/>
              <a:ext cx="829177" cy="81111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358428" y="386991"/>
              <a:ext cx="8166572" cy="15106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b="1" dirty="0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800" b="1" dirty="0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800" b="1" dirty="0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đậm</a:t>
              </a:r>
              <a:r>
                <a:rPr lang="en-US" sz="2800" b="1" dirty="0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800" b="1" dirty="0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nhạt</a:t>
              </a:r>
              <a:r>
                <a:rPr lang="en-US" sz="2800" b="1" dirty="0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800" b="1" dirty="0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24202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52401" y="858704"/>
            <a:ext cx="220979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19" name="Picture 2" descr="C:\Users\admin\Desktop\Slide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" t="8203" r="2169"/>
          <a:stretch/>
        </p:blipFill>
        <p:spPr bwMode="auto">
          <a:xfrm>
            <a:off x="2286000" y="731613"/>
            <a:ext cx="6705600" cy="443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8">
            <a:extLst>
              <a:ext uri="{FF2B5EF4-FFF2-40B4-BE49-F238E27FC236}">
                <a16:creationId xmlns:a16="http://schemas.microsoft.com/office/drawing/2014/main" id="{778FAFE1-E1CE-4A24-B12D-34572AD44F71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4617768"/>
            <a:ext cx="6858000" cy="2027336"/>
            <a:chOff x="863741" y="1629435"/>
            <a:chExt cx="4233681" cy="1905322"/>
          </a:xfrm>
        </p:grpSpPr>
        <p:sp>
          <p:nvSpPr>
            <p:cNvPr id="21" name="Rectangle: Diagonal Corners Rounded 10">
              <a:extLst>
                <a:ext uri="{FF2B5EF4-FFF2-40B4-BE49-F238E27FC236}">
                  <a16:creationId xmlns:a16="http://schemas.microsoft.com/office/drawing/2014/main" id="{8DCEF336-C7DB-475E-BB09-6EF74ECE9AF4}"/>
                </a:ext>
              </a:extLst>
            </p:cNvPr>
            <p:cNvSpPr/>
            <p:nvPr/>
          </p:nvSpPr>
          <p:spPr>
            <a:xfrm flipH="1">
              <a:off x="1339632" y="2510643"/>
              <a:ext cx="3552819" cy="1024114"/>
            </a:xfrm>
            <a:prstGeom prst="round2Diag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pic>
          <p:nvPicPr>
            <p:cNvPr id="22" name="Picture 10">
              <a:extLst>
                <a:ext uri="{FF2B5EF4-FFF2-40B4-BE49-F238E27FC236}">
                  <a16:creationId xmlns:a16="http://schemas.microsoft.com/office/drawing/2014/main" id="{30625B25-7C75-4957-9938-AEB437D65B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88" r="19353" b="22289"/>
            <a:stretch>
              <a:fillRect/>
            </a:stretch>
          </p:blipFill>
          <p:spPr bwMode="auto">
            <a:xfrm rot="10800000" flipH="1" flipV="1">
              <a:off x="4161318" y="1629435"/>
              <a:ext cx="936104" cy="1023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11">
              <a:extLst>
                <a:ext uri="{FF2B5EF4-FFF2-40B4-BE49-F238E27FC236}">
                  <a16:creationId xmlns:a16="http://schemas.microsoft.com/office/drawing/2014/main" id="{6AA06187-1F70-4217-B50C-6F36355C56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4242" y="2625540"/>
              <a:ext cx="3312368" cy="780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indent="46355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vi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Đậm</a:t>
              </a:r>
              <a:r>
                <a:rPr lang="en-US" alt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nhạt</a:t>
              </a:r>
              <a:r>
                <a:rPr lang="en-US" alt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alt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alt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alt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alt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</a:t>
              </a:r>
              <a:r>
                <a:rPr lang="vi-VN" alt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altLang="vi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ợc</a:t>
              </a:r>
              <a:r>
                <a:rPr lang="en-US" alt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alt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alt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alt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vi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endParaRPr lang="en-US" altLang="vi-VN" sz="24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Star: 32 Points 13">
              <a:extLst>
                <a:ext uri="{FF2B5EF4-FFF2-40B4-BE49-F238E27FC236}">
                  <a16:creationId xmlns:a16="http://schemas.microsoft.com/office/drawing/2014/main" id="{ED799F44-BE08-4AEF-9601-628CBE229359}"/>
                </a:ext>
              </a:extLst>
            </p:cNvPr>
            <p:cNvSpPr/>
            <p:nvPr/>
          </p:nvSpPr>
          <p:spPr>
            <a:xfrm>
              <a:off x="863741" y="1939112"/>
              <a:ext cx="1620484" cy="708230"/>
            </a:xfrm>
            <a:prstGeom prst="star32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 dirty="0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25" name="TextBox 13">
              <a:extLst>
                <a:ext uri="{FF2B5EF4-FFF2-40B4-BE49-F238E27FC236}">
                  <a16:creationId xmlns:a16="http://schemas.microsoft.com/office/drawing/2014/main" id="{9D97C653-C216-49BC-A0F3-808C65D82C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9115" y="2018912"/>
              <a:ext cx="1618700" cy="491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endPara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741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3">
            <a:extLst>
              <a:ext uri="{FF2B5EF4-FFF2-40B4-BE49-F238E27FC236}">
                <a16:creationId xmlns:a16="http://schemas.microsoft.com/office/drawing/2014/main" id="{8DE9B3D9-7645-46B6-ADFC-A65ED1B463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" t="3468" r="3948" b="1926"/>
          <a:stretch/>
        </p:blipFill>
        <p:spPr bwMode="auto">
          <a:xfrm>
            <a:off x="32084" y="4020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C:\Users\admin\Desktop\pngtree-cartoon-wind-travel-underwater-world-ocean-park-poster-image_2232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4600"/>
            <a:ext cx="609599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79137" y="2668985"/>
            <a:ext cx="46482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Chuẩn</a:t>
            </a:r>
            <a:r>
              <a:rPr lang="en-US" altLang="vi-VN" sz="2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vi-VN" sz="2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vi-VN" sz="2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vi-VN" sz="2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vi-VN" sz="2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vi-VN" sz="2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: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sz="2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2: </a:t>
            </a:r>
            <a:r>
              <a:rPr lang="en-US" altLang="vi-VN" sz="2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vi-VN" sz="2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vi-VN" sz="2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vi-VN" sz="2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d</a:t>
            </a:r>
            <a:r>
              <a:rPr lang="vi-VN" altLang="vi-VN" sz="2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ư</a:t>
            </a:r>
            <a:r>
              <a:rPr lang="en-US" altLang="vi-VN" sz="2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ới</a:t>
            </a:r>
            <a:r>
              <a:rPr lang="en-US" altLang="vi-VN" sz="2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đại</a:t>
            </a:r>
            <a:r>
              <a:rPr lang="en-US" altLang="vi-VN" sz="2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d</a:t>
            </a:r>
            <a:r>
              <a:rPr lang="vi-VN" altLang="vi-VN" sz="2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ư</a:t>
            </a:r>
            <a:r>
              <a:rPr lang="en-US" altLang="vi-VN" sz="2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ơng</a:t>
            </a:r>
            <a:r>
              <a:rPr lang="en-US" altLang="vi-VN" sz="2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2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Giấy</a:t>
            </a:r>
            <a:r>
              <a:rPr lang="en-US" altLang="vi-VN" sz="2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vi-VN" sz="2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A4, </a:t>
            </a:r>
            <a:r>
              <a:rPr lang="en-US" altLang="vi-VN" sz="2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bút</a:t>
            </a:r>
            <a:r>
              <a:rPr lang="en-US" altLang="vi-VN" sz="2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chì</a:t>
            </a:r>
            <a:r>
              <a:rPr lang="en-US" altLang="vi-VN" sz="2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vi-VN" sz="2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vi-VN" sz="2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tẩy</a:t>
            </a:r>
            <a:r>
              <a:rPr lang="en-US" altLang="vi-VN" sz="2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giấy</a:t>
            </a:r>
            <a:r>
              <a:rPr lang="en-US" altLang="vi-VN" sz="2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vi-VN" sz="2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,…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72200" y="228600"/>
            <a:ext cx="1792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10834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9" t="8034"/>
          <a:stretch/>
        </p:blipFill>
        <p:spPr bwMode="auto">
          <a:xfrm>
            <a:off x="16041" y="-4541"/>
            <a:ext cx="9144000" cy="517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" y="5173579"/>
            <a:ext cx="9135979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6263" y="2967335"/>
            <a:ext cx="77314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vi-VN" sz="2800" b="1" cap="all" spc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</a:rPr>
              <a:t>Bài</a:t>
            </a:r>
            <a:r>
              <a:rPr lang="en-US" altLang="vi-VN" sz="2800" b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</a:rPr>
              <a:t> 2: </a:t>
            </a:r>
            <a:r>
              <a:rPr lang="en-US" altLang="vi-VN" sz="2800" b="1" cap="all" spc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</a:rPr>
              <a:t>Những</a:t>
            </a:r>
            <a:r>
              <a:rPr lang="en-US" altLang="vi-VN" sz="2800" b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</a:rPr>
              <a:t> con </a:t>
            </a:r>
            <a:r>
              <a:rPr lang="en-US" altLang="vi-VN" sz="2800" b="1" cap="all" spc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</a:rPr>
              <a:t>vật</a:t>
            </a:r>
            <a:r>
              <a:rPr lang="en-US" altLang="vi-VN" sz="2800" b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</a:rPr>
              <a:t> d</a:t>
            </a:r>
            <a:r>
              <a:rPr lang="vi-VN" altLang="vi-VN" sz="2800" b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</a:rPr>
              <a:t>ư</a:t>
            </a:r>
            <a:r>
              <a:rPr lang="en-US" altLang="vi-VN" sz="2800" b="1" cap="all" spc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</a:rPr>
              <a:t>ới</a:t>
            </a:r>
            <a:r>
              <a:rPr lang="en-US" altLang="vi-VN" sz="2800" b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altLang="vi-VN" sz="2800" b="1" cap="all" spc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</a:rPr>
              <a:t>đại</a:t>
            </a:r>
            <a:r>
              <a:rPr lang="en-US" altLang="vi-VN" sz="2800" b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</a:rPr>
              <a:t> d</a:t>
            </a:r>
            <a:r>
              <a:rPr lang="vi-VN" altLang="vi-VN" sz="2800" b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</a:rPr>
              <a:t>ư</a:t>
            </a:r>
            <a:r>
              <a:rPr lang="en-US" altLang="vi-VN" sz="2800" b="1" cap="all" spc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</a:rPr>
              <a:t>ơng</a:t>
            </a:r>
            <a:r>
              <a:rPr lang="en-US" altLang="vi-VN" sz="2800" b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</a:rPr>
              <a:t> </a:t>
            </a:r>
            <a:endParaRPr lang="en-US" sz="28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4573414"/>
            <a:ext cx="77723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Các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em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nhớ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lưu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giữ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vẽ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mình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vào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túi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đựng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tài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liệu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. </a:t>
            </a:r>
          </a:p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Chúc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các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em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làm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thật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tốt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và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nhớ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nhờ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bố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mẹ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chụp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lại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vẽ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gửi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cho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cô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qua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ứng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dụng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azota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</a:rPr>
              <a:t>nhé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 !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4471062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3347864" y="1340768"/>
            <a:ext cx="4896544" cy="303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vi-V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 CÁC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Heart 7"/>
          <p:cNvSpPr/>
          <p:nvPr/>
        </p:nvSpPr>
        <p:spPr>
          <a:xfrm>
            <a:off x="3491880" y="3751536"/>
            <a:ext cx="720080" cy="522808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/>
          <p:cNvSpPr/>
          <p:nvPr/>
        </p:nvSpPr>
        <p:spPr>
          <a:xfrm>
            <a:off x="4915419" y="3861048"/>
            <a:ext cx="720080" cy="522808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art 9"/>
          <p:cNvSpPr/>
          <p:nvPr/>
        </p:nvSpPr>
        <p:spPr>
          <a:xfrm>
            <a:off x="6482974" y="3888618"/>
            <a:ext cx="720080" cy="522808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04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8CCBC6-2341-41C8-821C-BA219326A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9" y="919001"/>
            <a:ext cx="5591633" cy="5019999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82881EE5-9B76-4C52-9228-DD020CD566AB}"/>
              </a:ext>
            </a:extLst>
          </p:cNvPr>
          <p:cNvSpPr/>
          <p:nvPr/>
        </p:nvSpPr>
        <p:spPr>
          <a:xfrm rot="272901">
            <a:off x="4701588" y="2523328"/>
            <a:ext cx="4390706" cy="1360082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1350" i="1" dirty="0">
                <a:solidFill>
                  <a:srgbClr val="333333"/>
                </a:solidFill>
                <a:latin typeface="Roboto" panose="02000000000000000000" pitchFamily="2" charset="0"/>
              </a:rPr>
              <a:t>Cầu gì không bắc ngang sông</a:t>
            </a:r>
            <a:br>
              <a:rPr lang="vi-VN" sz="1350" i="1" dirty="0"/>
            </a:br>
            <a:r>
              <a:rPr lang="vi-VN" sz="1350" i="1" dirty="0">
                <a:solidFill>
                  <a:srgbClr val="333333"/>
                </a:solidFill>
                <a:latin typeface="Roboto" panose="02000000000000000000" pitchFamily="2" charset="0"/>
              </a:rPr>
              <a:t>Không trèo qua suối lại chồng trên</a:t>
            </a:r>
            <a:r>
              <a:rPr lang="en-US" sz="1350" i="1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vi-VN" sz="1350" i="1" dirty="0">
                <a:solidFill>
                  <a:srgbClr val="333333"/>
                </a:solidFill>
                <a:latin typeface="Roboto" panose="02000000000000000000" pitchFamily="2" charset="0"/>
              </a:rPr>
              <a:t>mây</a:t>
            </a:r>
            <a:br>
              <a:rPr lang="vi-VN" sz="1350" i="1" dirty="0"/>
            </a:br>
            <a:r>
              <a:rPr lang="vi-VN" sz="1350" i="1" dirty="0">
                <a:solidFill>
                  <a:srgbClr val="333333"/>
                </a:solidFill>
                <a:latin typeface="Roboto" panose="02000000000000000000" pitchFamily="2" charset="0"/>
              </a:rPr>
              <a:t>Hiện lên giữa bụi mưa bay</a:t>
            </a:r>
            <a:br>
              <a:rPr lang="vi-VN" sz="1350" i="1" dirty="0"/>
            </a:br>
            <a:r>
              <a:rPr lang="vi-VN" sz="1350" i="1" dirty="0">
                <a:solidFill>
                  <a:srgbClr val="333333"/>
                </a:solidFill>
                <a:latin typeface="Roboto" panose="02000000000000000000" pitchFamily="2" charset="0"/>
              </a:rPr>
              <a:t>Giữa quầng nắng tỏa, đoán ngay cầu gì</a:t>
            </a:r>
            <a:r>
              <a:rPr lang="en-US" sz="1350" i="1" dirty="0">
                <a:solidFill>
                  <a:srgbClr val="333333"/>
                </a:solidFill>
                <a:latin typeface="Roboto" panose="02000000000000000000" pitchFamily="2" charset="0"/>
              </a:rPr>
              <a:t>?</a:t>
            </a:r>
            <a:endParaRPr lang="en-US" sz="1350" i="1" dirty="0"/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D236C668-84A5-472F-B28B-9F0E4EBB92BA}"/>
              </a:ext>
            </a:extLst>
          </p:cNvPr>
          <p:cNvSpPr/>
          <p:nvPr/>
        </p:nvSpPr>
        <p:spPr>
          <a:xfrm rot="1182742">
            <a:off x="1932709" y="4756283"/>
            <a:ext cx="1503218" cy="816552"/>
          </a:xfrm>
          <a:prstGeom prst="cloudCallout">
            <a:avLst>
              <a:gd name="adj1" fmla="val -41263"/>
              <a:gd name="adj2" fmla="val 6250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 err="1"/>
              <a:t>Là</a:t>
            </a:r>
            <a:r>
              <a:rPr lang="en-US" i="1" dirty="0"/>
              <a:t> </a:t>
            </a:r>
            <a:r>
              <a:rPr lang="en-US" i="1" dirty="0" err="1"/>
              <a:t>gì</a:t>
            </a:r>
            <a:r>
              <a:rPr lang="en-US" i="1" dirty="0"/>
              <a:t> </a:t>
            </a:r>
            <a:r>
              <a:rPr lang="en-US" i="1" dirty="0" err="1"/>
              <a:t>nhỉ</a:t>
            </a:r>
            <a:r>
              <a:rPr lang="en-US" i="1" dirty="0"/>
              <a:t>?</a:t>
            </a:r>
            <a:endParaRPr lang="vi-VN" i="1" dirty="0"/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7EFE92DB-180F-4135-826D-B5AE3F889A7B}"/>
              </a:ext>
            </a:extLst>
          </p:cNvPr>
          <p:cNvSpPr/>
          <p:nvPr/>
        </p:nvSpPr>
        <p:spPr>
          <a:xfrm rot="811982">
            <a:off x="1237653" y="2631431"/>
            <a:ext cx="2274037" cy="1033707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1350" i="1" dirty="0" err="1"/>
              <a:t>Câu</a:t>
            </a:r>
            <a:r>
              <a:rPr lang="en-US" sz="1350" i="1" dirty="0"/>
              <a:t> </a:t>
            </a:r>
            <a:r>
              <a:rPr lang="en-US" sz="1350" i="1" dirty="0" err="1"/>
              <a:t>trả</a:t>
            </a:r>
            <a:r>
              <a:rPr lang="en-US" sz="1350" i="1" dirty="0"/>
              <a:t> </a:t>
            </a:r>
            <a:r>
              <a:rPr lang="en-US" sz="1350" i="1" dirty="0" err="1"/>
              <a:t>lời</a:t>
            </a:r>
            <a:r>
              <a:rPr lang="en-US" sz="1350" i="1" dirty="0"/>
              <a:t> </a:t>
            </a:r>
            <a:r>
              <a:rPr lang="en-US" sz="1350" i="1" dirty="0" err="1"/>
              <a:t>của</a:t>
            </a:r>
            <a:r>
              <a:rPr lang="en-US" sz="1350" i="1" dirty="0"/>
              <a:t> </a:t>
            </a:r>
            <a:r>
              <a:rPr lang="en-US" sz="1350" i="1" dirty="0" err="1"/>
              <a:t>chúng</a:t>
            </a:r>
            <a:r>
              <a:rPr lang="en-US" sz="1350" i="1" dirty="0"/>
              <a:t> </a:t>
            </a:r>
            <a:r>
              <a:rPr lang="en-US" sz="1350" i="1" dirty="0" err="1"/>
              <a:t>tớ</a:t>
            </a:r>
            <a:r>
              <a:rPr lang="en-US" sz="1350" i="1" dirty="0"/>
              <a:t> </a:t>
            </a:r>
            <a:r>
              <a:rPr lang="en-US" sz="1350" i="1" dirty="0" err="1"/>
              <a:t>là</a:t>
            </a:r>
            <a:r>
              <a:rPr lang="en-US" sz="1350" i="1" dirty="0"/>
              <a:t> </a:t>
            </a:r>
            <a:r>
              <a:rPr lang="en-US" sz="1350" b="1" i="1" dirty="0">
                <a:solidFill>
                  <a:srgbClr val="FFC000"/>
                </a:solidFill>
              </a:rPr>
              <a:t>C</a:t>
            </a:r>
            <a:r>
              <a:rPr lang="en-US" sz="1350" b="1" i="1" dirty="0">
                <a:solidFill>
                  <a:srgbClr val="FF0000"/>
                </a:solidFill>
              </a:rPr>
              <a:t>Ầ</a:t>
            </a:r>
            <a:r>
              <a:rPr lang="en-US" sz="1350" b="1" i="1" dirty="0">
                <a:solidFill>
                  <a:srgbClr val="7030A0"/>
                </a:solidFill>
              </a:rPr>
              <a:t>U</a:t>
            </a:r>
            <a:r>
              <a:rPr lang="en-US" sz="1350" b="1" i="1" dirty="0">
                <a:solidFill>
                  <a:srgbClr val="FF0000"/>
                </a:solidFill>
              </a:rPr>
              <a:t> </a:t>
            </a:r>
            <a:r>
              <a:rPr lang="en-US" sz="1350" b="1" i="1" dirty="0">
                <a:solidFill>
                  <a:srgbClr val="00B050"/>
                </a:solidFill>
              </a:rPr>
              <a:t>V</a:t>
            </a:r>
            <a:r>
              <a:rPr lang="en-US" sz="1350" b="1" i="1" dirty="0">
                <a:solidFill>
                  <a:srgbClr val="FF3399"/>
                </a:solidFill>
              </a:rPr>
              <a:t>Ồ</a:t>
            </a:r>
            <a:r>
              <a:rPr lang="en-US" sz="1350" b="1" i="1" dirty="0">
                <a:solidFill>
                  <a:srgbClr val="0070C0"/>
                </a:solidFill>
              </a:rPr>
              <a:t>N</a:t>
            </a:r>
            <a:r>
              <a:rPr lang="en-US" sz="1350" b="1" i="1" dirty="0">
                <a:solidFill>
                  <a:srgbClr val="FF0000"/>
                </a:solidFill>
              </a:rPr>
              <a:t>G</a:t>
            </a:r>
            <a:endParaRPr lang="vi-VN" sz="1350" b="1" i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210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94"/>
    </mc:Choice>
    <mc:Fallback xmlns="">
      <p:transition spd="slow" advTm="44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355780a17a310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38200" y="1219200"/>
            <a:ext cx="7696200" cy="1600200"/>
          </a:xfrm>
          <a:prstGeom prst="rect">
            <a:avLst/>
          </a:prstGeom>
          <a:scene3d>
            <a:camera prst="obliqueBottomRight"/>
            <a:lightRig rig="threePt" dir="t"/>
          </a:scene3d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00B0F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CHỦ ĐỀ :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rgbClr val="00B0F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ĐẠI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00B0F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  </a:t>
            </a:r>
            <a:r>
              <a:rPr lang="en-US" sz="2400" b="1" dirty="0" err="1">
                <a:ln>
                  <a:solidFill>
                    <a:srgbClr val="7030A0"/>
                  </a:solidFill>
                </a:ln>
                <a:solidFill>
                  <a:srgbClr val="00B0F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DƯƠNG</a:t>
            </a:r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00B0F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  MÊNH  MÔNG </a:t>
            </a:r>
            <a:endParaRPr lang="vi-VN" sz="2400" b="1" dirty="0">
              <a:ln>
                <a:solidFill>
                  <a:srgbClr val="7030A0"/>
                </a:solidFill>
              </a:ln>
              <a:solidFill>
                <a:srgbClr val="00B0F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iCiel Soup of Justice" pitchFamily="2" charset="-93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2949714"/>
            <a:ext cx="759631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1: BẦU TRỜI VÀ BIỂN </a:t>
            </a:r>
          </a:p>
          <a:p>
            <a:pPr algn="ctr"/>
            <a:r>
              <a:rPr lang="en-US" sz="4400" b="1" i="1" dirty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( 2 </a:t>
            </a:r>
            <a:r>
              <a:rPr lang="en-US" sz="4400" b="1" i="1" dirty="0" err="1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i="1" dirty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)</a:t>
            </a:r>
            <a:endParaRPr lang="vi-VN" sz="4400" b="1" i="1" dirty="0">
              <a:ln>
                <a:solidFill>
                  <a:schemeClr val="tx2"/>
                </a:solidFill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50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pngtree-sea-waves-and-flowers-summer-paper-cut-illustration-image_56487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914400"/>
            <a:ext cx="8686800" cy="4290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3880" indent="-342900" algn="ctr">
              <a:lnSpc>
                <a:spcPct val="170000"/>
              </a:lnSpc>
              <a:buFontTx/>
              <a:buChar char="-"/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0980" algn="ctr">
              <a:lnSpc>
                <a:spcPct val="17000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63880" indent="-342900" algn="ctr">
              <a:lnSpc>
                <a:spcPct val="170000"/>
              </a:lnSpc>
              <a:buFontTx/>
              <a:buChar char="-"/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0980" algn="ctr">
              <a:lnSpc>
                <a:spcPct val="17000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63880" indent="-342900" algn="ctr">
              <a:lnSpc>
                <a:spcPct val="170000"/>
              </a:lnSpc>
              <a:buFontTx/>
              <a:buChar char="-"/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220980" algn="ctr">
              <a:lnSpc>
                <a:spcPct val="17000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7477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1684338" y="465138"/>
            <a:ext cx="241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10242" name="Picture 2" descr="C:\Users\admin\Desktop\soank\Screenshot (136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" t="6904" r="4611" b="7745"/>
          <a:stretch/>
        </p:blipFill>
        <p:spPr bwMode="auto">
          <a:xfrm>
            <a:off x="-18476" y="0"/>
            <a:ext cx="9162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Thi GVG năm 2021 của dung\bài giảng\ảnh  dạy\394abd2cbecdf451b83c119b8678936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" t="2904" r="3482" b="3234"/>
          <a:stretch/>
        </p:blipFill>
        <p:spPr bwMode="auto">
          <a:xfrm>
            <a:off x="1780854" y="0"/>
            <a:ext cx="74110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925638" y="831850"/>
            <a:ext cx="493236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2819400" y="1548608"/>
            <a:ext cx="840814" cy="901523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4090073" y="1538854"/>
            <a:ext cx="897836" cy="921029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5334000" y="1552072"/>
            <a:ext cx="859736" cy="91410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1800" y="2667000"/>
            <a:ext cx="718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Đỏ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91000" y="2667000"/>
            <a:ext cx="8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C000"/>
                </a:solidFill>
              </a:rPr>
              <a:t>Vàng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86400" y="2667000"/>
            <a:ext cx="958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Lam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692" y="3429000"/>
            <a:ext cx="4071937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287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3" grpId="0"/>
      <p:bldP spid="4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1684338" y="465138"/>
            <a:ext cx="241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10242" name="Picture 2" descr="C:\Users\admin\Desktop\soank\Screenshot (136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" t="6904" r="4611" b="7745"/>
          <a:stretch/>
        </p:blipFill>
        <p:spPr bwMode="auto">
          <a:xfrm>
            <a:off x="-18476" y="0"/>
            <a:ext cx="9162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Thi GVG năm 2021 của dung\bài giảng\ảnh  dạy\394abd2cbecdf451b83c119b8678936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" t="2904" r="3482" b="3234"/>
          <a:stretch/>
        </p:blipFill>
        <p:spPr bwMode="auto">
          <a:xfrm>
            <a:off x="1732908" y="0"/>
            <a:ext cx="74110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438401" y="914400"/>
            <a:ext cx="403859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cap="none" spc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cap="none" spc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32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cap="none" spc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cap="none" spc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cap="none" spc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200" b="1" cap="none" spc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cap="none" spc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endParaRPr lang="en-US" sz="32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cap="none" spc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cap="none" spc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cap="none" spc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cap="none" spc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cap="none" spc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2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338" y="3581400"/>
            <a:ext cx="4071937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69777760-3D21-43E5-9CAF-5E25E93DB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822634"/>
            <a:ext cx="4115157" cy="1938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387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6.6|6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11.5|8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4822</TotalTime>
  <Words>999</Words>
  <Application>Microsoft Office PowerPoint</Application>
  <PresentationFormat>On-screen Show (4:3)</PresentationFormat>
  <Paragraphs>148</Paragraphs>
  <Slides>46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.VnTime</vt:lpstr>
      <vt:lpstr>Algerian</vt:lpstr>
      <vt:lpstr>Arial</vt:lpstr>
      <vt:lpstr>Calibri</vt:lpstr>
      <vt:lpstr>iCiel Soup of Justice</vt:lpstr>
      <vt:lpstr>Jokerman</vt:lpstr>
      <vt:lpstr>Roboto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SingPC</cp:lastModifiedBy>
  <cp:revision>372</cp:revision>
  <dcterms:created xsi:type="dcterms:W3CDTF">2020-08-13T08:18:23Z</dcterms:created>
  <dcterms:modified xsi:type="dcterms:W3CDTF">2024-12-13T07:29:22Z</dcterms:modified>
</cp:coreProperties>
</file>