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0"/>
  </p:notesMasterIdLst>
  <p:sldIdLst>
    <p:sldId id="257" r:id="rId3"/>
    <p:sldId id="261" r:id="rId4"/>
    <p:sldId id="280" r:id="rId5"/>
    <p:sldId id="281" r:id="rId6"/>
    <p:sldId id="282" r:id="rId7"/>
    <p:sldId id="265" r:id="rId8"/>
    <p:sldId id="28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2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98D99-618B-415F-B3E5-6B05F7B89CD3}"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66EA4-1068-4421-B9DD-B184E509035B}" type="slidenum">
              <a:rPr lang="en-US" smtClean="0"/>
              <a:t>‹#›</a:t>
            </a:fld>
            <a:endParaRPr lang="en-US"/>
          </a:p>
        </p:txBody>
      </p:sp>
    </p:spTree>
    <p:extLst>
      <p:ext uri="{BB962C8B-B14F-4D97-AF65-F5344CB8AC3E}">
        <p14:creationId xmlns:p14="http://schemas.microsoft.com/office/powerpoint/2010/main" val="346118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28511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64264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spTree>
    <p:extLst>
      <p:ext uri="{BB962C8B-B14F-4D97-AF65-F5344CB8AC3E}">
        <p14:creationId xmlns:p14="http://schemas.microsoft.com/office/powerpoint/2010/main" val="2709350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61393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74589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4BBAB">
                  <a:alpha val="10000"/>
                </a:srgbClr>
              </a:solidFill>
              <a:effectLst/>
              <a:uLnTx/>
              <a:uFillTx/>
              <a:latin typeface="等线" panose="020F0502020204030204"/>
              <a:cs typeface="+mn-cs"/>
            </a:endParaRPr>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3577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324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0"/>
            <a:ext cx="5800232" cy="5454981"/>
          </a:xfrm>
          <a:prstGeom prst="rect">
            <a:avLst/>
          </a:prstGeom>
        </p:spPr>
      </p:pic>
    </p:spTree>
    <p:extLst>
      <p:ext uri="{BB962C8B-B14F-4D97-AF65-F5344CB8AC3E}">
        <p14:creationId xmlns:p14="http://schemas.microsoft.com/office/powerpoint/2010/main" val="53457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1126979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6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2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0749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85593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1729474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9762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68486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344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35630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86862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4BBAB">
                  <a:alpha val="10000"/>
                </a:srgbClr>
              </a:solidFill>
              <a:effectLst/>
              <a:uLnTx/>
              <a:uFillTx/>
              <a:latin typeface="等线" panose="020F0502020204030204"/>
              <a:cs typeface="+mn-cs"/>
            </a:endParaRPr>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519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900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07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6988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96692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5227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5949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2360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5027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4" name="Picture 3">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8F8B">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ED8F8B">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A3">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A3">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0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21" name="Picture 2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2" name="Picture 2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8F8B">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ED8F8B">
                  <a:lumMod val="50000"/>
                </a:srgbClr>
              </a:solidFill>
              <a:effectLst/>
              <a:uLnTx/>
              <a:uFillTx/>
              <a:latin typeface="#9Slide07 Altus" pitchFamily="2" charset="0"/>
              <a:ea typeface="+mj-ea"/>
              <a:cs typeface="+mj-cs"/>
            </a:endParaRPr>
          </a:p>
        </p:txBody>
      </p:sp>
      <p:sp>
        <p:nvSpPr>
          <p:cNvPr id="2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A3">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A3">
                  <a:lumMod val="60000"/>
                  <a:lumOff val="40000"/>
                </a:srgbClr>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8" name="Picture 2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9" name="Picture 2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0" name="Picture 2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31" name="TextBox 3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2" name="TextBox 3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77187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750" fill="hold"/>
                                        <p:tgtEl>
                                          <p:spTgt spid="31"/>
                                        </p:tgtEl>
                                        <p:attrNameLst>
                                          <p:attrName>ppt_w</p:attrName>
                                        </p:attrNameLst>
                                      </p:cBhvr>
                                      <p:tavLst>
                                        <p:tav tm="0">
                                          <p:val>
                                            <p:fltVal val="0"/>
                                          </p:val>
                                        </p:tav>
                                        <p:tav tm="100000">
                                          <p:val>
                                            <p:strVal val="#ppt_w"/>
                                          </p:val>
                                        </p:tav>
                                      </p:tavLst>
                                    </p:anim>
                                    <p:anim calcmode="lin" valueType="num">
                                      <p:cBhvr>
                                        <p:cTn id="8" dur="1750" fill="hold"/>
                                        <p:tgtEl>
                                          <p:spTgt spid="31"/>
                                        </p:tgtEl>
                                        <p:attrNameLst>
                                          <p:attrName>ppt_h</p:attrName>
                                        </p:attrNameLst>
                                      </p:cBhvr>
                                      <p:tavLst>
                                        <p:tav tm="0">
                                          <p:val>
                                            <p:fltVal val="0"/>
                                          </p:val>
                                        </p:tav>
                                        <p:tav tm="100000">
                                          <p:val>
                                            <p:strVal val="#ppt_h"/>
                                          </p:val>
                                        </p:tav>
                                      </p:tavLst>
                                    </p:anim>
                                    <p:animEffect transition="in" filter="fade">
                                      <p:cBhvr>
                                        <p:cTn id="9" dur="1750"/>
                                        <p:tgtEl>
                                          <p:spTgt spid="3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sv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0.png"/><Relationship Id="rId4" Type="http://schemas.openxmlformats.org/officeDocument/2006/relationships/hyperlink" Target="https://www.youtube.com/watch?v=hCRFuTo8q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9622" y="1653462"/>
            <a:ext cx="5880172" cy="5563675"/>
          </a:xfrm>
          <a:prstGeom prst="rect">
            <a:avLst/>
          </a:prstGeom>
        </p:spPr>
      </p:pic>
      <p:pic>
        <p:nvPicPr>
          <p:cNvPr id="1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rot="10800000">
            <a:off x="11025051" y="4160295"/>
            <a:ext cx="1166949" cy="1478903"/>
          </a:xfrm>
          <a:prstGeom prst="rect">
            <a:avLst/>
          </a:prstGeom>
        </p:spPr>
      </p:pic>
      <p:pic>
        <p:nvPicPr>
          <p:cNvPr id="15"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2698" y="-11027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485" y="4728832"/>
            <a:ext cx="1459735" cy="2161422"/>
          </a:xfrm>
          <a:prstGeom prst="rect">
            <a:avLst/>
          </a:prstGeom>
        </p:spPr>
      </p:pic>
      <p:pic>
        <p:nvPicPr>
          <p:cNvPr id="26" name="图片 20">
            <a:extLst>
              <a:ext uri="{FF2B5EF4-FFF2-40B4-BE49-F238E27FC236}">
                <a16:creationId xmlns:a16="http://schemas.microsoft.com/office/drawing/2014/main" id="{3CD6FCDD-4165-4122-AB63-1F4E9C1BD4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72" y="16493"/>
            <a:ext cx="908156" cy="1135195"/>
          </a:xfrm>
          <a:prstGeom prst="rect">
            <a:avLst/>
          </a:prstGeom>
        </p:spPr>
      </p:pic>
      <p:pic>
        <p:nvPicPr>
          <p:cNvPr id="30" name="Picture 29"/>
          <p:cNvPicPr>
            <a:picLocks noChangeAspect="1"/>
          </p:cNvPicPr>
          <p:nvPr/>
        </p:nvPicPr>
        <p:blipFill>
          <a:blip r:embed="rId7"/>
          <a:stretch>
            <a:fillRect/>
          </a:stretch>
        </p:blipFill>
        <p:spPr>
          <a:xfrm>
            <a:off x="4734764" y="684452"/>
            <a:ext cx="3395766" cy="2139881"/>
          </a:xfrm>
          <a:prstGeom prst="rect">
            <a:avLst/>
          </a:prstGeom>
        </p:spPr>
      </p:pic>
      <p:pic>
        <p:nvPicPr>
          <p:cNvPr id="39" name="Picture 38"/>
          <p:cNvPicPr>
            <a:picLocks noChangeAspect="1"/>
          </p:cNvPicPr>
          <p:nvPr/>
        </p:nvPicPr>
        <p:blipFill>
          <a:blip r:embed="rId8"/>
          <a:stretch>
            <a:fillRect/>
          </a:stretch>
        </p:blipFill>
        <p:spPr>
          <a:xfrm>
            <a:off x="8130530" y="4657424"/>
            <a:ext cx="1926503" cy="1457070"/>
          </a:xfrm>
          <a:prstGeom prst="rect">
            <a:avLst/>
          </a:prstGeom>
        </p:spPr>
      </p:pic>
      <p:pic>
        <p:nvPicPr>
          <p:cNvPr id="1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9">
            <a:extLst>
              <a:ext uri="{28A0092B-C50C-407E-A947-70E740481C1C}">
                <a14:useLocalDpi xmlns:a14="http://schemas.microsoft.com/office/drawing/2010/main" val="0"/>
              </a:ext>
            </a:extLst>
          </a:blip>
          <a:srcRect t="42392" b="5209"/>
          <a:stretch/>
        </p:blipFill>
        <p:spPr>
          <a:xfrm rot="10800000">
            <a:off x="10653486" y="5139596"/>
            <a:ext cx="1538514" cy="1949797"/>
          </a:xfrm>
          <a:prstGeom prst="rect">
            <a:avLst/>
          </a:prstGeom>
        </p:spPr>
      </p:pic>
      <p:pic>
        <p:nvPicPr>
          <p:cNvPr id="2" name="Picture 1"/>
          <p:cNvPicPr>
            <a:picLocks noChangeAspect="1"/>
          </p:cNvPicPr>
          <p:nvPr/>
        </p:nvPicPr>
        <p:blipFill>
          <a:blip r:embed="rId10"/>
          <a:stretch>
            <a:fillRect/>
          </a:stretch>
        </p:blipFill>
        <p:spPr>
          <a:xfrm>
            <a:off x="786279" y="298483"/>
            <a:ext cx="4669941" cy="1072989"/>
          </a:xfrm>
          <a:prstGeom prst="rect">
            <a:avLst/>
          </a:prstGeom>
        </p:spPr>
      </p:pic>
      <p:pic>
        <p:nvPicPr>
          <p:cNvPr id="3" name="Picture 2"/>
          <p:cNvPicPr>
            <a:picLocks noChangeAspect="1"/>
          </p:cNvPicPr>
          <p:nvPr/>
        </p:nvPicPr>
        <p:blipFill>
          <a:blip r:embed="rId11"/>
          <a:stretch>
            <a:fillRect/>
          </a:stretch>
        </p:blipFill>
        <p:spPr>
          <a:xfrm>
            <a:off x="1806282" y="1962962"/>
            <a:ext cx="9541067" cy="3456732"/>
          </a:xfrm>
          <a:prstGeom prst="rect">
            <a:avLst/>
          </a:prstGeom>
        </p:spPr>
      </p:pic>
    </p:spTree>
    <p:extLst>
      <p:ext uri="{BB962C8B-B14F-4D97-AF65-F5344CB8AC3E}">
        <p14:creationId xmlns:p14="http://schemas.microsoft.com/office/powerpoint/2010/main" val="730864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rot="16200000">
            <a:off x="2267807" y="5691342"/>
            <a:ext cx="1072858" cy="1359659"/>
          </a:xfrm>
          <a:prstGeom prst="rect">
            <a:avLst/>
          </a:prstGeom>
        </p:spPr>
      </p:pic>
      <p:pic>
        <p:nvPicPr>
          <p:cNvPr id="3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a:off x="0" y="3314866"/>
            <a:ext cx="1411599" cy="1788954"/>
          </a:xfrm>
          <a:prstGeom prst="rect">
            <a:avLst/>
          </a:prstGeom>
        </p:spPr>
      </p:pic>
      <p:pic>
        <p:nvPicPr>
          <p:cNvPr id="39"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a:off x="0" y="4361596"/>
            <a:ext cx="2002971" cy="2538415"/>
          </a:xfrm>
          <a:prstGeom prst="rect">
            <a:avLst/>
          </a:prstGeom>
        </p:spPr>
      </p:pic>
      <p:pic>
        <p:nvPicPr>
          <p:cNvPr id="32"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16592" y="6092617"/>
            <a:ext cx="3789008" cy="799378"/>
          </a:xfrm>
          <a:prstGeom prst="rect">
            <a:avLst/>
          </a:prstGeom>
        </p:spPr>
      </p:pic>
      <p:pic>
        <p:nvPicPr>
          <p:cNvPr id="50" name="图片 49">
            <a:extLst>
              <a:ext uri="{FF2B5EF4-FFF2-40B4-BE49-F238E27FC236}">
                <a16:creationId xmlns:a16="http://schemas.microsoft.com/office/drawing/2014/main" id="{BFCC9B28-49CF-4FF0-BEB8-E25F3CB4D8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9345" y="1066573"/>
            <a:ext cx="5365303" cy="5365303"/>
          </a:xfrm>
          <a:prstGeom prst="rect">
            <a:avLst/>
          </a:prstGeom>
        </p:spPr>
      </p:pic>
      <p:pic>
        <p:nvPicPr>
          <p:cNvPr id="31"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5600" y="5720726"/>
            <a:ext cx="5491100" cy="1164106"/>
          </a:xfrm>
          <a:prstGeom prst="rect">
            <a:avLst/>
          </a:prstGeom>
        </p:spPr>
      </p:pic>
      <p:pic>
        <p:nvPicPr>
          <p:cNvPr id="4" name="Picture 3"/>
          <p:cNvPicPr>
            <a:picLocks noChangeAspect="1"/>
          </p:cNvPicPr>
          <p:nvPr/>
        </p:nvPicPr>
        <p:blipFill>
          <a:blip r:embed="rId9"/>
          <a:stretch>
            <a:fillRect/>
          </a:stretch>
        </p:blipFill>
        <p:spPr>
          <a:xfrm>
            <a:off x="-124384" y="-140542"/>
            <a:ext cx="12321084" cy="835224"/>
          </a:xfrm>
          <a:prstGeom prst="rect">
            <a:avLst/>
          </a:prstGeom>
        </p:spPr>
      </p:pic>
      <p:pic>
        <p:nvPicPr>
          <p:cNvPr id="5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6200000">
            <a:off x="911661" y="5158842"/>
            <a:ext cx="1522490" cy="1929489"/>
          </a:xfrm>
          <a:prstGeom prst="rect">
            <a:avLst/>
          </a:prstGeom>
        </p:spPr>
      </p:pic>
      <p:pic>
        <p:nvPicPr>
          <p:cNvPr id="55" name="图片 13">
            <a:extLst>
              <a:ext uri="{FF2B5EF4-FFF2-40B4-BE49-F238E27FC236}">
                <a16:creationId xmlns:a16="http://schemas.microsoft.com/office/drawing/2014/main" id="{8E7FEC80-A326-4DBF-8BE6-4CF54E262F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959" y="590848"/>
            <a:ext cx="5522458" cy="1496860"/>
          </a:xfrm>
          <a:prstGeom prst="rect">
            <a:avLst/>
          </a:prstGeom>
        </p:spPr>
      </p:pic>
      <p:pic>
        <p:nvPicPr>
          <p:cNvPr id="5" name="图片 4">
            <a:extLst>
              <a:ext uri="{FF2B5EF4-FFF2-40B4-BE49-F238E27FC236}">
                <a16:creationId xmlns:a16="http://schemas.microsoft.com/office/drawing/2014/main" id="{2AC9C261-0751-4DCF-9D59-75CB98A1BB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44415">
            <a:off x="6092133" y="563351"/>
            <a:ext cx="4704419" cy="4704419"/>
          </a:xfrm>
          <a:prstGeom prst="rect">
            <a:avLst/>
          </a:prstGeom>
        </p:spPr>
      </p:pic>
      <p:pic>
        <p:nvPicPr>
          <p:cNvPr id="2" name="Picture 1"/>
          <p:cNvPicPr>
            <a:picLocks noChangeAspect="1"/>
          </p:cNvPicPr>
          <p:nvPr/>
        </p:nvPicPr>
        <p:blipFill>
          <a:blip r:embed="rId12"/>
          <a:stretch>
            <a:fillRect/>
          </a:stretch>
        </p:blipFill>
        <p:spPr>
          <a:xfrm>
            <a:off x="5861836" y="2308469"/>
            <a:ext cx="5761219" cy="2542252"/>
          </a:xfrm>
          <a:prstGeom prst="rect">
            <a:avLst/>
          </a:prstGeom>
        </p:spPr>
      </p:pic>
    </p:spTree>
    <p:extLst>
      <p:ext uri="{BB962C8B-B14F-4D97-AF65-F5344CB8AC3E}">
        <p14:creationId xmlns:p14="http://schemas.microsoft.com/office/powerpoint/2010/main" val="2746485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sp>
        <p:nvSpPr>
          <p:cNvPr id="16" name="Rectangle 15"/>
          <p:cNvSpPr/>
          <p:nvPr/>
        </p:nvSpPr>
        <p:spPr>
          <a:xfrm>
            <a:off x="6738231" y="2682012"/>
            <a:ext cx="5048116" cy="16731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 hiện co, duỗi cánh tay xem cơ thay đổi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738230" y="4459467"/>
            <a:ext cx="4953988" cy="1569660"/>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3200" b="1" dirty="0">
                <a:solidFill>
                  <a:schemeClr val="bg1"/>
                </a:solidFill>
                <a:latin typeface="Cambria" panose="02040503050406030204" pitchFamily="18" charset="0"/>
                <a:ea typeface="Cambria" panose="02040503050406030204" pitchFamily="18" charset="0"/>
              </a:rPr>
              <a:t> </a:t>
            </a:r>
            <a:r>
              <a:rPr lang="vi-VN" sz="3200" b="1" dirty="0">
                <a:solidFill>
                  <a:schemeClr val="bg1"/>
                </a:solidFill>
                <a:latin typeface="Cambria" panose="02040503050406030204" pitchFamily="18" charset="0"/>
                <a:ea typeface="Cambria" panose="02040503050406030204" pitchFamily="18" charset="0"/>
              </a:rPr>
              <a:t>Khi tay co hoặc duỗi, các cơ ở cánh tay thay đổi to lên hơn.</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9" name="Group 18"/>
          <p:cNvGrpSpPr/>
          <p:nvPr/>
        </p:nvGrpSpPr>
        <p:grpSpPr>
          <a:xfrm>
            <a:off x="2789293" y="594788"/>
            <a:ext cx="6613414" cy="2297786"/>
            <a:chOff x="-445994" y="5056587"/>
            <a:chExt cx="13083988" cy="2297786"/>
          </a:xfrm>
        </p:grpSpPr>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24" name="TextBox 23"/>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71936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6644102" y="2371169"/>
            <a:ext cx="5048116" cy="163480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Cử động của tay ảnh hưởng như thế nào nếu xương cánh tay bị gãy?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372174" y="4055953"/>
            <a:ext cx="5591972" cy="2246769"/>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Nếu xương cánh tay bị gãy, cử động của tay sẽ bị ảnh hưởng nghiêm trọng, chúng ta sẽ không cử động được tay và gây đau nhức.</a:t>
            </a:r>
            <a:endPar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p:cNvGrpSpPr/>
          <p:nvPr/>
        </p:nvGrpSpPr>
        <p:grpSpPr>
          <a:xfrm>
            <a:off x="2789293" y="594788"/>
            <a:ext cx="6613414" cy="2297786"/>
            <a:chOff x="-445994" y="5056587"/>
            <a:chExt cx="13083988" cy="2297786"/>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9" name="TextBox 18"/>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3204105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6690749" y="2645512"/>
            <a:ext cx="5048117" cy="110786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Bộ xương, hệ cơ, khớp có chức năng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622380" y="3979613"/>
            <a:ext cx="5116486" cy="1569660"/>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vi-VN"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Bộ xương, hệ cơ và khớp giúp cơ thể chúng ta cử động và di chuyển.</a:t>
            </a:r>
            <a:endPar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p:cNvGrpSpPr/>
          <p:nvPr/>
        </p:nvGrpSpPr>
        <p:grpSpPr>
          <a:xfrm>
            <a:off x="2789293" y="594788"/>
            <a:ext cx="6613414" cy="2297786"/>
            <a:chOff x="-445994" y="5056587"/>
            <a:chExt cx="13083988" cy="2297786"/>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9" name="TextBox 18"/>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483557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a:off x="0" y="3314866"/>
            <a:ext cx="1411599" cy="1788954"/>
          </a:xfrm>
          <a:prstGeom prst="rect">
            <a:avLst/>
          </a:prstGeom>
        </p:spPr>
      </p:pic>
      <p:pic>
        <p:nvPicPr>
          <p:cNvPr id="35" name="图片 9">
            <a:extLst>
              <a:ext uri="{FF2B5EF4-FFF2-40B4-BE49-F238E27FC236}">
                <a16:creationId xmlns:a16="http://schemas.microsoft.com/office/drawing/2014/main" id="{15628FF6-AC05-4D35-8C13-5DCC730816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022" y="593645"/>
            <a:ext cx="4704170" cy="5066991"/>
          </a:xfrm>
          <a:prstGeom prst="rect">
            <a:avLst/>
          </a:prstGeom>
        </p:spPr>
      </p:pic>
      <p:sp>
        <p:nvSpPr>
          <p:cNvPr id="36" name="圆角矩形标注 10">
            <a:extLst>
              <a:ext uri="{FF2B5EF4-FFF2-40B4-BE49-F238E27FC236}">
                <a16:creationId xmlns:a16="http://schemas.microsoft.com/office/drawing/2014/main" id="{1CA8A348-1131-41B2-95EA-5DDCD4F1AB66}"/>
              </a:ext>
            </a:extLst>
          </p:cNvPr>
          <p:cNvSpPr/>
          <p:nvPr/>
        </p:nvSpPr>
        <p:spPr>
          <a:xfrm rot="5400000" flipV="1">
            <a:off x="1983443" y="-302560"/>
            <a:ext cx="5217460" cy="8754037"/>
          </a:xfrm>
          <a:prstGeom prst="wedgeRoundRectCallout">
            <a:avLst>
              <a:gd name="adj1" fmla="val 7564"/>
              <a:gd name="adj2" fmla="val 63692"/>
              <a:gd name="adj3" fmla="val 16667"/>
            </a:avLst>
          </a:prstGeom>
          <a:solidFill>
            <a:sysClr val="window" lastClr="FFFFFF">
              <a:alpha val="97000"/>
            </a:sysClr>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4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rot="10800000">
            <a:off x="11441737" y="4951696"/>
            <a:ext cx="750261" cy="950825"/>
          </a:xfrm>
          <a:prstGeom prst="rect">
            <a:avLst/>
          </a:prstGeom>
        </p:spPr>
      </p:pic>
      <p:pic>
        <p:nvPicPr>
          <p:cNvPr id="4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0800000">
            <a:off x="11202850" y="5930995"/>
            <a:ext cx="989150" cy="1253575"/>
          </a:xfrm>
          <a:prstGeom prst="rect">
            <a:avLst/>
          </a:prstGeom>
        </p:spPr>
      </p:pic>
      <p:grpSp>
        <p:nvGrpSpPr>
          <p:cNvPr id="17" name="Group 16"/>
          <p:cNvGrpSpPr/>
          <p:nvPr/>
        </p:nvGrpSpPr>
        <p:grpSpPr>
          <a:xfrm>
            <a:off x="115476" y="134851"/>
            <a:ext cx="11717936" cy="1077218"/>
            <a:chOff x="296905" y="269834"/>
            <a:chExt cx="10634587" cy="1077218"/>
          </a:xfrm>
        </p:grpSpPr>
        <p:sp>
          <p:nvSpPr>
            <p:cNvPr id="18" name="圆角矩形 29">
              <a:extLst>
                <a:ext uri="{FF2B5EF4-FFF2-40B4-BE49-F238E27FC236}">
                  <a16:creationId xmlns:a16="http://schemas.microsoft.com/office/drawing/2014/main" id="{B2E9BCF1-9B60-4480-AF7C-5C15044B32AD}"/>
                </a:ext>
              </a:extLst>
            </p:cNvPr>
            <p:cNvSpPr/>
            <p:nvPr/>
          </p:nvSpPr>
          <p:spPr>
            <a:xfrm>
              <a:off x="296905" y="269834"/>
              <a:ext cx="10634587" cy="1061937"/>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19" name="TextBox 18"/>
            <p:cNvSpPr txBox="1"/>
            <p:nvPr/>
          </p:nvSpPr>
          <p:spPr>
            <a:xfrm>
              <a:off x="296905" y="269834"/>
              <a:ext cx="10549160" cy="1077218"/>
            </a:xfrm>
            <a:prstGeom prst="rect">
              <a:avLst/>
            </a:prstGeom>
            <a:noFill/>
          </p:spPr>
          <p:txBody>
            <a:bodyPr wrap="square" rtlCol="0">
              <a:spAutoFit/>
            </a:bodyPr>
            <a:lstStyle/>
            <a:p>
              <a:pPr lvl="0" algn="just">
                <a:defRPr/>
              </a:pPr>
              <a:r>
                <a:rPr lang="vi-VN" sz="3200" b="1" u="sng" dirty="0">
                  <a:solidFill>
                    <a:schemeClr val="accent5">
                      <a:lumMod val="50000"/>
                    </a:schemeClr>
                  </a:solidFill>
                  <a:latin typeface="Cambria" panose="02040503050406030204" pitchFamily="18" charset="0"/>
                  <a:ea typeface="Cambria" panose="02040503050406030204" pitchFamily="18" charset="0"/>
                </a:rPr>
                <a:t>Hoạt động 2:</a:t>
              </a:r>
              <a:r>
                <a:rPr lang="vi-VN" sz="3200" b="1" dirty="0">
                  <a:solidFill>
                    <a:schemeClr val="accent5">
                      <a:lumMod val="50000"/>
                    </a:schemeClr>
                  </a:solidFill>
                  <a:latin typeface="Cambria" panose="02040503050406030204" pitchFamily="18" charset="0"/>
                  <a:ea typeface="Cambria" panose="02040503050406030204" pitchFamily="18" charset="0"/>
                </a:rPr>
                <a:t> </a:t>
              </a:r>
              <a:r>
                <a:rPr lang="vi-VN" sz="3200" b="1" dirty="0">
                  <a:solidFill>
                    <a:srgbClr val="FF0066"/>
                  </a:solidFill>
                  <a:latin typeface="Cambria" panose="02040503050406030204" pitchFamily="18" charset="0"/>
                  <a:ea typeface="Cambria" panose="02040503050406030204" pitchFamily="18" charset="0"/>
                </a:rPr>
                <a:t>Quan sát các hình sau và cho biết cơ mặt đang biểu lộ cảm xúc nào</a:t>
              </a:r>
              <a:r>
                <a:rPr lang="en-US" sz="3200" b="1" dirty="0">
                  <a:solidFill>
                    <a:srgbClr val="FF0066"/>
                  </a:solidFill>
                  <a:latin typeface="Cambria" panose="02040503050406030204" pitchFamily="18" charset="0"/>
                  <a:ea typeface="Cambria" panose="02040503050406030204" pitchFamily="18" charset="0"/>
                </a:rPr>
                <a:t>?</a:t>
              </a:r>
              <a:endParaRPr lang="vi-VN" sz="3200" b="1" dirty="0">
                <a:solidFill>
                  <a:srgbClr val="FF0066"/>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7"/>
          <a:stretch>
            <a:fillRect/>
          </a:stretch>
        </p:blipFill>
        <p:spPr>
          <a:xfrm>
            <a:off x="572509" y="1740223"/>
            <a:ext cx="8039327" cy="2773834"/>
          </a:xfrm>
          <a:prstGeom prst="rect">
            <a:avLst/>
          </a:prstGeom>
        </p:spPr>
      </p:pic>
      <p:sp>
        <p:nvSpPr>
          <p:cNvPr id="22" name="Rectangle 2"/>
          <p:cNvSpPr txBox="1">
            <a:spLocks noChangeArrowheads="1"/>
          </p:cNvSpPr>
          <p:nvPr/>
        </p:nvSpPr>
        <p:spPr bwMode="auto">
          <a:xfrm>
            <a:off x="396021" y="4665329"/>
            <a:ext cx="8659091" cy="1620972"/>
          </a:xfrm>
          <a:prstGeom prst="rect">
            <a:avLst/>
          </a:prstGeom>
          <a:noFill/>
          <a:ln w="9525">
            <a:noFill/>
            <a:miter lim="800000"/>
            <a:headEnd/>
            <a:tailEnd/>
          </a:ln>
          <a:effectLst/>
        </p:spPr>
        <p:txBody>
          <a:bodyPr anchor="ctr"/>
          <a:lstStyle/>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3: cơ mặt đang biểu lộ cảm xúc vui.</a:t>
            </a:r>
          </a:p>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4: cơ mặt đang biểu lộ cảm xúc buồn.</a:t>
            </a:r>
          </a:p>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5: cơ mặt đang biểu lộ cảm xúc tức giận.</a:t>
            </a:r>
          </a:p>
        </p:txBody>
      </p:sp>
    </p:spTree>
    <p:extLst>
      <p:ext uri="{BB962C8B-B14F-4D97-AF65-F5344CB8AC3E}">
        <p14:creationId xmlns:p14="http://schemas.microsoft.com/office/powerpoint/2010/main" val="3070597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circle(in)">
                                      <p:cBhvr>
                                        <p:cTn id="14" dur="2000"/>
                                        <p:tgtEl>
                                          <p:spTgt spid="2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barn(inVertical)">
                                      <p:cBhvr>
                                        <p:cTn id="19" dur="5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fade">
                                      <p:cBhvr>
                                        <p:cTn id="2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p:cNvPr>
          <p:cNvSpPr/>
          <p:nvPr/>
        </p:nvSpPr>
        <p:spPr>
          <a:xfrm>
            <a:off x="5448824" y="109249"/>
            <a:ext cx="5293244" cy="369332"/>
          </a:xfrm>
          <a:prstGeom prst="rect">
            <a:avLst/>
          </a:prstGeom>
        </p:spPr>
        <p:txBody>
          <a:bodyPr wrap="none">
            <a:spAutoFit/>
          </a:bodyPr>
          <a:lstStyle/>
          <a:p>
            <a:r>
              <a:rPr lang="en-US" dirty="0">
                <a:latin typeface="Cambria" panose="02040503050406030204" pitchFamily="18" charset="0"/>
                <a:ea typeface="Cambria" panose="02040503050406030204" pitchFamily="18" charset="0"/>
                <a:hlinkClick r:id="rId4"/>
              </a:rPr>
              <a:t>https://www.youtube.com/watch?v=hCRFuTo8qdU</a:t>
            </a:r>
            <a:endParaRPr lang="en-US" dirty="0">
              <a:latin typeface="Cambria" panose="02040503050406030204" pitchFamily="18" charset="0"/>
              <a:ea typeface="Cambria" panose="02040503050406030204" pitchFamily="18" charset="0"/>
            </a:endParaRPr>
          </a:p>
        </p:txBody>
      </p:sp>
      <p:pic>
        <p:nvPicPr>
          <p:cNvPr id="3" name="y2mate.com - Cơ quan vận động_360p">
            <a:hlinkClick r:id="" action="ppaction://media"/>
          </p:cNvPr>
          <p:cNvPicPr>
            <a:picLocks noChangeAspect="1"/>
          </p:cNvPicPr>
          <p:nvPr>
            <a:videoFile r:link="rId1"/>
            <p:extLst>
              <p:ext uri="{DAA4B4D4-6D71-4841-9C94-3DE7FCFB9230}">
                <p14:media xmlns:p14="http://schemas.microsoft.com/office/powerpoint/2010/main" r:embed="rId2">
                  <p14:trim st="6642" end="5428.2838"/>
                </p14:media>
              </p:ext>
            </p:extLst>
          </p:nvPr>
        </p:nvPicPr>
        <p:blipFill>
          <a:blip r:embed="rId5"/>
          <a:stretch>
            <a:fillRect/>
          </a:stretch>
        </p:blipFill>
        <p:spPr>
          <a:xfrm>
            <a:off x="753995" y="611413"/>
            <a:ext cx="10684010" cy="600975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484790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1_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316</Words>
  <Application>Microsoft Office PowerPoint</Application>
  <PresentationFormat>Widescreen</PresentationFormat>
  <Paragraphs>19</Paragraphs>
  <Slides>7</Slides>
  <Notes>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vt:i4>
      </vt:variant>
    </vt:vector>
  </HeadingPairs>
  <TitlesOfParts>
    <vt:vector size="20" baseType="lpstr">
      <vt:lpstr>等线</vt:lpstr>
      <vt:lpstr>#9Slide05 Aphrodite Pro</vt:lpstr>
      <vt:lpstr>#9Slide07 Altus</vt:lpstr>
      <vt:lpstr>#9Slide07 HoneyCream</vt:lpstr>
      <vt:lpstr>Arial</vt:lpstr>
      <vt:lpstr>Calibri</vt:lpstr>
      <vt:lpstr>Cambria</vt:lpstr>
      <vt:lpstr>SVN-Newton</vt:lpstr>
      <vt:lpstr>Times New Roman</vt:lpstr>
      <vt:lpstr>Wingdings</vt:lpstr>
      <vt:lpstr>字魂115号-刀刀体</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MN Team</cp:keywords>
  <cp:lastModifiedBy>SingPC</cp:lastModifiedBy>
  <cp:revision>28</cp:revision>
  <dcterms:created xsi:type="dcterms:W3CDTF">2023-02-18T08:54:24Z</dcterms:created>
  <dcterms:modified xsi:type="dcterms:W3CDTF">2024-04-11T07:54:09Z</dcterms:modified>
</cp:coreProperties>
</file>