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7"/>
  </p:notesMasterIdLst>
  <p:sldIdLst>
    <p:sldId id="358" r:id="rId3"/>
    <p:sldId id="327" r:id="rId4"/>
    <p:sldId id="305" r:id="rId5"/>
    <p:sldId id="282" r:id="rId6"/>
    <p:sldId id="283" r:id="rId7"/>
    <p:sldId id="284" r:id="rId8"/>
    <p:sldId id="285" r:id="rId9"/>
    <p:sldId id="286" r:id="rId10"/>
    <p:sldId id="313" r:id="rId11"/>
    <p:sldId id="332" r:id="rId12"/>
    <p:sldId id="314" r:id="rId13"/>
    <p:sldId id="359" r:id="rId14"/>
    <p:sldId id="316" r:id="rId15"/>
    <p:sldId id="317" r:id="rId16"/>
    <p:sldId id="318" r:id="rId17"/>
    <p:sldId id="319" r:id="rId18"/>
    <p:sldId id="328" r:id="rId19"/>
    <p:sldId id="320" r:id="rId20"/>
    <p:sldId id="321" r:id="rId21"/>
    <p:sldId id="357" r:id="rId22"/>
    <p:sldId id="366" r:id="rId23"/>
    <p:sldId id="367" r:id="rId24"/>
    <p:sldId id="364" r:id="rId25"/>
    <p:sldId id="365" r:id="rId26"/>
  </p:sldIdLst>
  <p:sldSz cx="9144000" cy="6858000" type="screen4x3"/>
  <p:notesSz cx="6858000" cy="9144000"/>
  <p:embeddedFontLst>
    <p:embeddedFont>
      <p:font typeface="Arial-SGK-TV" panose="020B0604020202020204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.VnAvant" panose="020B720000000000000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</p:embeddedFontLst>
  <p:custDataLst>
    <p:tags r:id="rId42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39"/>
  </p:normalViewPr>
  <p:slideViewPr>
    <p:cSldViewPr showGuides="1"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0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19</a:t>
            </a:fld>
            <a:endParaRPr lang="en-US" sz="1200" dirty="0"/>
          </a:p>
        </p:txBody>
      </p:sp>
      <p:sp>
        <p:nvSpPr>
          <p:cNvPr id="26627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19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1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59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1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959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400" lvl="1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1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4pPr>
            <a:lvl5pPr marL="2286000" lvl="4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99"/>
            </a:lvl5pPr>
            <a:lvl6pPr marL="2743200" lvl="5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200400" lvl="6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7600" lvl="7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4800" lvl="8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1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1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2.png"/><Relationship Id="rId18" Type="http://schemas.openxmlformats.org/officeDocument/2006/relationships/image" Target="../media/image26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1.emf"/><Relationship Id="rId17" Type="http://schemas.openxmlformats.org/officeDocument/2006/relationships/image" Target="../media/image25.emf"/><Relationship Id="rId2" Type="http://schemas.openxmlformats.org/officeDocument/2006/relationships/tags" Target="../tags/tag3.xml"/><Relationship Id="rId16" Type="http://schemas.openxmlformats.org/officeDocument/2006/relationships/image" Target="../media/image24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0.emf"/><Relationship Id="rId5" Type="http://schemas.openxmlformats.org/officeDocument/2006/relationships/tags" Target="../tags/tag6.xml"/><Relationship Id="rId15" Type="http://schemas.openxmlformats.org/officeDocument/2006/relationships/image" Target="../media/image23.emf"/><Relationship Id="rId10" Type="http://schemas.openxmlformats.org/officeDocument/2006/relationships/image" Target="../media/image19.png"/><Relationship Id="rId19" Type="http://schemas.openxmlformats.org/officeDocument/2006/relationships/image" Target="../media/image27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6.xml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1" y="6143625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138104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 g      Gi   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447800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b="1" noProof="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4953000"/>
            <a:ext cx="3810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ga   gỗ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gụ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8080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4200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5288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1703" y="4953000"/>
            <a:ext cx="414954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400" b="1" noProof="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giò   giỗ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938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0731" y="5029200"/>
            <a:ext cx="69373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9869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20" grpId="0"/>
      <p:bldP spid="21" grpId="0"/>
      <p:bldP spid="22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23032" y="1039578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190657" y="1992003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4640751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910791" y="3406654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175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/>
          <p:nvPr/>
        </p:nvSpPr>
        <p:spPr>
          <a:xfrm>
            <a:off x="3505200" y="4800600"/>
            <a:ext cx="2215671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ô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25" y="554182"/>
            <a:ext cx="7146925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64913-C4D1-4B50-834F-447A65DB1352}"/>
              </a:ext>
            </a:extLst>
          </p:cNvPr>
          <p:cNvSpPr txBox="1"/>
          <p:nvPr/>
        </p:nvSpPr>
        <p:spPr>
          <a:xfrm>
            <a:off x="3505200" y="4775216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C4B4E-7D0D-4B3F-ABAA-F176E6F44274}"/>
              </a:ext>
            </a:extLst>
          </p:cNvPr>
          <p:cNvSpPr txBox="1"/>
          <p:nvPr/>
        </p:nvSpPr>
        <p:spPr>
          <a:xfrm>
            <a:off x="4583988" y="4821382"/>
            <a:ext cx="62562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/>
          <p:nvPr/>
        </p:nvSpPr>
        <p:spPr>
          <a:xfrm>
            <a:off x="3657600" y="5181600"/>
            <a:ext cx="227658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đồ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gỗ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5825"/>
            <a:ext cx="7543800" cy="421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93F70-F7AA-4A7E-9284-12DD5AE6798E}"/>
              </a:ext>
            </a:extLst>
          </p:cNvPr>
          <p:cNvSpPr txBox="1"/>
          <p:nvPr/>
        </p:nvSpPr>
        <p:spPr>
          <a:xfrm>
            <a:off x="4802819" y="5181599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/>
          <p:nvPr/>
        </p:nvSpPr>
        <p:spPr>
          <a:xfrm>
            <a:off x="3429000" y="5257800"/>
            <a:ext cx="2433680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á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đỗ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7724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5A83C-BFDA-4207-A563-29D0C0A884C1}"/>
              </a:ext>
            </a:extLst>
          </p:cNvPr>
          <p:cNvSpPr txBox="1"/>
          <p:nvPr/>
        </p:nvSpPr>
        <p:spPr>
          <a:xfrm>
            <a:off x="3456709" y="5257800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/>
          <p:nvPr/>
        </p:nvSpPr>
        <p:spPr>
          <a:xfrm>
            <a:off x="3429000" y="4876800"/>
            <a:ext cx="2387192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cụ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456488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915D0-5F52-4FE4-A512-BE9FC71CC3ED}"/>
              </a:ext>
            </a:extLst>
          </p:cNvPr>
          <p:cNvSpPr txBox="1"/>
          <p:nvPr/>
        </p:nvSpPr>
        <p:spPr>
          <a:xfrm>
            <a:off x="4542655" y="4876799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2514600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90600"/>
            <a:ext cx="2590800" cy="191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33800"/>
            <a:ext cx="24384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733800"/>
            <a:ext cx="2667000" cy="177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Box 21"/>
          <p:cNvSpPr txBox="1"/>
          <p:nvPr/>
        </p:nvSpPr>
        <p:spPr>
          <a:xfrm>
            <a:off x="1447800" y="2895600"/>
            <a:ext cx="1960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 gµ g«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1" name="Rectangle 22"/>
          <p:cNvSpPr/>
          <p:nvPr/>
        </p:nvSpPr>
        <p:spPr>
          <a:xfrm>
            <a:off x="5638800" y="2971800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®å gç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2" name="Rectangle 23"/>
          <p:cNvSpPr/>
          <p:nvPr/>
        </p:nvSpPr>
        <p:spPr>
          <a:xfrm>
            <a:off x="1371600" y="5562600"/>
            <a:ext cx="19399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gi¸ ®ç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3" name="Rectangle 24"/>
          <p:cNvSpPr/>
          <p:nvPr/>
        </p:nvSpPr>
        <p:spPr>
          <a:xfrm>
            <a:off x="5410200" y="5638800"/>
            <a:ext cx="17653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cô giµ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 (Tiết 1)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g    Gi  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F863B-B216-49A3-9598-2AEB1EC2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39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F863B-B216-49A3-9598-2AEB1EC2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39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411393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453286" y="958703"/>
            <a:ext cx="6876534" cy="454847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425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970196" y="235795"/>
            <a:ext cx="2041875" cy="1915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306171" y="1309266"/>
            <a:ext cx="3167855" cy="120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18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7218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97858" y="998937"/>
            <a:ext cx="2165425" cy="1152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247923" y="5708879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15" y="1575023"/>
            <a:ext cx="2089983" cy="3804008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1763655" y="2643505"/>
            <a:ext cx="518412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Đọc lại bài.</a:t>
            </a: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Tìm 1 số tiếng, từ có chứa âm </a:t>
            </a:r>
            <a:r>
              <a:rPr lang="en-US" altLang="zh-CN" sz="4060" dirty="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g, gi.</a:t>
            </a:r>
            <a:endParaRPr lang="en-US" altLang="zh-CN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bài sau.</a:t>
            </a:r>
          </a:p>
          <a:p>
            <a:pPr marL="859422" indent="-859422">
              <a:buFontTx/>
              <a:buChar char="-"/>
            </a:pPr>
            <a:endParaRPr lang="zh-CN" altLang="en-US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6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2" y="5428774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82" y="2286477"/>
            <a:ext cx="6247578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0703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3606354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070" y="1479233"/>
            <a:ext cx="5390674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9210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3040640" y="2763853"/>
            <a:ext cx="546561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0784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981200" y="22542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vi-VN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altLang="en-US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11115" y="969696"/>
            <a:ext cx="6210722" cy="40183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" name="Google Shape;85;p13"/>
          <p:cNvSpPr txBox="1"/>
          <p:nvPr/>
        </p:nvSpPr>
        <p:spPr>
          <a:xfrm>
            <a:off x="3161999" y="5219773"/>
            <a:ext cx="6382621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50" b="1" kern="0" dirty="0">
                <a:solidFill>
                  <a:srgbClr val="FF0000"/>
                </a:solidFill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CỨU LẤY CÁ VOI</a:t>
            </a:r>
            <a:endParaRPr sz="105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61051" y="-502731"/>
            <a:ext cx="365522" cy="36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/>
          <a:srcRect l="11232"/>
          <a:stretch>
            <a:fillRect/>
          </a:stretch>
        </p:blipFill>
        <p:spPr>
          <a:xfrm>
            <a:off x="176211" y="3456453"/>
            <a:ext cx="3869525" cy="24520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6211" y="949494"/>
            <a:ext cx="3866512" cy="24165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/>
          <a:srcRect l="18583" t="57967" r="35431"/>
          <a:stretch>
            <a:fillRect/>
          </a:stretch>
        </p:blipFill>
        <p:spPr>
          <a:xfrm>
            <a:off x="4277442" y="1080990"/>
            <a:ext cx="3866512" cy="23480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5" name="Google Shape;95;p14"/>
          <p:cNvSpPr txBox="1"/>
          <p:nvPr/>
        </p:nvSpPr>
        <p:spPr>
          <a:xfrm>
            <a:off x="151724" y="949494"/>
            <a:ext cx="3866512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ĐÊM QUA, MỘT CƠN BÃO LỚN ĐÃ XẢY RA NƠI VÙNG BIỂN CỦA CHÚ CÁ VOI </a:t>
            </a:r>
            <a:endParaRPr sz="1399" kern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277442" y="1080990"/>
            <a:ext cx="3866512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CƠN BÃO ĐÃ CUỐN CHÚ CÁ VOI ĐI XA VÀ SÁNG DẬY CHÚ BỊ MẮC CẠN TRÊN BÃI BIỂN</a:t>
            </a:r>
            <a:endParaRPr sz="1399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51822" y="3456453"/>
            <a:ext cx="38909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MỘT ĐÁM MÂY MƯA HỨA SẼ GIÚP CHÚ NẾU CÓ NGƯỜI GIẢI ĐƯỢC CÂU ĐỐ CỦA MÂY MƯA</a:t>
            </a:r>
            <a:endParaRPr sz="1399" kern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8" name="Google Shape;98;p14"/>
          <p:cNvSpPr/>
          <p:nvPr/>
        </p:nvSpPr>
        <p:spPr>
          <a:xfrm rot="-685488">
            <a:off x="4579856" y="3923805"/>
            <a:ext cx="3055717" cy="1566080"/>
          </a:xfrm>
          <a:prstGeom prst="rect">
            <a:avLst/>
          </a:prstGeom>
          <a:solidFill>
            <a:srgbClr val="31859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CÁC EM TRẢ LỜI THẬT ĐÚNG ĐỂ GIÚP CHÚ CÁ VOI TỘI NGHIỆP VỀ NHÀ NHÉ !</a:t>
            </a:r>
            <a:endParaRPr sz="1399" kern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784792" y="4347683"/>
            <a:ext cx="718325" cy="718325"/>
          </a:xfrm>
          <a:prstGeom prst="heart">
            <a:avLst/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742193" y="-430061"/>
            <a:ext cx="365522" cy="36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4112197" y="3398744"/>
            <a:ext cx="1695753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Subtitle : turn on CC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6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6"/>
            <p:cNvSpPr txBox="1"/>
            <p:nvPr/>
          </p:nvSpPr>
          <p:spPr>
            <a:xfrm>
              <a:off x="472048" y="377047"/>
              <a:ext cx="6184654" cy="192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660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cá mè</a:t>
              </a:r>
              <a:endParaRPr b="1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16" name="Google Shape;116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A picture containing animal, invertebrate, arthropod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A picture containing outdoor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6"/>
          <p:cNvGrpSpPr/>
          <p:nvPr/>
        </p:nvGrpSpPr>
        <p:grpSpPr>
          <a:xfrm>
            <a:off x="5334002" y="896070"/>
            <a:ext cx="3753710" cy="2258306"/>
            <a:chOff x="7367240" y="-61157"/>
            <a:chExt cx="5008074" cy="3210791"/>
          </a:xfrm>
        </p:grpSpPr>
        <p:pic>
          <p:nvPicPr>
            <p:cNvPr id="123" name="Google Shape;123;p16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6"/>
            <p:cNvSpPr txBox="1"/>
            <p:nvPr/>
          </p:nvSpPr>
          <p:spPr>
            <a:xfrm>
              <a:off x="8138440" y="417526"/>
              <a:ext cx="3750825" cy="170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720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nơ đỏ</a:t>
              </a:r>
              <a:endParaRPr b="1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25" name="Google Shape;125;p16" descr="A close up of a logo&#10;&#10;Description automatically generated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00727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1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6003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 txBox="1"/>
            <p:nvPr/>
          </p:nvSpPr>
          <p:spPr>
            <a:xfrm>
              <a:off x="324203" y="222919"/>
              <a:ext cx="6184654" cy="2092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lá me, </a:t>
              </a:r>
              <a:r>
                <a:rPr lang="en-US" sz="6000" b="1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ca nô</a:t>
              </a:r>
              <a:endParaRPr lang="en-US" sz="600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endParaRPr sz="8000" b="1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35" name="Google Shape;135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5136940" y="743670"/>
            <a:ext cx="3950772" cy="2532929"/>
            <a:chOff x="7367240" y="-61157"/>
            <a:chExt cx="5008074" cy="3210791"/>
          </a:xfrm>
        </p:grpSpPr>
        <p:pic>
          <p:nvPicPr>
            <p:cNvPr id="142" name="Google Shape;142;p17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7"/>
            <p:cNvSpPr txBox="1"/>
            <p:nvPr/>
          </p:nvSpPr>
          <p:spPr>
            <a:xfrm>
              <a:off x="8162684" y="503857"/>
              <a:ext cx="3750824" cy="1677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b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lọ mọ</a:t>
              </a:r>
              <a:endParaRPr b="1" ker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2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22289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8"/>
          <p:cNvGrpSpPr/>
          <p:nvPr/>
        </p:nvGrpSpPr>
        <p:grpSpPr>
          <a:xfrm>
            <a:off x="-239803" y="888005"/>
            <a:ext cx="5715000" cy="1865538"/>
            <a:chOff x="-319737" y="41007"/>
            <a:chExt cx="7620000" cy="2487384"/>
          </a:xfrm>
        </p:grpSpPr>
        <p:pic>
          <p:nvPicPr>
            <p:cNvPr id="151" name="Google Shape;151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8"/>
            <p:cNvSpPr txBox="1"/>
            <p:nvPr/>
          </p:nvSpPr>
          <p:spPr>
            <a:xfrm>
              <a:off x="-319737" y="594816"/>
              <a:ext cx="76200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3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Bố mẹ cho Hà đi ca nô.</a:t>
              </a:r>
              <a:endParaRPr sz="36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53" name="Google Shape;153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8"/>
          <p:cNvGrpSpPr/>
          <p:nvPr/>
        </p:nvGrpSpPr>
        <p:grpSpPr>
          <a:xfrm>
            <a:off x="4800601" y="896070"/>
            <a:ext cx="4287110" cy="2019471"/>
            <a:chOff x="7367240" y="-61157"/>
            <a:chExt cx="5008074" cy="3210791"/>
          </a:xfrm>
        </p:grpSpPr>
        <p:pic>
          <p:nvPicPr>
            <p:cNvPr id="160" name="Google Shape;160;p18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8"/>
            <p:cNvSpPr txBox="1"/>
            <p:nvPr/>
          </p:nvSpPr>
          <p:spPr>
            <a:xfrm>
              <a:off x="7885793" y="682934"/>
              <a:ext cx="4183686" cy="1908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400" b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mũ nỉ, lề mề</a:t>
              </a:r>
              <a:endParaRPr sz="4400" b="1" ker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62" name="Google Shape;162;p18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3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52231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82600"/>
            <a:ext cx="7977188" cy="4565650"/>
          </a:xfrm>
          <a:prstGeom prst="rect">
            <a:avLst/>
          </a:prstGeom>
          <a:solidFill>
            <a:srgbClr val="00BE00"/>
          </a:solidFill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066800" y="21336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" y="2133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6600" y="4876800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0" y="1066800"/>
            <a:ext cx="3505200" cy="685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113" y="838200"/>
            <a:ext cx="3505200" cy="1066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519430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9206" y="5194300"/>
            <a:ext cx="8016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1961</TotalTime>
  <Words>327</Words>
  <Application>Microsoft Office PowerPoint</Application>
  <PresentationFormat>On-screen Show (4:3)</PresentationFormat>
  <Paragraphs>96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Arial-SGK-TV</vt:lpstr>
      <vt:lpstr>Calibri</vt:lpstr>
      <vt:lpstr>Tahoma</vt:lpstr>
      <vt:lpstr>.VnAvant</vt:lpstr>
      <vt:lpstr>Arial</vt:lpstr>
      <vt:lpstr>Times New Roman</vt:lpstr>
      <vt:lpstr>Questrial</vt:lpstr>
      <vt:lpstr>宋体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SingPC</cp:lastModifiedBy>
  <cp:revision>136</cp:revision>
  <dcterms:created xsi:type="dcterms:W3CDTF">2002-08-27T21:28:28Z</dcterms:created>
  <dcterms:modified xsi:type="dcterms:W3CDTF">2024-10-22T08:31:59Z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