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81" r:id="rId2"/>
    <p:sldId id="297" r:id="rId3"/>
    <p:sldId id="257" r:id="rId4"/>
    <p:sldId id="258" r:id="rId5"/>
    <p:sldId id="275" r:id="rId6"/>
    <p:sldId id="260" r:id="rId7"/>
    <p:sldId id="287" r:id="rId8"/>
    <p:sldId id="286" r:id="rId9"/>
    <p:sldId id="288" r:id="rId10"/>
    <p:sldId id="276" r:id="rId11"/>
    <p:sldId id="269" r:id="rId12"/>
    <p:sldId id="270" r:id="rId13"/>
    <p:sldId id="289" r:id="rId14"/>
    <p:sldId id="271" r:id="rId15"/>
    <p:sldId id="272" r:id="rId16"/>
    <p:sldId id="293" r:id="rId17"/>
    <p:sldId id="294" r:id="rId18"/>
    <p:sldId id="298" r:id="rId19"/>
    <p:sldId id="292" r:id="rId20"/>
    <p:sldId id="290" r:id="rId21"/>
    <p:sldId id="291" r:id="rId22"/>
    <p:sldId id="296" r:id="rId23"/>
    <p:sldId id="284" r:id="rId24"/>
    <p:sldId id="261" r:id="rId25"/>
    <p:sldId id="274" r:id="rId26"/>
    <p:sldId id="264" r:id="rId27"/>
    <p:sldId id="267" r:id="rId28"/>
  </p:sldIdLst>
  <p:sldSz cx="12192000" cy="6858000"/>
  <p:notesSz cx="6858000" cy="9144000"/>
  <p:embeddedFontLst>
    <p:embeddedFont>
      <p:font typeface="#9Slide01 Noi dung ngan" panose="020B0604020202020204" charset="0"/>
      <p:regular r:id="rId30"/>
    </p:embeddedFont>
    <p:embeddedFont>
      <p:font typeface="#9Slide03 Impact" panose="020B0604020202020204" charset="0"/>
      <p:regular r:id="rId31"/>
    </p:embeddedFont>
    <p:embeddedFont>
      <p:font typeface="Arial Rounded MT Bold" panose="020F0704030504030204" pitchFamily="34" charset="0"/>
      <p:regular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HP-211" panose="020B0604020202020204"/>
      <p:regular r:id="rId37"/>
      <p:bold r:id="rId38"/>
      <p:italic r:id="rId39"/>
      <p:boldItalic r:id="rId40"/>
    </p:embeddedFont>
    <p:embeddedFont>
      <p:font typeface="Quicksand Medium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262626"/>
    <a:srgbClr val="FF0000"/>
    <a:srgbClr val="E83E63"/>
    <a:srgbClr val="AADEF8"/>
    <a:srgbClr val="FBC86D"/>
    <a:srgbClr val="F9B129"/>
    <a:srgbClr val="D8EFF0"/>
    <a:srgbClr val="4472C4"/>
    <a:srgbClr val="80C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9" autoAdjust="0"/>
    <p:restoredTop sz="84571" autoAdjust="0"/>
  </p:normalViewPr>
  <p:slideViewPr>
    <p:cSldViewPr snapToGrid="0">
      <p:cViewPr varScale="1">
        <p:scale>
          <a:sx n="134" d="100"/>
          <a:sy n="134" d="100"/>
        </p:scale>
        <p:origin x="138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54A4C-A696-4DA4-A0E3-35778237975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80A40-FB7B-4A43-BFD1-F33512F3D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9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hỏi gợi mở: Tranh vẽ ai? Ở đâu?</a:t>
            </a:r>
          </a:p>
          <a:p>
            <a:r>
              <a:rPr lang="en-US"/>
              <a:t>                           Bé đang làm gi?</a:t>
            </a:r>
          </a:p>
          <a:p>
            <a:r>
              <a:rPr lang="en-US"/>
              <a:t>Giới thiệu câu thuyết minh – đọc mẫu – đọc theo cụm – y/c HS đọc theo</a:t>
            </a:r>
          </a:p>
          <a:p>
            <a:r>
              <a:rPr lang="en-US"/>
              <a:t>y/c HS đoán tiếng có chứa e – nhận xét – chốt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41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 bạn ơi Bức tranh trên màn hình của cô giống hệt như sgk,nhưng để sinh động hơn, cô sẽ chuyển bức tranh này thành 1 tranh động nhé. Các bạn cùng quan sát nào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0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Chủ đề luyện nói của chúng ta là </a:t>
            </a: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 sân trường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 mời các … nhắc lại chủ đề nào  </a:t>
            </a:r>
          </a:p>
          <a:p>
            <a:pPr marL="171450" indent="-171450">
              <a:buFontTx/>
              <a:buChar char="-"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bức tranh, con thấy tranh vẽ cảnh ở đâu?  Vào giờ nào?    </a:t>
            </a:r>
          </a:p>
          <a:p>
            <a:pPr marL="171450" indent="-171450">
              <a:buFontTx/>
              <a:buChar char="-"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thấy những ai trong bức tranh 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Các bạn nhỏ đang làm gì?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Cho HS làm việc nhóm 2, nói cho nhau nghe về giờ ra chơi của mình.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Giáo dục HS về giờ ra chơi an toàn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Khi ra chơi các con KHÔNG nên chơi những trò chơi nào? – Vì sao?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chúng mình nên chơi những trò chơi nào?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 thấy rằng, chúng mình đã biết chọn những trò chơi phù hợp, an toàn rồi, cô khen các con.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40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học của lớp mình đến đây là kết thúc rồi, bạn nào giỏi cho cô biết tiết học hôm nay các con được đọc và viết những </a:t>
            </a: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 khen các con đã chăm chú nghe giảng, đọc to, rõ ràng, luyện nói được theo đúng chủ đề. Về nhà các con sẽ: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62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GT 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22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Bé: Đưa luôn mô hình, GV hd phân tích – gọi HS phân tích – đánh vần – đọc trơn – ghép tiếng</a:t>
            </a:r>
          </a:p>
          <a:p>
            <a:r>
              <a:rPr lang="en-US"/>
              <a:t>Bê: + Có âm b đứng trước, âm ê đứng sau thanh sắc trên đầu âm ê, ta ghép được tiếng gì? – HS TL</a:t>
            </a:r>
          </a:p>
          <a:p>
            <a:r>
              <a:rPr lang="en-US"/>
              <a:t>      + HS phân tích, đánh vần, đọc trơn, ghép bảng.</a:t>
            </a:r>
          </a:p>
          <a:p>
            <a:r>
              <a:rPr lang="en-US"/>
              <a:t>- gọi hs đọc lại 2 bảng mô hình.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0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Đưa tranh</a:t>
            </a:r>
          </a:p>
          <a:p>
            <a:r>
              <a:rPr lang="en-US"/>
              <a:t>1 – Hỏi tranh 1 vẽ gì? … - Giải nghĩa từ bè: là…</a:t>
            </a:r>
          </a:p>
          <a:p>
            <a:r>
              <a:rPr lang="en-US"/>
              <a:t>2. Tranh 2 vẽ gì? … Trong nhà con là anh, chị hay là em nhỏ? … Các a, c đối sử vs con ntn? – Con đối sử vs em bé trong nhà ntn? </a:t>
            </a:r>
          </a:p>
          <a:p>
            <a:r>
              <a:rPr lang="en-US"/>
              <a:t>3. Tranh 3 vẽ gì? … </a:t>
            </a:r>
          </a:p>
          <a:p>
            <a:r>
              <a:rPr lang="en-US"/>
              <a:t>- Gọi HS đọc theo hình thức nối tiếp (mỗi HS 1 từ , nhóm đọc 3 từ, lớp đồng thanh)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84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Gọi HS đọc lại cá nhân, nhóm, đồng thanh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9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cho cô nội dung bài viết? (</a:t>
            </a:r>
            <a:r>
              <a:rPr lang="en-US" sz="12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 nay chúng con được tô chữ e, ê, viết chữ e, ê, bé, bế)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 mời 1 bạn nhắc lại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Quan sát chữ mẫu: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Chữ ghi âm nào cao 5 ly? - Chữ b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Những chữ ghi âm còn lại cao mấy ô li? - 2 ô li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 khoảng cách giữa 2 chữ trong 1 từ là bao nhiêu? - Khoảng cách các chữ là 1 con chữ o cùng cỡ ạ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NX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Ngoài việc nắm được độ cao, khoảng cách giữa các chữ, khi thực hiện bài viết theo mẫu các con cần chú ý điều gì?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Con thưa cô, khi viết con cần quan sát chữ mẫu, chú ý diểm đặt bút ở chỗ có dấu chấm ạ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Cô nhất trí với ý kiến của con. Các con cần phải chú ý quan sát thạt kĩ chữ mẫu, chú ý điểm đặt bút, điềm dừng bút và vị trí dấu thanh. 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con hãy hướng mắt lên màn hình và quan sát bài viết trình bài mẫu nhé.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9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 mời các bạn mở SGK trang 21 nào.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50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con cùng hướng mắt lên màn hình kết hợp nhìn SGK: Cô có bức tranh giống hệt trong SGK, cho cô biết, tranh vẽ gì? - Tranh vẽ bà đang bế 1 em bé ạ ….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Cô khen các con có kĩ năng quan sát tranh rất tốt, từ những chia sẻ của các con cô đã ghi lại 1 câu để nói về nội dung của bức tranh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 lớp hãy đọc thầm đoạn ứng dụng, sau đó tìm và gạch chân tiếng có âm mới vừa được học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 mời 1 bạn nêu cho cô trong câu ứng dụng, tiếng nào có chứa âm mới hnay cô dạy con?- Con thưa cô, con tìm được tiếng </a:t>
            </a: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 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chứa âm ê, tiếng </a:t>
            </a: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chứa âm e.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Bao nhiêu bạn tìm giống bạn?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Đó cũng chính là đáp án của cô.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Phân tích cho cô tiếng: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bế             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Cô khen các con phân tích đúng tiếng có chứa vần mới rồi đấy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 vần cho cô tiếng bé     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 cảm ơn con, cô rất khen các con đánh vần rất to đấy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trơn cho cô tiếng đó?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 cảm ơn con, cô rất khen các con đọc rất to.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Các con cùng q/sát hình ảnh, đây chính là bức tranh vẽ bà đang bế em bé đấy các con ạ.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các con hãy cùng quan sát kĩ hơn và cho cô biêt, khi bà bế bé, bà cảm thấy như thế nào?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sao con lại biết bà đang rất vui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 đó cho thấy tình cảm của bà với bé ntn?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đọc câu, cá nhân – nhóm – lớp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 rồi các con đã được luyện đọc từng câu rất tốt. Cô khen cả lớp.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 còn phần luyện nói của chúng mình thì như thế nào? Cô cùng các con chuyển sang phần luyện nói nhé!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7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D591-CF81-4CC7-BF72-3A58E4DC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F6F2D-28BE-4983-9D07-6AE0AFA9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2C9E-07DD-4381-8863-85EE78D8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A8E9-43F3-4514-9C41-A6A9CA3C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17B2-C1D0-44AF-A828-B5E941FA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9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5BC8-A900-4C2B-88E7-0459D4D7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4BDC-CC58-45C0-83C7-E5C6D9D4A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298B-C62E-4D56-AE1E-D79A2693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15E-2166-45F7-9EA8-E38CB00A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4FF8F-446A-4D51-91AA-78D4F0A0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1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B660-50BF-4415-A24A-FB176A1B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3852-FB8A-4808-BD71-94C66218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0670-83F1-45BC-BF1A-9C35219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A83E-C2AA-445C-B2D0-594AF315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87C4-6BF7-4D25-A715-B4AD96A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99B-8564-4B0C-A704-C698E4C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0A7D6-0651-4D75-8CBB-86DD004D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146E-9D59-4E85-ACAF-6BDB0028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7D1A-82B9-406C-A55A-1D3E3AA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3AF-8984-42CD-B33A-5E36B2FC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4C05-A82D-4991-A4AB-1658B4A1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68C5-46E1-4964-AEA1-7752CC1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5FCA-3692-435E-B8F9-0ACABFFE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8C7B3-37CB-45CC-BD16-533D43D3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50CE-A3B1-4E12-89B7-EC00AB4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243E-7F4E-43B5-A229-2ADC5D3C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811F-9EF3-4AF8-8246-62C018FE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DEEA-443A-4710-BE3F-87326E2B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A6169-C37D-40C5-B517-45BAC86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2DFED-59CE-496C-9C1D-ED937B5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C36C-E8DD-4A5A-9EDC-88E9E102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3DEB-2FD8-472A-9BC3-C88B7CD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9C56-A873-4FFC-8A91-49888B39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722-2D53-4AC0-A4D2-6E708527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82B2-D13A-44A4-AB63-07EF3F620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DA9F5-A9CB-4A54-A4E8-8888CD0C4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FB957-9240-4FED-8983-2FF59165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D322-0AD5-4F3E-A105-BE2248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A1F1E-2EFE-4892-86C5-68C36985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00C-0F4A-4065-8EF6-D676588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9E3EE-B2A3-4060-AB98-30B9D20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CAB7-7646-4CC8-A54E-709A9E8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22B0-FBF8-4605-93C0-EEBD3789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5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0FA0F-DCC6-43B5-96A9-CBA4A3A7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A6C19-D880-421C-8014-88B7284B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4A725-5C01-486A-9151-1ED8CBE1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9792D99B-3452-41CF-BB9B-E735E7B16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45A3-9439-4EEB-A98D-E5566329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44F3-FE7D-4156-98A7-A1860C8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F9D4-AC45-4097-B5AD-9BC793A03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65CF-8D0F-4DC7-B6AC-FA0FC25A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FE10-E98E-4CF9-A5E3-AEEFFDCC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02D5C-16CE-4CF7-9C4D-A803EB7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753-316B-462F-A9AD-F754F2D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69341-CF89-4DF2-9015-342C32378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9EC7A-75AD-4478-8ED7-778AA4EAA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9F8C-002D-4AB9-A91D-41606446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1A2F-5D5F-41D7-823C-3A099029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DD49-7EDE-46FE-8E62-F960C3C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64F2F61-4BD7-D1AE-1F6A-A2AD2C7397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E6850-7260-4D80-8CAE-0604A3B0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D524-90A1-48FF-A375-0F154921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C7C63-19DD-4B6A-846F-EC1F8EBD6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3A80-6C9A-4ED8-959A-0FAFECD9B5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4858-A093-45C9-83AB-98461CAB4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DDC2-94F2-4D9F-BD03-FBA416C2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1 - PHẠM DUYÊN 1 - 9Slide.vn">
            <a:extLst>
              <a:ext uri="{FF2B5EF4-FFF2-40B4-BE49-F238E27FC236}">
                <a16:creationId xmlns:a16="http://schemas.microsoft.com/office/drawing/2014/main" id="{4D76FA5C-BB84-47D2-A1F6-C6A32A22C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3" name="TV 1 - PHẠM DUYÊN 2 - 9Slide.vn">
            <a:extLst>
              <a:ext uri="{FF2B5EF4-FFF2-40B4-BE49-F238E27FC236}">
                <a16:creationId xmlns:a16="http://schemas.microsoft.com/office/drawing/2014/main" id="{474B314B-1650-43CC-92AC-1D8FDA07E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-82583" y="98608"/>
            <a:ext cx="1859281" cy="1402080"/>
          </a:xfrm>
          <a:prstGeom prst="rect">
            <a:avLst/>
          </a:prstGeom>
        </p:spPr>
      </p:pic>
      <p:pic>
        <p:nvPicPr>
          <p:cNvPr id="4" name="TV 1 - PHẠM DUYÊN 3 - 9Slide.vn">
            <a:extLst>
              <a:ext uri="{FF2B5EF4-FFF2-40B4-BE49-F238E27FC236}">
                <a16:creationId xmlns:a16="http://schemas.microsoft.com/office/drawing/2014/main" id="{A4935604-C490-4941-ACDA-EDD1446F9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4538" r="21244" b="20664"/>
          <a:stretch/>
        </p:blipFill>
        <p:spPr>
          <a:xfrm>
            <a:off x="8434873" y="4618653"/>
            <a:ext cx="2341984" cy="1700734"/>
          </a:xfrm>
          <a:prstGeom prst="ellipse">
            <a:avLst/>
          </a:prstGeom>
        </p:spPr>
      </p:pic>
      <p:pic>
        <p:nvPicPr>
          <p:cNvPr id="5" name="TV 1 - PHẠM DUYÊN 4 - 9Slide.vn">
            <a:extLst>
              <a:ext uri="{FF2B5EF4-FFF2-40B4-BE49-F238E27FC236}">
                <a16:creationId xmlns:a16="http://schemas.microsoft.com/office/drawing/2014/main" id="{51A9F564-D5C3-4E5B-8A74-550C08888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TV 1 - PHẠM DUYÊN 5 - 9Slide.vn">
            <a:extLst>
              <a:ext uri="{FF2B5EF4-FFF2-40B4-BE49-F238E27FC236}">
                <a16:creationId xmlns:a16="http://schemas.microsoft.com/office/drawing/2014/main" id="{9967C54D-8154-4E52-9CF5-C5EC084C1AAA}"/>
              </a:ext>
            </a:extLst>
          </p:cNvPr>
          <p:cNvSpPr txBox="1"/>
          <p:nvPr/>
        </p:nvSpPr>
        <p:spPr>
          <a:xfrm>
            <a:off x="3300017" y="2188787"/>
            <a:ext cx="5751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包图小白体" panose="02010601030101010101" pitchFamily="2" charset="-122"/>
              </a:rPr>
              <a:t>TIẾNG VIỆT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7" name="TV 1 - PHẠM DUYÊN 6 - 9Slide.vn">
            <a:extLst>
              <a:ext uri="{FF2B5EF4-FFF2-40B4-BE49-F238E27FC236}">
                <a16:creationId xmlns:a16="http://schemas.microsoft.com/office/drawing/2014/main" id="{DAAA357C-A18C-4252-9739-71136E6D8372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8" name="TV 1 - PHẠM DUYÊN 7 - 9Slide.vn">
            <a:extLst>
              <a:ext uri="{FF2B5EF4-FFF2-40B4-BE49-F238E27FC236}">
                <a16:creationId xmlns:a16="http://schemas.microsoft.com/office/drawing/2014/main" id="{634C6916-C0C7-4141-B04D-19273EBB73BA}"/>
              </a:ext>
            </a:extLst>
          </p:cNvPr>
          <p:cNvSpPr/>
          <p:nvPr/>
        </p:nvSpPr>
        <p:spPr>
          <a:xfrm>
            <a:off x="5308185" y="3750225"/>
            <a:ext cx="1821826" cy="9689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flat" cmpd="sng" algn="ctr">
            <a:solidFill>
              <a:srgbClr val="FFF7F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仓耳玄三M W05" panose="02020400000000000000" pitchFamily="18" charset="-122"/>
            </a:endParaRPr>
          </a:p>
        </p:txBody>
      </p:sp>
      <p:sp>
        <p:nvSpPr>
          <p:cNvPr id="9" name="TV 1 - PHẠM DUYÊN 8 - 9Slide.vn">
            <a:extLst>
              <a:ext uri="{FF2B5EF4-FFF2-40B4-BE49-F238E27FC236}">
                <a16:creationId xmlns:a16="http://schemas.microsoft.com/office/drawing/2014/main" id="{E7ED2118-0D10-4B72-884B-0E6B8C3E02F6}"/>
              </a:ext>
            </a:extLst>
          </p:cNvPr>
          <p:cNvSpPr txBox="1"/>
          <p:nvPr/>
        </p:nvSpPr>
        <p:spPr>
          <a:xfrm>
            <a:off x="5450090" y="3809252"/>
            <a:ext cx="1519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>
                <a:solidFill>
                  <a:srgbClr val="E7456A"/>
                </a:solidFill>
                <a:latin typeface="#9Slide03 Impact" panose="02040603050506020204" pitchFamily="18" charset="0"/>
                <a:ea typeface="仓耳玄三M W05" panose="02020400000000000000" pitchFamily="18" charset="-122"/>
              </a:rPr>
              <a:t>1</a:t>
            </a:r>
            <a:endParaRPr lang="zh-CN" altLang="en-US" sz="6000" dirty="0">
              <a:solidFill>
                <a:srgbClr val="E7456A"/>
              </a:solidFill>
              <a:latin typeface="#9Slide03 Impact" panose="02040603050506020204" pitchFamily="18" charset="0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404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08EECA-9F27-4244-9F46-5DBE169E0EDB}"/>
              </a:ext>
            </a:extLst>
          </p:cNvPr>
          <p:cNvSpPr/>
          <p:nvPr/>
        </p:nvSpPr>
        <p:spPr>
          <a:xfrm>
            <a:off x="2513041" y="668171"/>
            <a:ext cx="12009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5D5DCC40-4380-4731-8EAC-CA4897537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040305"/>
              </p:ext>
            </p:extLst>
          </p:nvPr>
        </p:nvGraphicFramePr>
        <p:xfrm>
          <a:off x="758453" y="2607163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0" name="Text Box 66">
            <a:extLst>
              <a:ext uri="{FF2B5EF4-FFF2-40B4-BE49-F238E27FC236}">
                <a16:creationId xmlns:a16="http://schemas.microsoft.com/office/drawing/2014/main" id="{AF66445A-D244-4CEB-8C8B-E36869873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579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A7996CD5-D82E-4483-A679-3DEB245DA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977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e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6E7B53-1312-4B46-AA32-4F0F65093A58}"/>
              </a:ext>
            </a:extLst>
          </p:cNvPr>
          <p:cNvGrpSpPr/>
          <p:nvPr/>
        </p:nvGrpSpPr>
        <p:grpSpPr>
          <a:xfrm>
            <a:off x="2036787" y="3735515"/>
            <a:ext cx="2557194" cy="1992301"/>
            <a:chOff x="2036787" y="3735515"/>
            <a:chExt cx="2557194" cy="1992301"/>
          </a:xfrm>
        </p:grpSpPr>
        <p:sp>
          <p:nvSpPr>
            <p:cNvPr id="12" name="Text Box 66">
              <a:extLst>
                <a:ext uri="{FF2B5EF4-FFF2-40B4-BE49-F238E27FC236}">
                  <a16:creationId xmlns:a16="http://schemas.microsoft.com/office/drawing/2014/main" id="{B9E3BFA9-A0F4-4AC3-B2A5-E592E211D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6787" y="4096600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10000" dirty="0" err="1"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b</a:t>
              </a:r>
              <a:r>
                <a:rPr lang="en-US" sz="10000" dirty="0" err="1">
                  <a:solidFill>
                    <a:srgbClr val="FF0000"/>
                  </a:solidFill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é</a:t>
              </a:r>
              <a:endParaRPr lang="vi-VN" sz="10000" dirty="0">
                <a:solidFill>
                  <a:srgbClr val="FF0000"/>
                </a:solidFill>
                <a:latin typeface="Century Gothic" pitchFamily="34" charset="0"/>
                <a:ea typeface="Batang" pitchFamily="18" charset="-127"/>
                <a:cs typeface="Arial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8A668DE-2AB3-4863-8E9B-49A6E25DA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078"/>
            <a:stretch/>
          </p:blipFill>
          <p:spPr>
            <a:xfrm>
              <a:off x="2234625" y="3735515"/>
              <a:ext cx="2359356" cy="905818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2785839-64FE-464C-B970-E0EFE9279307}"/>
              </a:ext>
            </a:extLst>
          </p:cNvPr>
          <p:cNvSpPr/>
          <p:nvPr/>
        </p:nvSpPr>
        <p:spPr>
          <a:xfrm>
            <a:off x="8601604" y="668171"/>
            <a:ext cx="12009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33" name="Table 5">
            <a:extLst>
              <a:ext uri="{FF2B5EF4-FFF2-40B4-BE49-F238E27FC236}">
                <a16:creationId xmlns:a16="http://schemas.microsoft.com/office/drawing/2014/main" id="{521BEB4D-63C8-4CE5-8870-AD8BA2A0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487474"/>
              </p:ext>
            </p:extLst>
          </p:nvPr>
        </p:nvGraphicFramePr>
        <p:xfrm>
          <a:off x="6930052" y="2612894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34" name="Text Box 66">
            <a:extLst>
              <a:ext uri="{FF2B5EF4-FFF2-40B4-BE49-F238E27FC236}">
                <a16:creationId xmlns:a16="http://schemas.microsoft.com/office/drawing/2014/main" id="{CDE2EB8B-DEC6-4729-BD6C-8F6D307D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178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35" name="Text Box 66">
            <a:extLst>
              <a:ext uri="{FF2B5EF4-FFF2-40B4-BE49-F238E27FC236}">
                <a16:creationId xmlns:a16="http://schemas.microsoft.com/office/drawing/2014/main" id="{3E03CF5F-EBA5-4262-AFCA-2AA57F7BD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576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ê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141BF5-675D-4B80-8596-251FA8C8EFCE}"/>
              </a:ext>
            </a:extLst>
          </p:cNvPr>
          <p:cNvGrpSpPr/>
          <p:nvPr/>
        </p:nvGrpSpPr>
        <p:grpSpPr>
          <a:xfrm>
            <a:off x="8263221" y="3647929"/>
            <a:ext cx="2778704" cy="2083989"/>
            <a:chOff x="8263221" y="3647929"/>
            <a:chExt cx="2778704" cy="2083989"/>
          </a:xfrm>
        </p:grpSpPr>
        <p:sp>
          <p:nvSpPr>
            <p:cNvPr id="37" name="Text Box 66">
              <a:extLst>
                <a:ext uri="{FF2B5EF4-FFF2-40B4-BE49-F238E27FC236}">
                  <a16:creationId xmlns:a16="http://schemas.microsoft.com/office/drawing/2014/main" id="{5754F368-2EBC-4378-9534-15E24F3B4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3221" y="4100702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10000" dirty="0" err="1"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b</a:t>
              </a:r>
              <a:r>
                <a:rPr lang="en-US" sz="10000" dirty="0" err="1">
                  <a:solidFill>
                    <a:srgbClr val="FF0000"/>
                  </a:solidFill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ế</a:t>
              </a:r>
              <a:endParaRPr lang="vi-VN" sz="10000" dirty="0">
                <a:solidFill>
                  <a:srgbClr val="FF0000"/>
                </a:solidFill>
                <a:latin typeface="Century Gothic" pitchFamily="34" charset="0"/>
                <a:ea typeface="Batang" pitchFamily="18" charset="-127"/>
                <a:cs typeface="Arial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656F2A9-47F8-4B5E-B2B4-4A86B8D7A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078"/>
            <a:stretch/>
          </p:blipFill>
          <p:spPr>
            <a:xfrm>
              <a:off x="8682569" y="3647929"/>
              <a:ext cx="2359356" cy="905818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D3467-57DA-4C04-B708-D87287BAE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31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32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581A-ADFC-4E7D-839F-4BFA72EF5938}"/>
              </a:ext>
            </a:extLst>
          </p:cNvPr>
          <p:cNvGrpSpPr/>
          <p:nvPr/>
        </p:nvGrpSpPr>
        <p:grpSpPr>
          <a:xfrm>
            <a:off x="8448067" y="1452755"/>
            <a:ext cx="2841705" cy="4228142"/>
            <a:chOff x="8448067" y="1452755"/>
            <a:chExt cx="2841705" cy="4228142"/>
          </a:xfrm>
        </p:grpSpPr>
        <p:sp>
          <p:nvSpPr>
            <p:cNvPr id="40" name="PHẠM DUYÊN">
              <a:extLst>
                <a:ext uri="{FF2B5EF4-FFF2-40B4-BE49-F238E27FC236}">
                  <a16:creationId xmlns:a16="http://schemas.microsoft.com/office/drawing/2014/main" id="{6409094C-5BA0-41DE-840A-5964A30D3B42}"/>
                </a:ext>
              </a:extLst>
            </p:cNvPr>
            <p:cNvSpPr/>
            <p:nvPr/>
          </p:nvSpPr>
          <p:spPr>
            <a:xfrm>
              <a:off x="844806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FEF932-479C-4DA4-9463-2FF96451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7441" y="1629680"/>
              <a:ext cx="1903995" cy="286668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40993C-5B7F-434F-82ED-EDB5186CA9D3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7" name="PHẠM DUYÊN 1">
              <a:extLst>
                <a:ext uri="{FF2B5EF4-FFF2-40B4-BE49-F238E27FC236}">
                  <a16:creationId xmlns:a16="http://schemas.microsoft.com/office/drawing/2014/main" id="{CACC1022-8D30-448A-A807-0DAA752FE696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F077F2-558C-4A33-812C-D22BBB3B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4038" y="1551314"/>
              <a:ext cx="2103923" cy="262663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06AF09-80A9-4A12-9CC5-5738B9DDE3CA}"/>
              </a:ext>
            </a:extLst>
          </p:cNvPr>
          <p:cNvGrpSpPr/>
          <p:nvPr/>
        </p:nvGrpSpPr>
        <p:grpSpPr>
          <a:xfrm>
            <a:off x="902227" y="1452755"/>
            <a:ext cx="2841706" cy="4228142"/>
            <a:chOff x="902227" y="1452755"/>
            <a:chExt cx="2841706" cy="4228142"/>
          </a:xfrm>
        </p:grpSpPr>
        <p:sp>
          <p:nvSpPr>
            <p:cNvPr id="33" name="PHẠM DUYÊN 1">
              <a:extLst>
                <a:ext uri="{FF2B5EF4-FFF2-40B4-BE49-F238E27FC236}">
                  <a16:creationId xmlns:a16="http://schemas.microsoft.com/office/drawing/2014/main" id="{2CDD3AA6-4647-4494-A82C-ECBA3D6F930B}"/>
                </a:ext>
              </a:extLst>
            </p:cNvPr>
            <p:cNvSpPr/>
            <p:nvPr/>
          </p:nvSpPr>
          <p:spPr>
            <a:xfrm>
              <a:off x="902228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0B0F78-FF25-45EE-9455-246D287B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227" y="1629680"/>
              <a:ext cx="2840982" cy="245080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49D561-F1FE-4C66-9E21-C524ADC515EC}"/>
              </a:ext>
            </a:extLst>
          </p:cNvPr>
          <p:cNvGrpSpPr/>
          <p:nvPr/>
        </p:nvGrpSpPr>
        <p:grpSpPr>
          <a:xfrm>
            <a:off x="902229" y="4688731"/>
            <a:ext cx="2841704" cy="992165"/>
            <a:chOff x="902229" y="4688731"/>
            <a:chExt cx="2841704" cy="99216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775D8A5-C746-4B80-87AA-333A1702AA2A}"/>
                </a:ext>
              </a:extLst>
            </p:cNvPr>
            <p:cNvSpPr/>
            <p:nvPr/>
          </p:nvSpPr>
          <p:spPr>
            <a:xfrm>
              <a:off x="902229" y="4688731"/>
              <a:ext cx="2841704" cy="992165"/>
            </a:xfrm>
            <a:prstGeom prst="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</a:rPr>
                <a:t>b</a:t>
              </a:r>
              <a:r>
                <a:rPr lang="en-US" sz="6000" dirty="0" err="1">
                  <a:solidFill>
                    <a:srgbClr val="E83E63"/>
                  </a:solidFill>
                  <a:latin typeface="HP-211" panose="020B0803050302020204" pitchFamily="34" charset="0"/>
                </a:rPr>
                <a:t>è</a:t>
              </a:r>
              <a:endParaRPr lang="en-US" sz="6000" dirty="0">
                <a:solidFill>
                  <a:schemeClr val="tx1"/>
                </a:solidFill>
                <a:latin typeface="HP-211" panose="020B08030503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ADB28C-60A8-4F29-AEA9-1DC017891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429750" y="4844645"/>
              <a:ext cx="341406" cy="20118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69B554-C685-4F82-9D28-41293A3C10C8}"/>
              </a:ext>
            </a:extLst>
          </p:cNvPr>
          <p:cNvGrpSpPr/>
          <p:nvPr/>
        </p:nvGrpSpPr>
        <p:grpSpPr>
          <a:xfrm>
            <a:off x="4675148" y="4688730"/>
            <a:ext cx="2841704" cy="992165"/>
            <a:chOff x="4675148" y="4688730"/>
            <a:chExt cx="2841704" cy="99216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32EA138-7BA2-4726-B410-B35640D824E5}"/>
                </a:ext>
              </a:extLst>
            </p:cNvPr>
            <p:cNvSpPr/>
            <p:nvPr/>
          </p:nvSpPr>
          <p:spPr>
            <a:xfrm>
              <a:off x="4675148" y="4688730"/>
              <a:ext cx="2841704" cy="992165"/>
            </a:xfrm>
            <a:prstGeom prst="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</a:rPr>
                <a:t>b</a:t>
              </a:r>
              <a:r>
                <a:rPr lang="en-US" sz="6000" dirty="0" err="1">
                  <a:solidFill>
                    <a:srgbClr val="E83E63"/>
                  </a:solidFill>
                  <a:latin typeface="HP-211" panose="020B0803050302020204" pitchFamily="34" charset="0"/>
                </a:rPr>
                <a:t>é</a:t>
              </a:r>
              <a:endParaRPr lang="en-US" sz="6000" dirty="0">
                <a:solidFill>
                  <a:schemeClr val="tx1"/>
                </a:solidFill>
                <a:latin typeface="HP-211" panose="020B08030503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9145240-FBC5-49AE-B288-4B625B78F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7093" y="4840737"/>
              <a:ext cx="341406" cy="20118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0C6B7B-1E8A-404E-AB10-E9DC4E5A2BD3}"/>
              </a:ext>
            </a:extLst>
          </p:cNvPr>
          <p:cNvGrpSpPr/>
          <p:nvPr/>
        </p:nvGrpSpPr>
        <p:grpSpPr>
          <a:xfrm>
            <a:off x="8448066" y="4696204"/>
            <a:ext cx="2841704" cy="992165"/>
            <a:chOff x="8448066" y="4696204"/>
            <a:chExt cx="2841704" cy="99216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007B066-1BD7-49B8-B013-2C268942AD8B}"/>
                </a:ext>
              </a:extLst>
            </p:cNvPr>
            <p:cNvSpPr/>
            <p:nvPr/>
          </p:nvSpPr>
          <p:spPr>
            <a:xfrm>
              <a:off x="8448066" y="4696204"/>
              <a:ext cx="2841704" cy="992165"/>
            </a:xfrm>
            <a:prstGeom prst="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</a:rPr>
                <a:t>b</a:t>
              </a:r>
              <a:r>
                <a:rPr lang="en-US" sz="6000" dirty="0" err="1">
                  <a:solidFill>
                    <a:srgbClr val="E83E63"/>
                  </a:solidFill>
                  <a:latin typeface="HP-211" panose="020B0803050302020204" pitchFamily="34" charset="0"/>
                </a:rPr>
                <a:t>ế</a:t>
              </a:r>
              <a:endParaRPr lang="en-US" sz="6000" dirty="0">
                <a:solidFill>
                  <a:schemeClr val="tx1"/>
                </a:solidFill>
                <a:latin typeface="HP-211" panose="020B08030503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821D53B-C9B7-46C5-A33A-8963F6FF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617" y="4795213"/>
              <a:ext cx="341406" cy="20118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867D7E4-FDD0-48C9-B241-FB96D9B57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1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C679C-0DA7-451C-AAD3-EB61781A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852" y="0"/>
            <a:ext cx="6420293" cy="3630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A4C0A-3358-4D75-A641-037463C0C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30" y="3392550"/>
            <a:ext cx="10644539" cy="3630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1D416A-B9B6-4D40-AEB7-F1F8CFBBC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18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016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2" name="[hanhtrangso.nxbgd.vn] Tập viết_ chữ e_HTS">
            <a:hlinkClick r:id="" action="ppaction://media"/>
            <a:extLst>
              <a:ext uri="{FF2B5EF4-FFF2-40B4-BE49-F238E27FC236}">
                <a16:creationId xmlns:a16="http://schemas.microsoft.com/office/drawing/2014/main" id="{77452A50-7185-5BEA-4533-29BAAE092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1560" y="1492444"/>
            <a:ext cx="4968879" cy="4968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C1A70-0D49-476D-9BB5-9168442C9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53A08D-F300-40BC-BE9E-FA512B1B2B4D}"/>
              </a:ext>
            </a:extLst>
          </p:cNvPr>
          <p:cNvSpPr/>
          <p:nvPr/>
        </p:nvSpPr>
        <p:spPr>
          <a:xfrm>
            <a:off x="7028738" y="4914612"/>
            <a:ext cx="925695" cy="901888"/>
          </a:xfrm>
          <a:prstGeom prst="rect">
            <a:avLst/>
          </a:prstGeom>
          <a:solidFill>
            <a:srgbClr val="E83E6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A893F1-5411-438D-ABC5-05B0D9DD4C9B}"/>
              </a:ext>
            </a:extLst>
          </p:cNvPr>
          <p:cNvSpPr/>
          <p:nvPr/>
        </p:nvSpPr>
        <p:spPr>
          <a:xfrm>
            <a:off x="7028738" y="3976883"/>
            <a:ext cx="925695" cy="901887"/>
          </a:xfrm>
          <a:prstGeom prst="rect">
            <a:avLst/>
          </a:prstGeom>
          <a:solidFill>
            <a:srgbClr val="E13C60">
              <a:lumMod val="80000"/>
              <a:lumOff val="2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86484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C1FFE5-D2CA-4D3E-9B93-DEC1EEAD4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64" y="1361868"/>
            <a:ext cx="5088071" cy="5088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CD6789-E095-4331-BEFC-62C2638FD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8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2C7936-76C3-4F17-22DC-902EC395E115}"/>
              </a:ext>
            </a:extLst>
          </p:cNvPr>
          <p:cNvSpPr/>
          <p:nvPr/>
        </p:nvSpPr>
        <p:spPr>
          <a:xfrm>
            <a:off x="252397" y="1029928"/>
            <a:ext cx="11699349" cy="582807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0E138-24F7-3665-F9EE-D9B1A351B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26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0FAA4F-A875-62C0-8C79-9270C6E6557E}"/>
              </a:ext>
            </a:extLst>
          </p:cNvPr>
          <p:cNvSpPr/>
          <p:nvPr/>
        </p:nvSpPr>
        <p:spPr>
          <a:xfrm>
            <a:off x="252397" y="1029928"/>
            <a:ext cx="11699349" cy="582807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3D909-9E55-C85E-7CAF-424F71B44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233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A68AD-F70E-44BF-8E05-FC5FFD240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12" y="2045088"/>
            <a:ext cx="794377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52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EA548-7F6E-8FB5-E47D-43348C2A9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2" y="-218326"/>
            <a:ext cx="6163043" cy="4190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5D8B9A-63CE-9E6D-AFFE-0F494F44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24" y="3689220"/>
            <a:ext cx="8971351" cy="31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22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F59601-3780-FA9A-39EA-8CC092F46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852" y="0"/>
            <a:ext cx="6420293" cy="3630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8C278-97B5-1CC7-44F7-F0572ACB2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30" y="3392550"/>
            <a:ext cx="10644539" cy="3630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240B5-4905-7125-0A3A-F72AB6D88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78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8E744-BD00-61BB-7190-94016787C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" r="8096"/>
          <a:stretch/>
        </p:blipFill>
        <p:spPr>
          <a:xfrm>
            <a:off x="3486049" y="108181"/>
            <a:ext cx="8705951" cy="6641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B38D9-0C8C-B4DA-05C1-ADB5BB80E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344"/>
            <a:ext cx="3486049" cy="12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847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5C8CC-6554-431D-A5DE-F0484AF2F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4" y="1768738"/>
            <a:ext cx="6599232" cy="3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7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2B628-92B3-44C5-91BE-03CC30BC7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8" y="971044"/>
            <a:ext cx="8227203" cy="468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CE8D6-C593-41B7-AA9A-ABF9648493A9}"/>
              </a:ext>
            </a:extLst>
          </p:cNvPr>
          <p:cNvSpPr/>
          <p:nvPr/>
        </p:nvSpPr>
        <p:spPr>
          <a:xfrm>
            <a:off x="3719927" y="5886956"/>
            <a:ext cx="4578777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A7FEA4-5728-4A10-824F-A62292750C14}"/>
              </a:ext>
            </a:extLst>
          </p:cNvPr>
          <p:cNvSpPr/>
          <p:nvPr/>
        </p:nvSpPr>
        <p:spPr>
          <a:xfrm>
            <a:off x="4452109" y="5861888"/>
            <a:ext cx="3156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Bà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bế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bé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EE32A9-0FC5-4544-9F6A-F2BAE960AA73}"/>
              </a:ext>
            </a:extLst>
          </p:cNvPr>
          <p:cNvSpPr/>
          <p:nvPr/>
        </p:nvSpPr>
        <p:spPr>
          <a:xfrm>
            <a:off x="6821174" y="589372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930A24-7139-42FF-9C78-7FB824E83031}"/>
              </a:ext>
            </a:extLst>
          </p:cNvPr>
          <p:cNvSpPr/>
          <p:nvPr/>
        </p:nvSpPr>
        <p:spPr>
          <a:xfrm>
            <a:off x="5824210" y="589372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HP-211" panose="020B0803050302020204" pitchFamily="34" charset="0"/>
              </a:rPr>
              <a:t>ê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90AE0-D6BA-4EC7-9B01-A5CA50779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034"/>
            <a:ext cx="2125004" cy="11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3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802BB6-B88D-45D9-8B09-15EE8FA0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241443"/>
            <a:ext cx="9249849" cy="508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C397B9-8E5D-412C-A670-5B25A076F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594F1-9ED4-404C-8A3F-B5CDA0697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68F500-0BFB-ACE3-7A81-B7864D4592F5}"/>
              </a:ext>
            </a:extLst>
          </p:cNvPr>
          <p:cNvSpPr/>
          <p:nvPr/>
        </p:nvSpPr>
        <p:spPr>
          <a:xfrm>
            <a:off x="3354569" y="329609"/>
            <a:ext cx="5557851" cy="796763"/>
          </a:xfrm>
          <a:prstGeom prst="roundRect">
            <a:avLst/>
          </a:prstGeom>
          <a:solidFill>
            <a:srgbClr val="FBC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17796E-9A3A-22B2-F683-28A2513B7E00}"/>
              </a:ext>
            </a:extLst>
          </p:cNvPr>
          <p:cNvSpPr/>
          <p:nvPr/>
        </p:nvSpPr>
        <p:spPr>
          <a:xfrm>
            <a:off x="3672099" y="285085"/>
            <a:ext cx="48478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Trên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sân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trường</a:t>
            </a:r>
            <a:endParaRPr lang="en-US" sz="4800" dirty="0"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9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BEFC18E-6EBA-4AC4-BF0E-9A6042A9FEB0}"/>
              </a:ext>
            </a:extLst>
          </p:cNvPr>
          <p:cNvSpPr txBox="1"/>
          <p:nvPr/>
        </p:nvSpPr>
        <p:spPr>
          <a:xfrm>
            <a:off x="905291" y="932549"/>
            <a:ext cx="10794373" cy="4420433"/>
          </a:xfrm>
          <a:prstGeom prst="roundRect">
            <a:avLst>
              <a:gd name="adj" fmla="val 8903"/>
            </a:avLst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-300">
                <a:blipFill>
                  <a:blip r:embed="rId5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Hoạt động tiếp nối</a:t>
            </a:r>
          </a:p>
          <a:p>
            <a:pPr algn="ctr"/>
            <a:endParaRPr lang="en-US" altLang="zh-CN" sz="4400" b="1" spc="-300">
              <a:blipFill>
                <a:blip r:embed="rId5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r>
              <a:rPr lang="en-US" sz="4000">
                <a:solidFill>
                  <a:srgbClr val="000099"/>
                </a:solidFill>
              </a:rPr>
              <a:t>1. Đọc bài 4 trang 20, 21 - SGK TV.</a:t>
            </a:r>
          </a:p>
          <a:p>
            <a:r>
              <a:rPr lang="en-US" sz="4000">
                <a:solidFill>
                  <a:srgbClr val="000099"/>
                </a:solidFill>
              </a:rPr>
              <a:t>2. Viết bài 4 (tr.4 vở Tập viết).</a:t>
            </a:r>
          </a:p>
          <a:p>
            <a:r>
              <a:rPr lang="en-US" sz="4000">
                <a:solidFill>
                  <a:srgbClr val="000099"/>
                </a:solidFill>
              </a:rPr>
              <a:t>3. Làm vở bài tập Tiếng Việt bài 4.</a:t>
            </a:r>
          </a:p>
          <a:p>
            <a:pPr algn="ctr"/>
            <a:endParaRPr lang="zh-CN" altLang="en-US" sz="4400" b="1" spc="-300" dirty="0">
              <a:blipFill>
                <a:blip r:embed="rId5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911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extLst>
              <a:ext uri="{FF2B5EF4-FFF2-40B4-BE49-F238E27FC236}">
                <a16:creationId xmlns:a16="http://schemas.microsoft.com/office/drawing/2014/main" id="{C1F62D09-B58B-4B99-B215-B30424122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0" y="0"/>
            <a:ext cx="14478000" cy="6858000"/>
          </a:xfrm>
          <a:prstGeom prst="rect">
            <a:avLst/>
          </a:prstGeom>
          <a:solidFill>
            <a:schemeClr val="dk1"/>
          </a:solidFill>
        </p:spPr>
      </p:pic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4223281" y="688085"/>
            <a:ext cx="42899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138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4</a:t>
            </a:r>
            <a:endParaRPr lang="zh-CN" altLang="en-US" sz="138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7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723B7BC9-9716-4C18-B20E-9DD144FC565F}"/>
              </a:ext>
            </a:extLst>
          </p:cNvPr>
          <p:cNvSpPr txBox="1"/>
          <p:nvPr/>
        </p:nvSpPr>
        <p:spPr>
          <a:xfrm>
            <a:off x="1781106" y="2656426"/>
            <a:ext cx="917430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E </a:t>
            </a:r>
            <a:r>
              <a:rPr lang="en-US" altLang="zh-CN" sz="199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e</a:t>
            </a:r>
            <a:r>
              <a:rPr lang="en-US" altLang="zh-CN" sz="199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  Ê </a:t>
            </a:r>
            <a:r>
              <a:rPr lang="en-US" altLang="zh-CN" sz="199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ê</a:t>
            </a:r>
            <a:endParaRPr lang="zh-CN" altLang="en-US" sz="19900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80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B53D5A-BD8F-456F-A3DD-62A35ED86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2" y="1335627"/>
            <a:ext cx="10396258" cy="412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C668B6-1989-494D-9728-98073351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24" y="2123630"/>
            <a:ext cx="2474478" cy="3166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712A80-F39C-46A2-9D18-011BC547C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32" y="1335627"/>
            <a:ext cx="6598081" cy="3946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7F9E47-7388-4C1F-87CB-C3433C588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97" y="2939150"/>
            <a:ext cx="1994440" cy="190907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1505C4-7F1A-4B27-8D49-F9615E0946A9}"/>
              </a:ext>
            </a:extLst>
          </p:cNvPr>
          <p:cNvSpPr/>
          <p:nvPr/>
        </p:nvSpPr>
        <p:spPr>
          <a:xfrm>
            <a:off x="1517223" y="5778846"/>
            <a:ext cx="9312702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64D001-121C-44AD-87B0-9D5D4920C84A}"/>
              </a:ext>
            </a:extLst>
          </p:cNvPr>
          <p:cNvSpPr/>
          <p:nvPr/>
        </p:nvSpPr>
        <p:spPr>
          <a:xfrm>
            <a:off x="2091892" y="5753778"/>
            <a:ext cx="82894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Bé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kể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mẹ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nghe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về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bạn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bè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834DC1-C37A-42AA-8A8E-F5016BAB43D6}"/>
              </a:ext>
            </a:extLst>
          </p:cNvPr>
          <p:cNvSpPr/>
          <p:nvPr/>
        </p:nvSpPr>
        <p:spPr>
          <a:xfrm>
            <a:off x="2447331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32A90A-14D1-4AD3-97F5-F9324E8A10F0}"/>
              </a:ext>
            </a:extLst>
          </p:cNvPr>
          <p:cNvSpPr/>
          <p:nvPr/>
        </p:nvSpPr>
        <p:spPr>
          <a:xfrm>
            <a:off x="4491084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8E547B-8345-4174-8A57-D372889703D4}"/>
              </a:ext>
            </a:extLst>
          </p:cNvPr>
          <p:cNvSpPr/>
          <p:nvPr/>
        </p:nvSpPr>
        <p:spPr>
          <a:xfrm>
            <a:off x="6239724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FEB18A-A548-4790-B1FD-C9AEBBA77704}"/>
              </a:ext>
            </a:extLst>
          </p:cNvPr>
          <p:cNvSpPr/>
          <p:nvPr/>
        </p:nvSpPr>
        <p:spPr>
          <a:xfrm>
            <a:off x="9539070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65EF6E-D7FA-4867-B1F5-06999A324AE7}"/>
              </a:ext>
            </a:extLst>
          </p:cNvPr>
          <p:cNvSpPr/>
          <p:nvPr/>
        </p:nvSpPr>
        <p:spPr>
          <a:xfrm>
            <a:off x="3332670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HP-211" panose="020B0803050302020204" pitchFamily="34" charset="0"/>
              </a:rPr>
              <a:t>ê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DB077C-EA85-4D1F-A2FF-90F844126C23}"/>
              </a:ext>
            </a:extLst>
          </p:cNvPr>
          <p:cNvSpPr/>
          <p:nvPr/>
        </p:nvSpPr>
        <p:spPr>
          <a:xfrm>
            <a:off x="7155299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HP-211" panose="020B0803050302020204" pitchFamily="34" charset="0"/>
              </a:rPr>
              <a:t>ê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8E1BD2-AAB6-4DCE-8C0B-A4C0DA660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351"/>
            <a:ext cx="3805994" cy="131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5509E-A2EF-4C27-B8C0-7CCB0C1F9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908" y="1874094"/>
            <a:ext cx="5257298" cy="28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1984431" y="1850178"/>
            <a:ext cx="2936163" cy="2686903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2566743" y="1782481"/>
            <a:ext cx="1648208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173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27D0E-7D8F-4D83-9549-D535475B1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30C4E8-FD11-4F82-BDB1-AFF6A1AFE73E}"/>
              </a:ext>
            </a:extLst>
          </p:cNvPr>
          <p:cNvSpPr/>
          <p:nvPr/>
        </p:nvSpPr>
        <p:spPr>
          <a:xfrm>
            <a:off x="2322888" y="8001285"/>
            <a:ext cx="2936163" cy="2385832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E83E6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092573-81CD-4A35-926E-166BCC8C6FDA}"/>
              </a:ext>
            </a:extLst>
          </p:cNvPr>
          <p:cNvSpPr/>
          <p:nvPr/>
        </p:nvSpPr>
        <p:spPr>
          <a:xfrm>
            <a:off x="2968148" y="7933588"/>
            <a:ext cx="176175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302D4E-B143-45C9-8D07-3A45309F74F3}"/>
              </a:ext>
            </a:extLst>
          </p:cNvPr>
          <p:cNvSpPr/>
          <p:nvPr/>
        </p:nvSpPr>
        <p:spPr>
          <a:xfrm>
            <a:off x="6903285" y="8001285"/>
            <a:ext cx="2936163" cy="2385832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E83E6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CC8B7-C23C-4554-B675-EA31644FDA2D}"/>
              </a:ext>
            </a:extLst>
          </p:cNvPr>
          <p:cNvSpPr/>
          <p:nvPr/>
        </p:nvSpPr>
        <p:spPr>
          <a:xfrm>
            <a:off x="7548545" y="7933588"/>
            <a:ext cx="176175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0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173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B83360-081A-F12B-28BA-116832FE9D17}"/>
              </a:ext>
            </a:extLst>
          </p:cNvPr>
          <p:cNvSpPr/>
          <p:nvPr/>
        </p:nvSpPr>
        <p:spPr>
          <a:xfrm>
            <a:off x="7271406" y="1782481"/>
            <a:ext cx="2936163" cy="2686903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B6FCE8-4A4C-E5F7-68F7-8A9575501ECD}"/>
              </a:ext>
            </a:extLst>
          </p:cNvPr>
          <p:cNvSpPr/>
          <p:nvPr/>
        </p:nvSpPr>
        <p:spPr>
          <a:xfrm>
            <a:off x="7916666" y="1714784"/>
            <a:ext cx="2140223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9700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ECE265-201A-4B61-60BA-7C164A06414B}"/>
              </a:ext>
            </a:extLst>
          </p:cNvPr>
          <p:cNvSpPr/>
          <p:nvPr/>
        </p:nvSpPr>
        <p:spPr>
          <a:xfrm>
            <a:off x="3637497" y="881990"/>
            <a:ext cx="4917005" cy="4641284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76EB25-00C5-86EE-F0FE-075251D7C74E}"/>
              </a:ext>
            </a:extLst>
          </p:cNvPr>
          <p:cNvSpPr/>
          <p:nvPr/>
        </p:nvSpPr>
        <p:spPr>
          <a:xfrm>
            <a:off x="4734087" y="572246"/>
            <a:ext cx="272382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158DC-9030-8EAB-C31A-9E59DF406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8DFF35-7087-489A-844F-4A484F1027B3}"/>
              </a:ext>
            </a:extLst>
          </p:cNvPr>
          <p:cNvSpPr/>
          <p:nvPr/>
        </p:nvSpPr>
        <p:spPr>
          <a:xfrm>
            <a:off x="1707290" y="1867839"/>
            <a:ext cx="2936163" cy="2385832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6718FF-9FFA-49D0-84DD-A09C21F7DE0D}"/>
              </a:ext>
            </a:extLst>
          </p:cNvPr>
          <p:cNvSpPr/>
          <p:nvPr/>
        </p:nvSpPr>
        <p:spPr>
          <a:xfrm>
            <a:off x="2000822" y="1867839"/>
            <a:ext cx="176175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173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27D0E-7D8F-4D83-9549-D535475B1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322888" cy="124787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5BD3CF-CFB3-4E1B-B355-69B2163C3ABF}"/>
              </a:ext>
            </a:extLst>
          </p:cNvPr>
          <p:cNvSpPr/>
          <p:nvPr/>
        </p:nvSpPr>
        <p:spPr>
          <a:xfrm>
            <a:off x="7255015" y="1935536"/>
            <a:ext cx="2936163" cy="2385832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E83E63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CAD107-0C52-481B-A50C-D35C75A5C812}"/>
              </a:ext>
            </a:extLst>
          </p:cNvPr>
          <p:cNvSpPr/>
          <p:nvPr/>
        </p:nvSpPr>
        <p:spPr>
          <a:xfrm>
            <a:off x="7900275" y="1867839"/>
            <a:ext cx="176175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0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173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8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2E055E-AC35-D225-AF65-36BCFA3DBF38}"/>
              </a:ext>
            </a:extLst>
          </p:cNvPr>
          <p:cNvSpPr/>
          <p:nvPr/>
        </p:nvSpPr>
        <p:spPr>
          <a:xfrm>
            <a:off x="3292045" y="706265"/>
            <a:ext cx="5607910" cy="470898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0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BBEB1E-1A20-6C07-AA2A-3372CEB97364}"/>
              </a:ext>
            </a:extLst>
          </p:cNvPr>
          <p:cNvSpPr/>
          <p:nvPr/>
        </p:nvSpPr>
        <p:spPr>
          <a:xfrm>
            <a:off x="4643453" y="706264"/>
            <a:ext cx="17617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41CDA-62B5-DA44-B3FD-5C8FA1F35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2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405</TotalTime>
  <Words>1157</Words>
  <Application>Microsoft Office PowerPoint</Application>
  <PresentationFormat>Widescreen</PresentationFormat>
  <Paragraphs>111</Paragraphs>
  <Slides>27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Century Gothic</vt:lpstr>
      <vt:lpstr>Calibri</vt:lpstr>
      <vt:lpstr>Quicksand Medium</vt:lpstr>
      <vt:lpstr>Arial Rounded MT Bold</vt:lpstr>
      <vt:lpstr>Times New Roman</vt:lpstr>
      <vt:lpstr>HP-211</vt:lpstr>
      <vt:lpstr>Calibri Light</vt:lpstr>
      <vt:lpstr>#9Slide01 Noi dung ngan</vt:lpstr>
      <vt:lpstr>#9Slide03 Impact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167</cp:revision>
  <dcterms:created xsi:type="dcterms:W3CDTF">2021-06-27T06:07:56Z</dcterms:created>
  <dcterms:modified xsi:type="dcterms:W3CDTF">2024-12-10T17:10:10Z</dcterms:modified>
  <cp:category>9Slide.vn</cp:category>
</cp:coreProperties>
</file>