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sldIdLst>
    <p:sldId id="259" r:id="rId3"/>
    <p:sldId id="278" r:id="rId4"/>
    <p:sldId id="279" r:id="rId5"/>
    <p:sldId id="280" r:id="rId6"/>
    <p:sldId id="281" r:id="rId7"/>
    <p:sldId id="275" r:id="rId8"/>
    <p:sldId id="260" r:id="rId9"/>
    <p:sldId id="261" r:id="rId10"/>
    <p:sldId id="264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947"/>
    <a:srgbClr val="091E3D"/>
    <a:srgbClr val="7BA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7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2449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521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379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BE596-0249-6F19-0780-CD40F702A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592C59-C7CE-C1B1-54D9-858E6CE7E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1D8DB5-972C-0045-09B5-3C266D6E7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6A4F46-770F-F93A-AEE3-15C278D34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EB3007-72D1-BA27-3DC3-954B9AE3F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5931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633CEF-71C9-C7FA-34DB-E9E7D810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45A76A-8345-4B64-6ED5-EDD8830A3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82190E-FB35-6128-A1D5-BB00098AC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4D6913A-0E84-3CD7-1F33-B3655CF99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DC9EC3-03ED-B775-68CD-62FB47B4C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A0E4DF6-16A1-0987-CB87-EAA3F428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4051868-696E-09E5-34D3-E77A71A3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7E827A-5DE1-BD4A-EAA3-C7A1A1F3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975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92356-C711-9DCB-93CC-4970B7F3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9BA4C5-76A8-B1EC-85B0-C21183C6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1F8FA99-031D-3B91-EA18-B5C175A04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F7B900A-6C91-6233-644F-C8319BED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9752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>
            <a:extLst>
              <a:ext uri="{FF2B5EF4-FFF2-40B4-BE49-F238E27FC236}">
                <a16:creationId xmlns:a16="http://schemas.microsoft.com/office/drawing/2014/main" xmlns="" id="{9E37A6AF-D1E5-D55C-3C2B-915321B4A5FF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885CA2-22C0-E361-47D3-BB95084D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2623071-2943-F86C-108D-1DB0C754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49639D1-E6CA-7707-9EE0-5B46A19E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FA1169-BBEB-624F-20B1-B1C5F5088328}"/>
              </a:ext>
            </a:extLst>
          </p:cNvPr>
          <p:cNvSpPr/>
          <p:nvPr userDrawn="1"/>
        </p:nvSpPr>
        <p:spPr>
          <a:xfrm>
            <a:off x="378278" y="321276"/>
            <a:ext cx="11435443" cy="62176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99C8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1811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727BF-3CED-5510-CBEF-2320A6F62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55147E-F2FC-2837-B6C3-D37DF1CDE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32BD29-6FCA-A1C1-4997-6C9F8902E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8EA01E-953E-E7D6-1F38-5B588C5F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D0A845-9C31-FD47-E9D0-C1F647C3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107E17-A823-6B74-9018-FAC35268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0842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7E0D4-33FF-B847-1BBC-9221A454A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46BA194-D3F8-93B4-DA22-6819CC8DD6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E5B9BD-27F3-CCA6-4E33-8064824CF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5C959D-0B48-4362-C787-F88E7300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FE4482-6E2D-0695-18ED-508B0FCB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A4487E-6C72-88BB-F580-F9C6D7DD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090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36D78C-D205-1DD8-CD4A-A65F74888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1363E3-D50E-84C3-F8D8-383FB2B82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D98472-5432-7988-8611-DAD125A4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2828A-3BE1-663F-20A7-998093B1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35DFF1-7EF8-B353-2A29-AF7FA2AE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4790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2F9ECA4-C324-C824-9CEF-0B3AD5EFB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4A49F4-FDF5-9827-9391-D4953AC43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1127B7-3A5C-7D6C-E781-A4898B0B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096CF7-CB2A-2477-1425-99E126917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B8A338-C7E0-534A-C418-D44DE77F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5452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98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6823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6374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9089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0068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503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5955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14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42B0D571-E9F8-E9D4-BDB7-E6DB36CD497C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26EA847B-402C-8A9E-7C6F-0ED4A6C00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Hình ảnh 31">
            <a:extLst>
              <a:ext uri="{FF2B5EF4-FFF2-40B4-BE49-F238E27FC236}">
                <a16:creationId xmlns:a16="http://schemas.microsoft.com/office/drawing/2014/main" xmlns="" id="{E3F6D28A-E869-7A38-2EF5-D06578422B9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xmlns="" id="{B6B2ABF9-5606-276C-76D3-CF147E4B383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7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59B29F-C2E4-873D-8099-C3694F27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80D2AC-0110-A20A-C01C-3A99C551D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BE7AF0-3D64-266C-B538-3A89D307F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8ED5F-8BB0-43B7-B8B2-35A654AFEB9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C65930-3B8C-5EF0-C3FA-DADB8A0B6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A6099-2DE5-4AB9-3142-4C7B39894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3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5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4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39.svg"/><Relationship Id="rId10" Type="http://schemas.openxmlformats.org/officeDocument/2006/relationships/image" Target="../media/image45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1.png"/><Relationship Id="rId7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52.svg"/><Relationship Id="rId4" Type="http://schemas.openxmlformats.org/officeDocument/2006/relationships/image" Target="../media/image39.sv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56.sv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32.png"/><Relationship Id="rId17" Type="http://schemas.openxmlformats.org/officeDocument/2006/relationships/image" Target="../media/image60.sv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4.svg"/><Relationship Id="rId5" Type="http://schemas.openxmlformats.org/officeDocument/2006/relationships/image" Target="../media/image39.svg"/><Relationship Id="rId15" Type="http://schemas.openxmlformats.org/officeDocument/2006/relationships/image" Target="../media/image58.svg"/><Relationship Id="rId10" Type="http://schemas.openxmlformats.org/officeDocument/2006/relationships/image" Target="../media/image31.png"/><Relationship Id="rId19" Type="http://schemas.openxmlformats.org/officeDocument/2006/relationships/image" Target="../media/image62.svg"/><Relationship Id="rId4" Type="http://schemas.openxmlformats.org/officeDocument/2006/relationships/image" Target="../media/image21.png"/><Relationship Id="rId9" Type="http://schemas.openxmlformats.org/officeDocument/2006/relationships/image" Target="../media/image25.jpe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6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6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2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7.jfif"/><Relationship Id="rId11" Type="http://schemas.openxmlformats.org/officeDocument/2006/relationships/slide" Target="slide5.xml"/><Relationship Id="rId5" Type="http://schemas.openxmlformats.org/officeDocument/2006/relationships/slide" Target="slide9.xml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slide" Target="slide3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slide" Target="slide2.xml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slide" Target="slide2.xml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slide" Target="slide2.xml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5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51107" y="2962978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5"/>
                </a:lnTo>
                <a:lnTo>
                  <a:pt x="0" y="6357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090113" y="3116080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5"/>
                </a:lnTo>
                <a:lnTo>
                  <a:pt x="5609916" y="6357905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04158" y="1065803"/>
            <a:ext cx="4759375" cy="5894820"/>
          </a:xfrm>
          <a:custGeom>
            <a:avLst/>
            <a:gdLst/>
            <a:ahLst/>
            <a:cxnLst/>
            <a:rect l="l" t="t" r="r" b="b"/>
            <a:pathLst>
              <a:path w="6710721" h="7977083">
                <a:moveTo>
                  <a:pt x="0" y="0"/>
                </a:moveTo>
                <a:lnTo>
                  <a:pt x="6710721" y="0"/>
                </a:lnTo>
                <a:lnTo>
                  <a:pt x="6710721" y="7977083"/>
                </a:lnTo>
                <a:lnTo>
                  <a:pt x="0" y="7977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AA17D3-C5E0-8ECA-A60B-B9EB0C143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346" y="1719975"/>
            <a:ext cx="8583912" cy="27922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329762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20380" y="368307"/>
            <a:ext cx="10145845" cy="537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Tìm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phần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mở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,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thân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,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kết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của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văn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99477" y="863593"/>
            <a:ext cx="2305745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>
                <a:solidFill>
                  <a:srgbClr val="000000"/>
                </a:solidFill>
                <a:latin typeface="Cambria Bold"/>
              </a:rPr>
              <a:t>Cây cà chua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1C5D4EF-54F4-6BEA-12EA-D9B215B58BB0}"/>
              </a:ext>
            </a:extLst>
          </p:cNvPr>
          <p:cNvSpPr/>
          <p:nvPr/>
        </p:nvSpPr>
        <p:spPr>
          <a:xfrm>
            <a:off x="608191" y="1560229"/>
            <a:ext cx="10960768" cy="182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F6DF796-8288-8113-66CB-609BA796223E}"/>
              </a:ext>
            </a:extLst>
          </p:cNvPr>
          <p:cNvSpPr/>
          <p:nvPr/>
        </p:nvSpPr>
        <p:spPr>
          <a:xfrm>
            <a:off x="613611" y="3464765"/>
            <a:ext cx="10960768" cy="2971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5788" y="1582496"/>
            <a:ext cx="10780425" cy="470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90"/>
              </a:lnSpc>
            </a:pP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 smtClean="0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chim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sếu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thượng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nguồn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dọc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lòng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xuôi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rộ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vun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bón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tắm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90"/>
              </a:lnSpc>
              <a:spcBef>
                <a:spcPct val="0"/>
              </a:spcBef>
            </a:pP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 smtClean="0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vươn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toả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sức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thảm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đen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phủ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gấm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bỗng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xinh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xắn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xuyết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gốc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bướm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97043" y="561728"/>
            <a:ext cx="3658743" cy="5486400"/>
          </a:xfrm>
          <a:custGeom>
            <a:avLst/>
            <a:gdLst/>
            <a:ahLst/>
            <a:cxnLst/>
            <a:rect l="l" t="t" r="r" b="b"/>
            <a:pathLst>
              <a:path w="5488114" h="8229600">
                <a:moveTo>
                  <a:pt x="0" y="0"/>
                </a:moveTo>
                <a:lnTo>
                  <a:pt x="5488115" y="0"/>
                </a:lnTo>
                <a:lnTo>
                  <a:pt x="54881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BB2381F-38CA-77B5-E057-73CD94856DEB}"/>
              </a:ext>
            </a:extLst>
          </p:cNvPr>
          <p:cNvSpPr/>
          <p:nvPr/>
        </p:nvSpPr>
        <p:spPr>
          <a:xfrm>
            <a:off x="1122891" y="416549"/>
            <a:ext cx="6682329" cy="3991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B5B65A-8793-27CA-6D60-F0C2CAABF489}"/>
              </a:ext>
            </a:extLst>
          </p:cNvPr>
          <p:cNvSpPr/>
          <p:nvPr/>
        </p:nvSpPr>
        <p:spPr>
          <a:xfrm>
            <a:off x="1120526" y="4464405"/>
            <a:ext cx="6682329" cy="1350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22892" y="359399"/>
            <a:ext cx="6682329" cy="642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09"/>
              </a:lnSpc>
            </a:pP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biến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nõn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thầm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lặng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phục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xuê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con.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leo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nghịch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ngợm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mát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tụ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dần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hiền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dịu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thắp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đèn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09"/>
              </a:lnSpc>
            </a:pP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tiệc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sang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giản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nấu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vội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trẻ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em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609"/>
              </a:lnSpc>
            </a:pPr>
            <a:r>
              <a:rPr lang="en-US" sz="2400" i="1" dirty="0">
                <a:solidFill>
                  <a:srgbClr val="000000"/>
                </a:solidFill>
                <a:latin typeface="Cambria"/>
              </a:rPr>
              <a:t>(Theo Ngô Văn </a:t>
            </a:r>
            <a:r>
              <a:rPr lang="en-US" sz="2400" i="1" dirty="0" err="1">
                <a:solidFill>
                  <a:srgbClr val="000000"/>
                </a:solidFill>
                <a:latin typeface="Cambria"/>
              </a:rPr>
              <a:t>Phú</a:t>
            </a:r>
            <a:r>
              <a:rPr lang="en-US" sz="2400" i="1" dirty="0">
                <a:solidFill>
                  <a:srgbClr val="000000"/>
                </a:solidFill>
                <a:latin typeface="Cambria"/>
              </a:rPr>
              <a:t>)</a:t>
            </a:r>
          </a:p>
          <a:p>
            <a:pPr algn="just" defTabSz="609630">
              <a:lnSpc>
                <a:spcPts val="3609"/>
              </a:lnSpc>
              <a:spcBef>
                <a:spcPct val="0"/>
              </a:spcBef>
            </a:pPr>
            <a:endParaRPr lang="en-US" sz="2577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a.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mở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thân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kết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nêu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ý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chính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từng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725F9B2-68CF-C928-28D5-4B18F4308840}"/>
              </a:ext>
            </a:extLst>
          </p:cNvPr>
          <p:cNvGrpSpPr/>
          <p:nvPr/>
        </p:nvGrpSpPr>
        <p:grpSpPr>
          <a:xfrm>
            <a:off x="271233" y="2056654"/>
            <a:ext cx="4115546" cy="4115546"/>
            <a:chOff x="271233" y="2056654"/>
            <a:chExt cx="4115546" cy="4115546"/>
          </a:xfrm>
        </p:grpSpPr>
        <p:sp>
          <p:nvSpPr>
            <p:cNvPr id="12" name="Freeform 12"/>
            <p:cNvSpPr/>
            <p:nvPr/>
          </p:nvSpPr>
          <p:spPr>
            <a:xfrm>
              <a:off x="271233" y="2056654"/>
              <a:ext cx="4115546" cy="4115546"/>
            </a:xfrm>
            <a:custGeom>
              <a:avLst/>
              <a:gdLst/>
              <a:ahLst/>
              <a:cxnLst/>
              <a:rect l="l" t="t" r="r" b="b"/>
              <a:pathLst>
                <a:path w="6173319" h="6173319">
                  <a:moveTo>
                    <a:pt x="0" y="0"/>
                  </a:moveTo>
                  <a:lnTo>
                    <a:pt x="6173319" y="0"/>
                  </a:lnTo>
                  <a:lnTo>
                    <a:pt x="6173319" y="6173319"/>
                  </a:lnTo>
                  <a:lnTo>
                    <a:pt x="0" y="61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900139" y="2957510"/>
              <a:ext cx="2857735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501"/>
                </a:lnSpc>
              </a:pP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Mở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: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đầu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</a:p>
            <a:p>
              <a:pPr algn="ctr" defTabSz="609630">
                <a:lnSpc>
                  <a:spcPts val="4501"/>
                </a:lnSpc>
                <a:spcBef>
                  <a:spcPct val="0"/>
                </a:spcBef>
              </a:pP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Giới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thiệu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về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cây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cà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chua</a:t>
              </a:r>
              <a:endParaRPr lang="en-US" sz="3215" dirty="0">
                <a:solidFill>
                  <a:srgbClr val="ED3947"/>
                </a:solidFill>
                <a:latin typeface="Cambria Bold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CC74841-7DD2-F506-BBD7-CC09E03031A5}"/>
              </a:ext>
            </a:extLst>
          </p:cNvPr>
          <p:cNvGrpSpPr/>
          <p:nvPr/>
        </p:nvGrpSpPr>
        <p:grpSpPr>
          <a:xfrm>
            <a:off x="4038227" y="2056654"/>
            <a:ext cx="4115546" cy="4115546"/>
            <a:chOff x="4038227" y="2056654"/>
            <a:chExt cx="4115546" cy="4115546"/>
          </a:xfrm>
        </p:grpSpPr>
        <p:sp>
          <p:nvSpPr>
            <p:cNvPr id="13" name="Freeform 13"/>
            <p:cNvSpPr/>
            <p:nvPr/>
          </p:nvSpPr>
          <p:spPr>
            <a:xfrm>
              <a:off x="4038227" y="2056654"/>
              <a:ext cx="4115546" cy="4115546"/>
            </a:xfrm>
            <a:custGeom>
              <a:avLst/>
              <a:gdLst/>
              <a:ahLst/>
              <a:cxnLst/>
              <a:rect l="l" t="t" r="r" b="b"/>
              <a:pathLst>
                <a:path w="6173319" h="6173319">
                  <a:moveTo>
                    <a:pt x="0" y="0"/>
                  </a:moveTo>
                  <a:lnTo>
                    <a:pt x="6173320" y="0"/>
                  </a:lnTo>
                  <a:lnTo>
                    <a:pt x="6173320" y="6173319"/>
                  </a:lnTo>
                  <a:lnTo>
                    <a:pt x="0" y="61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4550380" y="2862309"/>
              <a:ext cx="3091241" cy="2693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81"/>
                </a:lnSpc>
              </a:pP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: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“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cà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chua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vươn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ngọn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...”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“....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gọi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hái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.” </a:t>
              </a:r>
            </a:p>
            <a:p>
              <a:pPr algn="ctr" defTabSz="609630">
                <a:lnSpc>
                  <a:spcPts val="2981"/>
                </a:lnSpc>
                <a:spcBef>
                  <a:spcPct val="0"/>
                </a:spcBef>
              </a:pP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Quá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trình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sinh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trưởng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và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phát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triển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của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cây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cà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chua</a:t>
              </a:r>
              <a:endParaRPr lang="en-US" sz="2129" dirty="0">
                <a:solidFill>
                  <a:srgbClr val="ED3947"/>
                </a:solidFill>
                <a:latin typeface="Cambria Bold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20262D0-A11B-F8A5-2E88-A10CACABAB6E}"/>
              </a:ext>
            </a:extLst>
          </p:cNvPr>
          <p:cNvGrpSpPr/>
          <p:nvPr/>
        </p:nvGrpSpPr>
        <p:grpSpPr>
          <a:xfrm>
            <a:off x="7805222" y="2056654"/>
            <a:ext cx="4115546" cy="4115546"/>
            <a:chOff x="7805222" y="2056654"/>
            <a:chExt cx="4115546" cy="4115546"/>
          </a:xfrm>
        </p:grpSpPr>
        <p:sp>
          <p:nvSpPr>
            <p:cNvPr id="14" name="Freeform 14"/>
            <p:cNvSpPr/>
            <p:nvPr/>
          </p:nvSpPr>
          <p:spPr>
            <a:xfrm>
              <a:off x="7805222" y="2056654"/>
              <a:ext cx="4115546" cy="4115546"/>
            </a:xfrm>
            <a:custGeom>
              <a:avLst/>
              <a:gdLst/>
              <a:ahLst/>
              <a:cxnLst/>
              <a:rect l="l" t="t" r="r" b="b"/>
              <a:pathLst>
                <a:path w="6173319" h="6173319">
                  <a:moveTo>
                    <a:pt x="0" y="0"/>
                  </a:moveTo>
                  <a:lnTo>
                    <a:pt x="6173319" y="0"/>
                  </a:lnTo>
                  <a:lnTo>
                    <a:pt x="6173319" y="6173319"/>
                  </a:lnTo>
                  <a:lnTo>
                    <a:pt x="0" y="61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8464984" y="3311000"/>
              <a:ext cx="2991191" cy="1461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87"/>
                </a:lnSpc>
                <a:spcBef>
                  <a:spcPct val="0"/>
                </a:spcBef>
              </a:pP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: </a:t>
              </a: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cuối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Tác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dụng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của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cây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cà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chua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b. Trong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thân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đặc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điểm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cà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chua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miêu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trình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tự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nào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8792" y="1857109"/>
            <a:ext cx="11087409" cy="43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56"/>
              </a:lnSpc>
            </a:pPr>
            <a:r>
              <a:rPr lang="en-US" sz="2397" dirty="0">
                <a:solidFill>
                  <a:srgbClr val="000000"/>
                </a:solidFill>
                <a:latin typeface="Cambria"/>
              </a:rPr>
              <a:t>  </a:t>
            </a:r>
            <a:r>
              <a:rPr lang="en-US" sz="2397" dirty="0" smtClean="0">
                <a:solidFill>
                  <a:srgbClr val="000000"/>
                </a:solidFill>
                <a:latin typeface="Cambria"/>
              </a:rPr>
              <a:t>  </a:t>
            </a:r>
            <a:r>
              <a:rPr lang="en-US" sz="2397" dirty="0" err="1" smtClean="0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vươn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tán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toả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sức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thảm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đen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thêu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phủ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kín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gấm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bỗng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xinh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xắn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xuyết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gốc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bướm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ngàn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rúc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356"/>
              </a:lnSpc>
              <a:spcBef>
                <a:spcPct val="0"/>
              </a:spcBef>
            </a:pPr>
            <a:r>
              <a:rPr lang="en-US" sz="2397" dirty="0" smtClean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2397" dirty="0" err="1" smtClean="0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39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biến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nõn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thầm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lặng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phục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xum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xuê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con.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leo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nghịch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ngợm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thơm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tụ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dần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hiền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dịu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thắp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đèn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lồng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lùm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hiệu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04687" y="2078962"/>
            <a:ext cx="4498863" cy="3323535"/>
          </a:xfrm>
          <a:custGeom>
            <a:avLst/>
            <a:gdLst/>
            <a:ahLst/>
            <a:cxnLst/>
            <a:rect l="l" t="t" r="r" b="b"/>
            <a:pathLst>
              <a:path w="6748295" h="4985303">
                <a:moveTo>
                  <a:pt x="0" y="0"/>
                </a:moveTo>
                <a:lnTo>
                  <a:pt x="6748294" y="0"/>
                </a:lnTo>
                <a:lnTo>
                  <a:pt x="6748294" y="4985302"/>
                </a:lnTo>
                <a:lnTo>
                  <a:pt x="0" y="498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>
                <a:solidFill>
                  <a:srgbClr val="000000"/>
                </a:solidFill>
                <a:latin typeface="Cambria Bold"/>
              </a:rPr>
              <a:t>b. Trong phần thân bài, đặc điểm của cây cà chua được miêu tả theo trình tự nào?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86C2EF9-9A0B-87BE-CC6D-618EF15FC2C0}"/>
              </a:ext>
            </a:extLst>
          </p:cNvPr>
          <p:cNvGrpSpPr/>
          <p:nvPr/>
        </p:nvGrpSpPr>
        <p:grpSpPr>
          <a:xfrm>
            <a:off x="439824" y="1748871"/>
            <a:ext cx="6864862" cy="3561147"/>
            <a:chOff x="439824" y="1748871"/>
            <a:chExt cx="6864862" cy="3561147"/>
          </a:xfrm>
        </p:grpSpPr>
        <p:sp>
          <p:nvSpPr>
            <p:cNvPr id="11" name="Freeform 11"/>
            <p:cNvSpPr/>
            <p:nvPr/>
          </p:nvSpPr>
          <p:spPr>
            <a:xfrm>
              <a:off x="439824" y="1748871"/>
              <a:ext cx="6864862" cy="3561147"/>
            </a:xfrm>
            <a:custGeom>
              <a:avLst/>
              <a:gdLst/>
              <a:ahLst/>
              <a:cxnLst/>
              <a:rect l="l" t="t" r="r" b="b"/>
              <a:pathLst>
                <a:path w="10297293" h="5341721">
                  <a:moveTo>
                    <a:pt x="0" y="0"/>
                  </a:moveTo>
                  <a:lnTo>
                    <a:pt x="10297294" y="0"/>
                  </a:lnTo>
                  <a:lnTo>
                    <a:pt x="10297294" y="5341721"/>
                  </a:lnTo>
                  <a:lnTo>
                    <a:pt x="0" y="5341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685800" y="2326054"/>
              <a:ext cx="6156665" cy="2558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083"/>
                </a:lnSpc>
                <a:spcBef>
                  <a:spcPct val="0"/>
                </a:spcBef>
              </a:pP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Trong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phần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cà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chua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miêu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trình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kì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phát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triển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0148" y="304699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377" y="2204311"/>
            <a:ext cx="2837344" cy="1225992"/>
          </a:xfrm>
          <a:custGeom>
            <a:avLst/>
            <a:gdLst/>
            <a:ahLst/>
            <a:cxnLst/>
            <a:rect l="l" t="t" r="r" b="b"/>
            <a:pathLst>
              <a:path w="4256016" h="1838988">
                <a:moveTo>
                  <a:pt x="0" y="0"/>
                </a:moveTo>
                <a:lnTo>
                  <a:pt x="4256016" y="0"/>
                </a:lnTo>
                <a:lnTo>
                  <a:pt x="4256016" y="1838988"/>
                </a:lnTo>
                <a:lnTo>
                  <a:pt x="0" y="18389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282" t="-3743" r="-399396" b="-816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32564" y="2213710"/>
            <a:ext cx="2837344" cy="1225992"/>
          </a:xfrm>
          <a:custGeom>
            <a:avLst/>
            <a:gdLst/>
            <a:ahLst/>
            <a:cxnLst/>
            <a:rect l="l" t="t" r="r" b="b"/>
            <a:pathLst>
              <a:path w="4256016" h="1838988">
                <a:moveTo>
                  <a:pt x="0" y="0"/>
                </a:moveTo>
                <a:lnTo>
                  <a:pt x="4256015" y="0"/>
                </a:lnTo>
                <a:lnTo>
                  <a:pt x="4256015" y="1838987"/>
                </a:lnTo>
                <a:lnTo>
                  <a:pt x="0" y="1838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7510" t="-7697" r="-299168" b="-420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579459" y="2164560"/>
            <a:ext cx="2694277" cy="1235391"/>
          </a:xfrm>
          <a:custGeom>
            <a:avLst/>
            <a:gdLst/>
            <a:ahLst/>
            <a:cxnLst/>
            <a:rect l="l" t="t" r="r" b="b"/>
            <a:pathLst>
              <a:path w="4041416" h="1853086">
                <a:moveTo>
                  <a:pt x="0" y="0"/>
                </a:moveTo>
                <a:lnTo>
                  <a:pt x="4041416" y="0"/>
                </a:lnTo>
                <a:lnTo>
                  <a:pt x="4041416" y="1853086"/>
                </a:lnTo>
                <a:lnTo>
                  <a:pt x="0" y="185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2367" r="-211215" b="-1105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541394" y="3820803"/>
            <a:ext cx="2694277" cy="1235391"/>
          </a:xfrm>
          <a:custGeom>
            <a:avLst/>
            <a:gdLst/>
            <a:ahLst/>
            <a:cxnLst/>
            <a:rect l="l" t="t" r="r" b="b"/>
            <a:pathLst>
              <a:path w="4041416" h="1853086">
                <a:moveTo>
                  <a:pt x="0" y="0"/>
                </a:moveTo>
                <a:lnTo>
                  <a:pt x="4041416" y="0"/>
                </a:lnTo>
                <a:lnTo>
                  <a:pt x="4041416" y="1853086"/>
                </a:lnTo>
                <a:lnTo>
                  <a:pt x="0" y="185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6718" t="-3205" r="-106864" b="-784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789638" y="3820803"/>
            <a:ext cx="2694277" cy="1235391"/>
          </a:xfrm>
          <a:custGeom>
            <a:avLst/>
            <a:gdLst/>
            <a:ahLst/>
            <a:cxnLst/>
            <a:rect l="l" t="t" r="r" b="b"/>
            <a:pathLst>
              <a:path w="4041416" h="1853086">
                <a:moveTo>
                  <a:pt x="0" y="0"/>
                </a:moveTo>
                <a:lnTo>
                  <a:pt x="4041416" y="0"/>
                </a:lnTo>
                <a:lnTo>
                  <a:pt x="4041416" y="1853086"/>
                </a:lnTo>
                <a:lnTo>
                  <a:pt x="0" y="185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9385" t="-4513" r="-4198" b="-653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46411" y="2225709"/>
            <a:ext cx="639075" cy="938092"/>
          </a:xfrm>
          <a:custGeom>
            <a:avLst/>
            <a:gdLst/>
            <a:ahLst/>
            <a:cxnLst/>
            <a:rect l="l" t="t" r="r" b="b"/>
            <a:pathLst>
              <a:path w="958613" h="1407138">
                <a:moveTo>
                  <a:pt x="0" y="0"/>
                </a:moveTo>
                <a:lnTo>
                  <a:pt x="958613" y="0"/>
                </a:lnTo>
                <a:lnTo>
                  <a:pt x="958613" y="1407138"/>
                </a:lnTo>
                <a:lnTo>
                  <a:pt x="0" y="14071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138154" y="2133047"/>
            <a:ext cx="882610" cy="1266904"/>
          </a:xfrm>
          <a:custGeom>
            <a:avLst/>
            <a:gdLst/>
            <a:ahLst/>
            <a:cxnLst/>
            <a:rect l="l" t="t" r="r" b="b"/>
            <a:pathLst>
              <a:path w="1323915" h="1900356">
                <a:moveTo>
                  <a:pt x="0" y="0"/>
                </a:moveTo>
                <a:lnTo>
                  <a:pt x="1323915" y="0"/>
                </a:lnTo>
                <a:lnTo>
                  <a:pt x="1323915" y="1900356"/>
                </a:lnTo>
                <a:lnTo>
                  <a:pt x="0" y="1900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717794" y="2288484"/>
            <a:ext cx="829357" cy="956031"/>
          </a:xfrm>
          <a:custGeom>
            <a:avLst/>
            <a:gdLst/>
            <a:ahLst/>
            <a:cxnLst/>
            <a:rect l="l" t="t" r="r" b="b"/>
            <a:pathLst>
              <a:path w="1244036" h="1434047">
                <a:moveTo>
                  <a:pt x="0" y="0"/>
                </a:moveTo>
                <a:lnTo>
                  <a:pt x="1244036" y="0"/>
                </a:lnTo>
                <a:lnTo>
                  <a:pt x="1244036" y="1434047"/>
                </a:lnTo>
                <a:lnTo>
                  <a:pt x="0" y="14340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838774" y="3898691"/>
            <a:ext cx="973749" cy="1157503"/>
          </a:xfrm>
          <a:custGeom>
            <a:avLst/>
            <a:gdLst/>
            <a:ahLst/>
            <a:cxnLst/>
            <a:rect l="l" t="t" r="r" b="b"/>
            <a:pathLst>
              <a:path w="1460623" h="1736254">
                <a:moveTo>
                  <a:pt x="0" y="0"/>
                </a:moveTo>
                <a:lnTo>
                  <a:pt x="1460623" y="0"/>
                </a:lnTo>
                <a:lnTo>
                  <a:pt x="1460623" y="1736254"/>
                </a:lnTo>
                <a:lnTo>
                  <a:pt x="0" y="17362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096000" y="3820803"/>
            <a:ext cx="968818" cy="1160261"/>
          </a:xfrm>
          <a:custGeom>
            <a:avLst/>
            <a:gdLst/>
            <a:ahLst/>
            <a:cxnLst/>
            <a:rect l="l" t="t" r="r" b="b"/>
            <a:pathLst>
              <a:path w="1453227" h="1740391">
                <a:moveTo>
                  <a:pt x="0" y="0"/>
                </a:moveTo>
                <a:lnTo>
                  <a:pt x="1453227" y="0"/>
                </a:lnTo>
                <a:lnTo>
                  <a:pt x="1453227" y="1740391"/>
                </a:lnTo>
                <a:lnTo>
                  <a:pt x="0" y="17403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c.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Sắp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xếp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chi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tiết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trình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tự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phát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triển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cà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chua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7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99118" y="1698988"/>
            <a:ext cx="2387577" cy="4473213"/>
          </a:xfrm>
          <a:custGeom>
            <a:avLst/>
            <a:gdLst/>
            <a:ahLst/>
            <a:cxnLst/>
            <a:rect l="l" t="t" r="r" b="b"/>
            <a:pathLst>
              <a:path w="3581366" h="6709819">
                <a:moveTo>
                  <a:pt x="0" y="0"/>
                </a:moveTo>
                <a:lnTo>
                  <a:pt x="3581366" y="0"/>
                </a:lnTo>
                <a:lnTo>
                  <a:pt x="3581366" y="6709819"/>
                </a:lnTo>
                <a:lnTo>
                  <a:pt x="0" y="67098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22891" y="1976666"/>
            <a:ext cx="6482336" cy="392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122"/>
              </a:lnSpc>
              <a:spcBef>
                <a:spcPct val="0"/>
              </a:spcBef>
            </a:pPr>
            <a:r>
              <a:rPr lang="en-US" sz="3659" dirty="0" smtClean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3659" dirty="0" err="1" smtClean="0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659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bài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văn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, chi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tiết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tác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giả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kết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hợp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liên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quan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con....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8879" y="43945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d. Trong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chi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tiết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nào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thấy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tác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giả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kết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hợp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những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sự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liên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quan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đến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96657" y="685800"/>
            <a:ext cx="845459" cy="847038"/>
          </a:xfrm>
          <a:custGeom>
            <a:avLst/>
            <a:gdLst/>
            <a:ahLst/>
            <a:cxnLst/>
            <a:rect l="l" t="t" r="r" b="b"/>
            <a:pathLst>
              <a:path w="1268188" h="1270557">
                <a:moveTo>
                  <a:pt x="0" y="0"/>
                </a:moveTo>
                <a:lnTo>
                  <a:pt x="1268188" y="0"/>
                </a:lnTo>
                <a:lnTo>
                  <a:pt x="1268188" y="1270557"/>
                </a:lnTo>
                <a:lnTo>
                  <a:pt x="0" y="1270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06808" y="686601"/>
            <a:ext cx="10941100" cy="51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Em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học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những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gì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cối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từ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771EA62-15BB-2683-A944-678E20BE18C2}"/>
              </a:ext>
            </a:extLst>
          </p:cNvPr>
          <p:cNvGrpSpPr/>
          <p:nvPr/>
        </p:nvGrpSpPr>
        <p:grpSpPr>
          <a:xfrm>
            <a:off x="1600439" y="1532838"/>
            <a:ext cx="8991123" cy="4473084"/>
            <a:chOff x="1600439" y="1532838"/>
            <a:chExt cx="8991123" cy="4473084"/>
          </a:xfrm>
        </p:grpSpPr>
        <p:sp>
          <p:nvSpPr>
            <p:cNvPr id="12" name="Freeform 12"/>
            <p:cNvSpPr/>
            <p:nvPr/>
          </p:nvSpPr>
          <p:spPr>
            <a:xfrm>
              <a:off x="1600439" y="1532838"/>
              <a:ext cx="8991123" cy="4473084"/>
            </a:xfrm>
            <a:custGeom>
              <a:avLst/>
              <a:gdLst/>
              <a:ahLst/>
              <a:cxnLst/>
              <a:rect l="l" t="t" r="r" b="b"/>
              <a:pathLst>
                <a:path w="13486685" h="6709626">
                  <a:moveTo>
                    <a:pt x="0" y="0"/>
                  </a:moveTo>
                  <a:lnTo>
                    <a:pt x="13486684" y="0"/>
                  </a:lnTo>
                  <a:lnTo>
                    <a:pt x="13486684" y="6709625"/>
                  </a:lnTo>
                  <a:lnTo>
                    <a:pt x="0" y="6709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600439" y="2423548"/>
              <a:ext cx="8592360" cy="2207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97"/>
                </a:lnSpc>
                <a:spcBef>
                  <a:spcPct val="0"/>
                </a:spcBef>
              </a:pP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Em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ngoài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cách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lần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lượt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bộ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phận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, ta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kì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phát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triển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sự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liên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quan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603F530-4C99-5ECC-865F-E342547F2314}"/>
              </a:ext>
            </a:extLst>
          </p:cNvPr>
          <p:cNvGrpSpPr/>
          <p:nvPr/>
        </p:nvGrpSpPr>
        <p:grpSpPr>
          <a:xfrm>
            <a:off x="541422" y="1711186"/>
            <a:ext cx="10891376" cy="4340698"/>
            <a:chOff x="541422" y="1711186"/>
            <a:chExt cx="10891376" cy="4340698"/>
          </a:xfrm>
        </p:grpSpPr>
        <p:sp>
          <p:nvSpPr>
            <p:cNvPr id="10" name="Freeform 10"/>
            <p:cNvSpPr/>
            <p:nvPr/>
          </p:nvSpPr>
          <p:spPr>
            <a:xfrm>
              <a:off x="541422" y="1711186"/>
              <a:ext cx="10891376" cy="4340698"/>
            </a:xfrm>
            <a:custGeom>
              <a:avLst/>
              <a:gdLst/>
              <a:ahLst/>
              <a:cxnLst/>
              <a:rect l="l" t="t" r="r" b="b"/>
              <a:pathLst>
                <a:path w="11060579" h="6484264">
                  <a:moveTo>
                    <a:pt x="0" y="0"/>
                  </a:moveTo>
                  <a:lnTo>
                    <a:pt x="11060579" y="0"/>
                  </a:lnTo>
                  <a:lnTo>
                    <a:pt x="11060579" y="6484264"/>
                  </a:lnTo>
                  <a:lnTo>
                    <a:pt x="0" y="6484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044608" y="2190022"/>
              <a:ext cx="9885003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 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Ngoài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cách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lần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lượt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bộ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phận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, ta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kì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phát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triển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sự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liên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quan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7085110-2331-4C97-7B8D-324ED9ED6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8752" y="489535"/>
            <a:ext cx="3694496" cy="13351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CC554A83-DC78-8BA3-1AA4-BD60EDD77A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29" t="-89913" r="-6780" b="-86930"/>
            </a:stretch>
          </a:blipFill>
        </p:spPr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7E39DDC8-DB89-3768-2C30-025080C2C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7780" y="2020574"/>
            <a:ext cx="5646583" cy="3054708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4B624A95-C195-D397-3024-42A3904B3CA5}"/>
              </a:ext>
            </a:extLst>
          </p:cNvPr>
          <p:cNvSpPr/>
          <p:nvPr/>
        </p:nvSpPr>
        <p:spPr>
          <a:xfrm>
            <a:off x="2424758" y="419682"/>
            <a:ext cx="3007132" cy="3315671"/>
          </a:xfrm>
          <a:prstGeom prst="wedgeRoundRectCallout">
            <a:avLst>
              <a:gd name="adj1" fmla="val -57774"/>
              <a:gd name="adj2" fmla="val 32553"/>
              <a:gd name="adj3" fmla="val 16667"/>
            </a:avLst>
          </a:prstGeom>
          <a:solidFill>
            <a:schemeClr val="bg1"/>
          </a:solidFill>
          <a:ln w="19050">
            <a:solidFill>
              <a:srgbClr val="00A62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2800" b="1" noProof="0">
                <a:solidFill>
                  <a:prstClr val="black"/>
                </a:solidFill>
                <a:latin typeface="Cambria" panose="02040503050406030204" pitchFamily="18" charset="0"/>
              </a:rPr>
              <a:t>ẩ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2F420C02-DE42-3AE4-8342-53F58F83A7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2998" y="599735"/>
            <a:ext cx="2956816" cy="3407959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xmlns="" id="{85BAFADF-8692-8E11-5E86-925DDF5F4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7265" y="638767"/>
            <a:ext cx="3364219" cy="34079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69236D4-47E1-7F4E-D5B4-B7F3E8BBB3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4041" y="3547930"/>
            <a:ext cx="2990686" cy="2948191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9F476BC-700C-46FD-15D3-F8B4A4CF21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2371" y="3568003"/>
            <a:ext cx="3383573" cy="2908044"/>
          </a:xfrm>
          <a:prstGeom prst="rect">
            <a:avLst/>
          </a:prstGeom>
        </p:spPr>
      </p:pic>
      <p:pic>
        <p:nvPicPr>
          <p:cNvPr id="8" name="tada1">
            <a:hlinkClick r:id="" action="ppaction://media"/>
            <a:extLst>
              <a:ext uri="{FF2B5EF4-FFF2-40B4-BE49-F238E27FC236}">
                <a16:creationId xmlns:a16="http://schemas.microsoft.com/office/drawing/2014/main" xmlns="" id="{7AA63657-ED17-28A0-78FE-516353211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34654" y="614947"/>
            <a:ext cx="406400" cy="406400"/>
          </a:xfrm>
          <a:prstGeom prst="rect">
            <a:avLst/>
          </a:prstGeom>
        </p:spPr>
      </p:pic>
      <p:pic>
        <p:nvPicPr>
          <p:cNvPr id="9" name="tada1">
            <a:hlinkClick r:id="" action="ppaction://media"/>
            <a:extLst>
              <a:ext uri="{FF2B5EF4-FFF2-40B4-BE49-F238E27FC236}">
                <a16:creationId xmlns:a16="http://schemas.microsoft.com/office/drawing/2014/main" xmlns="" id="{23592636-0CAF-DAC6-52D4-35695C589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40754" y="1320625"/>
            <a:ext cx="406400" cy="406400"/>
          </a:xfrm>
          <a:prstGeom prst="rect">
            <a:avLst/>
          </a:prstGeom>
        </p:spPr>
      </p:pic>
      <p:pic>
        <p:nvPicPr>
          <p:cNvPr id="10" name="tada1">
            <a:hlinkClick r:id="" action="ppaction://media"/>
            <a:extLst>
              <a:ext uri="{FF2B5EF4-FFF2-40B4-BE49-F238E27FC236}">
                <a16:creationId xmlns:a16="http://schemas.microsoft.com/office/drawing/2014/main" xmlns="" id="{F14EB00A-DD2D-DE18-DF01-74B275EAC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52527" y="2077518"/>
            <a:ext cx="406400" cy="406400"/>
          </a:xfrm>
          <a:prstGeom prst="rect">
            <a:avLst/>
          </a:prstGeom>
        </p:spPr>
      </p:pic>
      <p:pic>
        <p:nvPicPr>
          <p:cNvPr id="11" name="tada1">
            <a:hlinkClick r:id="" action="ppaction://media"/>
            <a:extLst>
              <a:ext uri="{FF2B5EF4-FFF2-40B4-BE49-F238E27FC236}">
                <a16:creationId xmlns:a16="http://schemas.microsoft.com/office/drawing/2014/main" xmlns="" id="{B7E548B2-F726-CE2E-3D0F-0C3C267D8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38354" y="2900009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06AAA7-7D84-5593-D073-C6D51C65FC8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2381" r="53620"/>
          <a:stretch/>
        </p:blipFill>
        <p:spPr>
          <a:xfrm>
            <a:off x="57953" y="2699339"/>
            <a:ext cx="2652589" cy="415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9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xmlns="" id="{27952295-63A8-A118-3CA2-FA200A6C66D0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3" name="Hình chữ nhật: Góc Tròn 4">
              <a:extLst>
                <a:ext uri="{FF2B5EF4-FFF2-40B4-BE49-F238E27FC236}">
                  <a16:creationId xmlns:a16="http://schemas.microsoft.com/office/drawing/2014/main" xmlns="" id="{53594D80-34A8-DCF4-194C-43553251CE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A">
              <a:extLst>
                <a:ext uri="{FF2B5EF4-FFF2-40B4-BE49-F238E27FC236}">
                  <a16:creationId xmlns:a16="http://schemas.microsoft.com/office/drawing/2014/main" xmlns="" id="{6B3AB588-AF37-B314-F694-790F0A1AF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xmlns="" id="{8D8E82D4-D913-4787-FBD5-0BC73F171393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xmlns="" id="{55A9FBC9-EE04-5B72-3547-D6B6A973F9A2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Hình ảnh 10">
              <a:extLst>
                <a:ext uri="{FF2B5EF4-FFF2-40B4-BE49-F238E27FC236}">
                  <a16:creationId xmlns:a16="http://schemas.microsoft.com/office/drawing/2014/main" xmlns="" id="{D2BA5F77-8347-8CB8-7AFD-D5C76CF1A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xmlns="" id="{6D2A02D2-EFB1-5ED9-B745-B5736C7E8710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xmlns="" id="{FCD0EBEA-7D6A-D180-DC2F-629F1ABF277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xmlns="" id="{CB4A4F46-5879-802B-1E83-FEF07DAE2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D">
            <a:extLst>
              <a:ext uri="{FF2B5EF4-FFF2-40B4-BE49-F238E27FC236}">
                <a16:creationId xmlns:a16="http://schemas.microsoft.com/office/drawing/2014/main" xmlns="" id="{DEE8D710-C602-14BB-B6F0-89A69809E452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2" name="60">
              <a:extLst>
                <a:ext uri="{FF2B5EF4-FFF2-40B4-BE49-F238E27FC236}">
                  <a16:creationId xmlns:a16="http://schemas.microsoft.com/office/drawing/2014/main" xmlns="" id="{79CD7569-8971-3939-E88C-F5889D9123DD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lăng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677D33B6-B71B-1350-BA12-646B7B3D2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xmlns="" id="{33EA9155-FB3C-0B9D-662A-8E13FD9CFD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15" name="Hình ảnh 15">
            <a:extLst>
              <a:ext uri="{FF2B5EF4-FFF2-40B4-BE49-F238E27FC236}">
                <a16:creationId xmlns:a16="http://schemas.microsoft.com/office/drawing/2014/main" xmlns="" id="{6D7D42AE-AF3F-F836-9438-8D8E09DC8D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16" name="Hình ảnh 16">
            <a:extLst>
              <a:ext uri="{FF2B5EF4-FFF2-40B4-BE49-F238E27FC236}">
                <a16:creationId xmlns:a16="http://schemas.microsoft.com/office/drawing/2014/main" xmlns="" id="{94E9823C-0FD7-5823-2A93-E9A939441E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17" name="Hình ảnh 17">
            <a:extLst>
              <a:ext uri="{FF2B5EF4-FFF2-40B4-BE49-F238E27FC236}">
                <a16:creationId xmlns:a16="http://schemas.microsoft.com/office/drawing/2014/main" xmlns="" id="{169D586B-E0FB-3F70-00D4-45654F54278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1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3C7EA21E-0F1A-0DE5-53D9-C8D2B97D0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19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001767F-96B4-7449-3597-5AC0EB0D25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134A4CC-4739-42BD-F096-D3D8CD337B8C}"/>
              </a:ext>
            </a:extLst>
          </p:cNvPr>
          <p:cNvGrpSpPr/>
          <p:nvPr/>
        </p:nvGrpSpPr>
        <p:grpSpPr>
          <a:xfrm>
            <a:off x="811599" y="687054"/>
            <a:ext cx="10526273" cy="2019558"/>
            <a:chOff x="811599" y="687054"/>
            <a:chExt cx="10526273" cy="2019558"/>
          </a:xfrm>
        </p:grpSpPr>
        <p:grpSp>
          <p:nvGrpSpPr>
            <p:cNvPr id="21" name="组合 8">
              <a:extLst>
                <a:ext uri="{FF2B5EF4-FFF2-40B4-BE49-F238E27FC236}">
                  <a16:creationId xmlns:a16="http://schemas.microsoft.com/office/drawing/2014/main" xmlns="" id="{0E3AFF6A-FF4C-C663-6D5F-986F3CB58426}"/>
                </a:ext>
              </a:extLst>
            </p:cNvPr>
            <p:cNvGrpSpPr/>
            <p:nvPr/>
          </p:nvGrpSpPr>
          <p:grpSpPr>
            <a:xfrm>
              <a:off x="811599" y="687054"/>
              <a:ext cx="10526273" cy="2019558"/>
              <a:chOff x="1463" y="1574"/>
              <a:chExt cx="4953" cy="1271"/>
            </a:xfrm>
          </p:grpSpPr>
          <p:sp>
            <p:nvSpPr>
              <p:cNvPr id="23" name="圆角矩形 7">
                <a:extLst>
                  <a:ext uri="{FF2B5EF4-FFF2-40B4-BE49-F238E27FC236}">
                    <a16:creationId xmlns:a16="http://schemas.microsoft.com/office/drawing/2014/main" xmlns="" id="{2A57A205-A19D-4D8A-6042-5866D9FD5017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00A52B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24" name="圆角矩形 5">
                <a:extLst>
                  <a:ext uri="{FF2B5EF4-FFF2-40B4-BE49-F238E27FC236}">
                    <a16:creationId xmlns:a16="http://schemas.microsoft.com/office/drawing/2014/main" xmlns="" id="{BFAF10D2-34E5-9EF7-4DEE-395B947DE603}"/>
                  </a:ext>
                </a:extLst>
              </p:cNvPr>
              <p:cNvSpPr/>
              <p:nvPr/>
            </p:nvSpPr>
            <p:spPr>
              <a:xfrm>
                <a:off x="1463" y="1574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00A52B"/>
              </a:solidFill>
              <a:ln>
                <a:solidFill>
                  <a:srgbClr val="00A52B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05208F3-DCAB-A0A0-CA69-124A006BC14C}"/>
                </a:ext>
              </a:extLst>
            </p:cNvPr>
            <p:cNvSpPr txBox="1"/>
            <p:nvPr/>
          </p:nvSpPr>
          <p:spPr>
            <a:xfrm>
              <a:off x="1475287" y="704634"/>
              <a:ext cx="869178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Giữa đông ngỡ bụi chà rào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 đông hoa nở một màu hồng tươi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 gì lạ thế bạn ơi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Xuân về ai cũng thích chơi trong nhà.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                                    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gì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Arrow: Left 2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70CE27C-4499-310F-97B6-38A6B36D6DDE}"/>
              </a:ext>
            </a:extLst>
          </p:cNvPr>
          <p:cNvSpPr/>
          <p:nvPr/>
        </p:nvSpPr>
        <p:spPr>
          <a:xfrm>
            <a:off x="869052" y="5877375"/>
            <a:ext cx="514686" cy="587141"/>
          </a:xfrm>
          <a:prstGeom prst="leftArrow">
            <a:avLst>
              <a:gd name="adj1" fmla="val 50000"/>
              <a:gd name="adj2" fmla="val 72670"/>
            </a:avLst>
          </a:prstGeom>
          <a:solidFill>
            <a:srgbClr val="00A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0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23B20CA-4910-DFDE-96DB-E588AC853630}"/>
              </a:ext>
            </a:extLst>
          </p:cNvPr>
          <p:cNvGrpSpPr/>
          <p:nvPr/>
        </p:nvGrpSpPr>
        <p:grpSpPr>
          <a:xfrm>
            <a:off x="562891" y="687054"/>
            <a:ext cx="11002435" cy="2019558"/>
            <a:chOff x="562891" y="687054"/>
            <a:chExt cx="11002435" cy="2019558"/>
          </a:xfrm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xmlns="" id="{D2748CFB-BF71-31D7-C467-97D930CA6E9F}"/>
                </a:ext>
              </a:extLst>
            </p:cNvPr>
            <p:cNvGrpSpPr/>
            <p:nvPr/>
          </p:nvGrpSpPr>
          <p:grpSpPr>
            <a:xfrm>
              <a:off x="811599" y="687054"/>
              <a:ext cx="10526273" cy="2019558"/>
              <a:chOff x="1463" y="1574"/>
              <a:chExt cx="4953" cy="1271"/>
            </a:xfrm>
          </p:grpSpPr>
          <p:sp>
            <p:nvSpPr>
              <p:cNvPr id="5" name="圆角矩形 7">
                <a:extLst>
                  <a:ext uri="{FF2B5EF4-FFF2-40B4-BE49-F238E27FC236}">
                    <a16:creationId xmlns:a16="http://schemas.microsoft.com/office/drawing/2014/main" xmlns="" id="{209DBC34-4E58-DE8D-A9A6-CA7AE866C8FA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00A52B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xmlns="" id="{AAF09455-9C0E-064A-1693-DA890BBE5983}"/>
                  </a:ext>
                </a:extLst>
              </p:cNvPr>
              <p:cNvSpPr/>
              <p:nvPr/>
            </p:nvSpPr>
            <p:spPr>
              <a:xfrm>
                <a:off x="1463" y="1574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00A52B"/>
              </a:solidFill>
              <a:ln>
                <a:solidFill>
                  <a:srgbClr val="00A52B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B964009-0E30-1132-CAFB-FCB0A916A82A}"/>
                </a:ext>
              </a:extLst>
            </p:cNvPr>
            <p:cNvSpPr txBox="1"/>
            <p:nvPr/>
          </p:nvSpPr>
          <p:spPr>
            <a:xfrm>
              <a:off x="562891" y="838216"/>
              <a:ext cx="1100243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 gì chỉ nhớ mùa hè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Rung rinh trước gió,đỏ hoe bên đường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  <a:p>
              <a:pPr lvl="0"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								</a:t>
              </a:r>
              <a:r>
                <a:rPr lang="en-US" sz="2400" b="1" i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2400" b="1" i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cây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A">
            <a:extLst>
              <a:ext uri="{FF2B5EF4-FFF2-40B4-BE49-F238E27FC236}">
                <a16:creationId xmlns:a16="http://schemas.microsoft.com/office/drawing/2014/main" xmlns="" id="{870A94EE-55A0-85E5-B282-5F02D28A1AF4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xmlns="" id="{74CC3530-E7AD-8B99-2E8D-F08012F12C68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xmlns="" id="{F521DE2F-4FBE-C805-0DBB-E74DA441E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B">
            <a:extLst>
              <a:ext uri="{FF2B5EF4-FFF2-40B4-BE49-F238E27FC236}">
                <a16:creationId xmlns:a16="http://schemas.microsoft.com/office/drawing/2014/main" xmlns="" id="{2C080307-DA5A-7C4B-9556-19641B433C31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1" name="Hình chữ nhật: Góc Tròn 5">
              <a:extLst>
                <a:ext uri="{FF2B5EF4-FFF2-40B4-BE49-F238E27FC236}">
                  <a16:creationId xmlns:a16="http://schemas.microsoft.com/office/drawing/2014/main" xmlns="" id="{6D8EF131-B900-7902-4974-305971466574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lăng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Hình ảnh 10">
              <a:extLst>
                <a:ext uri="{FF2B5EF4-FFF2-40B4-BE49-F238E27FC236}">
                  <a16:creationId xmlns:a16="http://schemas.microsoft.com/office/drawing/2014/main" xmlns="" id="{8528967E-C453-089B-5DD1-0FC0953C5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xmlns="" id="{14944681-BCBB-A716-3698-045FB943D74D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4" name="Hình chữ nhật: Góc Tròn 6">
              <a:extLst>
                <a:ext uri="{FF2B5EF4-FFF2-40B4-BE49-F238E27FC236}">
                  <a16:creationId xmlns:a16="http://schemas.microsoft.com/office/drawing/2014/main" xmlns="" id="{4DCACAED-B2FA-3EA9-5DF8-C062B8FE9227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1">
              <a:extLst>
                <a:ext uri="{FF2B5EF4-FFF2-40B4-BE49-F238E27FC236}">
                  <a16:creationId xmlns:a16="http://schemas.microsoft.com/office/drawing/2014/main" xmlns="" id="{B891013F-38A5-B142-8121-B43D4ACFF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xmlns="" id="{09662092-D624-6555-3336-FDE6C96BD894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7" name="60">
              <a:extLst>
                <a:ext uri="{FF2B5EF4-FFF2-40B4-BE49-F238E27FC236}">
                  <a16:creationId xmlns:a16="http://schemas.microsoft.com/office/drawing/2014/main" xmlns="" id="{27C8CDCE-9AD1-EA77-AA9E-FA22A4C1FD8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phượng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2">
              <a:extLst>
                <a:ext uri="{FF2B5EF4-FFF2-40B4-BE49-F238E27FC236}">
                  <a16:creationId xmlns:a16="http://schemas.microsoft.com/office/drawing/2014/main" xmlns="" id="{C032A2CC-6F0E-C972-6699-7872A8F0F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xmlns="" id="{83419193-C933-02B8-2783-06B33F416A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0" name="Hình ảnh 15">
            <a:extLst>
              <a:ext uri="{FF2B5EF4-FFF2-40B4-BE49-F238E27FC236}">
                <a16:creationId xmlns:a16="http://schemas.microsoft.com/office/drawing/2014/main" xmlns="" id="{2778BB63-89C6-A2BA-5C6B-3509E985C8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1" name="Hình ảnh 16">
            <a:extLst>
              <a:ext uri="{FF2B5EF4-FFF2-40B4-BE49-F238E27FC236}">
                <a16:creationId xmlns:a16="http://schemas.microsoft.com/office/drawing/2014/main" xmlns="" id="{67E982A6-DB0C-6227-4386-3B98BA3543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2" name="Hình ảnh 17">
            <a:extLst>
              <a:ext uri="{FF2B5EF4-FFF2-40B4-BE49-F238E27FC236}">
                <a16:creationId xmlns:a16="http://schemas.microsoft.com/office/drawing/2014/main" xmlns="" id="{87926904-ABF3-A9BF-DDEF-7BDD52563C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0FCD10C5-94D6-DF65-BD45-1DD0C51BA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234679-CA87-01C5-4E39-286654FF59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sp>
        <p:nvSpPr>
          <p:cNvPr id="25" name="Arrow: Left 2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CC1DFF5-BA22-0C52-3287-0B26F19CD136}"/>
              </a:ext>
            </a:extLst>
          </p:cNvPr>
          <p:cNvSpPr/>
          <p:nvPr/>
        </p:nvSpPr>
        <p:spPr>
          <a:xfrm>
            <a:off x="869052" y="5877375"/>
            <a:ext cx="514686" cy="587141"/>
          </a:xfrm>
          <a:prstGeom prst="leftArrow">
            <a:avLst>
              <a:gd name="adj1" fmla="val 50000"/>
              <a:gd name="adj2" fmla="val 72670"/>
            </a:avLst>
          </a:prstGeom>
          <a:solidFill>
            <a:srgbClr val="00A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80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9DDFF54-331D-7CAB-6FAF-67F728FC1B61}"/>
              </a:ext>
            </a:extLst>
          </p:cNvPr>
          <p:cNvGrpSpPr/>
          <p:nvPr/>
        </p:nvGrpSpPr>
        <p:grpSpPr>
          <a:xfrm>
            <a:off x="811599" y="434410"/>
            <a:ext cx="10526273" cy="2272201"/>
            <a:chOff x="811599" y="434410"/>
            <a:chExt cx="10526273" cy="2272201"/>
          </a:xfrm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xmlns="" id="{E134F68F-A90B-4597-A374-BC2A644B7FE3}"/>
                </a:ext>
              </a:extLst>
            </p:cNvPr>
            <p:cNvGrpSpPr/>
            <p:nvPr/>
          </p:nvGrpSpPr>
          <p:grpSpPr>
            <a:xfrm>
              <a:off x="811599" y="434410"/>
              <a:ext cx="10526273" cy="2272201"/>
              <a:chOff x="1463" y="1415"/>
              <a:chExt cx="4953" cy="1430"/>
            </a:xfrm>
          </p:grpSpPr>
          <p:sp>
            <p:nvSpPr>
              <p:cNvPr id="5" name="圆角矩形 7">
                <a:extLst>
                  <a:ext uri="{FF2B5EF4-FFF2-40B4-BE49-F238E27FC236}">
                    <a16:creationId xmlns:a16="http://schemas.microsoft.com/office/drawing/2014/main" xmlns="" id="{5AFE66EB-C7D0-714A-C011-AFC20E628F41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00A52B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xmlns="" id="{E3049557-C4A2-5931-63F2-1CDCC2676CBD}"/>
                  </a:ext>
                </a:extLst>
              </p:cNvPr>
              <p:cNvSpPr/>
              <p:nvPr/>
            </p:nvSpPr>
            <p:spPr>
              <a:xfrm>
                <a:off x="1463" y="1415"/>
                <a:ext cx="4943" cy="1371"/>
              </a:xfrm>
              <a:prstGeom prst="roundRect">
                <a:avLst>
                  <a:gd name="adj" fmla="val 50000"/>
                </a:avLst>
              </a:prstGeom>
              <a:solidFill>
                <a:srgbClr val="00A52B"/>
              </a:solidFill>
              <a:ln>
                <a:solidFill>
                  <a:srgbClr val="00A52B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F1A9C44-F304-3E02-109F-12B7B4E1B768}"/>
                </a:ext>
              </a:extLst>
            </p:cNvPr>
            <p:cNvSpPr txBox="1"/>
            <p:nvPr/>
          </p:nvSpPr>
          <p:spPr>
            <a:xfrm>
              <a:off x="1802270" y="459842"/>
              <a:ext cx="868976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 gì tựa tai voi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Hè cho ô mát em chơi sân trường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Đông về trơ trụi cành xương</a:t>
              </a:r>
            </a:p>
            <a:p>
              <a:pPr lvl="0" algn="ctr"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Lá thành mảnh nắng nhẹ vương gió chiều. </a:t>
              </a:r>
              <a:endPara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lvl="0" algn="ctr">
                <a:defRPr/>
              </a:pPr>
              <a:r>
                <a:rPr lang="en-US" sz="2400" b="1" i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					</a:t>
              </a:r>
              <a:r>
                <a:rPr lang="en-US" sz="2400" b="1" i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2400" b="1" i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cây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A">
            <a:extLst>
              <a:ext uri="{FF2B5EF4-FFF2-40B4-BE49-F238E27FC236}">
                <a16:creationId xmlns:a16="http://schemas.microsoft.com/office/drawing/2014/main" xmlns="" id="{F4B9D16F-AE56-7933-FAA4-407075367B40}"/>
              </a:ext>
            </a:extLst>
          </p:cNvPr>
          <p:cNvGrpSpPr/>
          <p:nvPr/>
        </p:nvGrpSpPr>
        <p:grpSpPr>
          <a:xfrm>
            <a:off x="903389" y="3095736"/>
            <a:ext cx="4380654" cy="1122446"/>
            <a:chOff x="1106373" y="2653723"/>
            <a:chExt cx="4380654" cy="112244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xmlns="" id="{A357E98A-24E3-C0C7-BE6B-D2846F56D346}"/>
                </a:ext>
              </a:extLst>
            </p:cNvPr>
            <p:cNvSpPr/>
            <p:nvPr/>
          </p:nvSpPr>
          <p:spPr>
            <a:xfrm>
              <a:off x="2178596" y="2715908"/>
              <a:ext cx="3308431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xmlns="" id="{CA565B57-BE9D-5C29-636B-0BFA8E6DB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B">
            <a:extLst>
              <a:ext uri="{FF2B5EF4-FFF2-40B4-BE49-F238E27FC236}">
                <a16:creationId xmlns:a16="http://schemas.microsoft.com/office/drawing/2014/main" xmlns="" id="{DD4FBBD7-826A-2103-6260-AA30860756A3}"/>
              </a:ext>
            </a:extLst>
          </p:cNvPr>
          <p:cNvGrpSpPr/>
          <p:nvPr/>
        </p:nvGrpSpPr>
        <p:grpSpPr>
          <a:xfrm>
            <a:off x="6770662" y="3133353"/>
            <a:ext cx="4272476" cy="1084829"/>
            <a:chOff x="6575139" y="2653724"/>
            <a:chExt cx="4272476" cy="1084829"/>
          </a:xfrm>
        </p:grpSpPr>
        <p:sp>
          <p:nvSpPr>
            <p:cNvPr id="11" name="Hình chữ nhật: Góc Tròn 5">
              <a:extLst>
                <a:ext uri="{FF2B5EF4-FFF2-40B4-BE49-F238E27FC236}">
                  <a16:creationId xmlns:a16="http://schemas.microsoft.com/office/drawing/2014/main" xmlns="" id="{14F3A1F7-4F8C-65E2-14F1-9D9436F56052}"/>
                </a:ext>
              </a:extLst>
            </p:cNvPr>
            <p:cNvSpPr/>
            <p:nvPr/>
          </p:nvSpPr>
          <p:spPr>
            <a:xfrm>
              <a:off x="7638898" y="2706502"/>
              <a:ext cx="3208717" cy="103205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cừ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Hình ảnh 10">
              <a:extLst>
                <a:ext uri="{FF2B5EF4-FFF2-40B4-BE49-F238E27FC236}">
                  <a16:creationId xmlns:a16="http://schemas.microsoft.com/office/drawing/2014/main" xmlns="" id="{D7BD6425-3170-7B40-4FFF-CEBDFBA66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xmlns="" id="{977FA3DF-1C3E-5625-2476-1DDC1D40A5A0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4" name="Hình chữ nhật: Góc Tròn 6">
              <a:extLst>
                <a:ext uri="{FF2B5EF4-FFF2-40B4-BE49-F238E27FC236}">
                  <a16:creationId xmlns:a16="http://schemas.microsoft.com/office/drawing/2014/main" xmlns="" id="{2C8678E4-DBB9-526F-204B-091764CBBD65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sữa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1">
              <a:extLst>
                <a:ext uri="{FF2B5EF4-FFF2-40B4-BE49-F238E27FC236}">
                  <a16:creationId xmlns:a16="http://schemas.microsoft.com/office/drawing/2014/main" xmlns="" id="{B5794CE5-E97C-829E-292D-5CDC235B2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xmlns="" id="{8CDBB7BF-3895-DEB1-EEE1-CA438956F45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7" name="60">
              <a:extLst>
                <a:ext uri="{FF2B5EF4-FFF2-40B4-BE49-F238E27FC236}">
                  <a16:creationId xmlns:a16="http://schemas.microsoft.com/office/drawing/2014/main" xmlns="" id="{2B4A084B-6045-238A-7A34-ED8E1D4CE5F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trầu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2">
              <a:extLst>
                <a:ext uri="{FF2B5EF4-FFF2-40B4-BE49-F238E27FC236}">
                  <a16:creationId xmlns:a16="http://schemas.microsoft.com/office/drawing/2014/main" xmlns="" id="{7B317DB4-F5D0-56BD-5CA4-D3193A784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xmlns="" id="{72156EEF-59CF-7E64-59C9-9238AF1FAD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30633" y="3239906"/>
            <a:ext cx="896707" cy="890172"/>
          </a:xfrm>
          <a:prstGeom prst="rect">
            <a:avLst/>
          </a:prstGeom>
        </p:spPr>
      </p:pic>
      <p:pic>
        <p:nvPicPr>
          <p:cNvPr id="20" name="Hình ảnh 15">
            <a:extLst>
              <a:ext uri="{FF2B5EF4-FFF2-40B4-BE49-F238E27FC236}">
                <a16:creationId xmlns:a16="http://schemas.microsoft.com/office/drawing/2014/main" xmlns="" id="{9F6DD134-FC96-33C5-418A-F0615E356C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1" name="Hình ảnh 16">
            <a:extLst>
              <a:ext uri="{FF2B5EF4-FFF2-40B4-BE49-F238E27FC236}">
                <a16:creationId xmlns:a16="http://schemas.microsoft.com/office/drawing/2014/main" xmlns="" id="{09043489-A80F-84C1-28F8-AB331F061A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2" name="Hình ảnh 17">
            <a:extLst>
              <a:ext uri="{FF2B5EF4-FFF2-40B4-BE49-F238E27FC236}">
                <a16:creationId xmlns:a16="http://schemas.microsoft.com/office/drawing/2014/main" xmlns="" id="{818A3F40-E8AE-88AC-A87A-3227E36DC7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DCF80D57-1993-96E3-E050-7B9A0A8FA6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A3E49CE1-C524-EB5E-A4F6-BFB76CAD03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sp>
        <p:nvSpPr>
          <p:cNvPr id="25" name="Arrow: Left 2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1960579-5BF3-450B-2488-3BACD98E8707}"/>
              </a:ext>
            </a:extLst>
          </p:cNvPr>
          <p:cNvSpPr/>
          <p:nvPr/>
        </p:nvSpPr>
        <p:spPr>
          <a:xfrm>
            <a:off x="869052" y="5877375"/>
            <a:ext cx="514686" cy="587141"/>
          </a:xfrm>
          <a:prstGeom prst="leftArrow">
            <a:avLst>
              <a:gd name="adj1" fmla="val 50000"/>
              <a:gd name="adj2" fmla="val 72670"/>
            </a:avLst>
          </a:prstGeom>
          <a:solidFill>
            <a:srgbClr val="00A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874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D3F04C-8D09-414F-3C6A-84B390653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1F5604BF-2D16-E163-62F8-52FDFB22D9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25DCCF4B-B259-AD9D-FCF6-085E82E9FCC0}"/>
              </a:ext>
            </a:extLst>
          </p:cNvPr>
          <p:cNvSpPr/>
          <p:nvPr/>
        </p:nvSpPr>
        <p:spPr>
          <a:xfrm>
            <a:off x="-1551107" y="2962978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5"/>
                </a:lnTo>
                <a:lnTo>
                  <a:pt x="0" y="6357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787AB4A-127F-D334-0AF2-F352A9A0D75D}"/>
              </a:ext>
            </a:extLst>
          </p:cNvPr>
          <p:cNvSpPr/>
          <p:nvPr/>
        </p:nvSpPr>
        <p:spPr>
          <a:xfrm flipH="1">
            <a:off x="9090113" y="3116080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5"/>
                </a:lnTo>
                <a:lnTo>
                  <a:pt x="5609916" y="6357905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20BAACB0-A352-351F-72A6-25B46BD5D04E}"/>
              </a:ext>
            </a:extLst>
          </p:cNvPr>
          <p:cNvSpPr/>
          <p:nvPr/>
        </p:nvSpPr>
        <p:spPr>
          <a:xfrm>
            <a:off x="-604158" y="1065803"/>
            <a:ext cx="4759375" cy="5894820"/>
          </a:xfrm>
          <a:custGeom>
            <a:avLst/>
            <a:gdLst/>
            <a:ahLst/>
            <a:cxnLst/>
            <a:rect l="l" t="t" r="r" b="b"/>
            <a:pathLst>
              <a:path w="6710721" h="7977083">
                <a:moveTo>
                  <a:pt x="0" y="0"/>
                </a:moveTo>
                <a:lnTo>
                  <a:pt x="6710721" y="0"/>
                </a:lnTo>
                <a:lnTo>
                  <a:pt x="6710721" y="7977083"/>
                </a:lnTo>
                <a:lnTo>
                  <a:pt x="0" y="7977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7CBD30-466B-59CC-0D89-669B01309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701" y="1765699"/>
            <a:ext cx="8577815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94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20380" y="368307"/>
            <a:ext cx="7343307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Đọc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văn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dưới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đây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và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trả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lời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câu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hỏi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99477" y="863593"/>
            <a:ext cx="2305745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27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Cambria Bold"/>
              </a:rPr>
              <a:t>cà</a:t>
            </a:r>
            <a:r>
              <a:rPr lang="en-US" sz="327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Cambria Bold"/>
              </a:rPr>
              <a:t>chua</a:t>
            </a:r>
            <a:r>
              <a:rPr lang="en-US" sz="3275" dirty="0">
                <a:solidFill>
                  <a:srgbClr val="000000"/>
                </a:solidFill>
                <a:latin typeface="Cambria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800" y="1535669"/>
            <a:ext cx="10780425" cy="470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90"/>
              </a:lnSpc>
            </a:pP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 smtClean="0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chim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sếu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thượng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nguồn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dọc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lòng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xuôi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rộ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vun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bón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tắm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90"/>
              </a:lnSpc>
              <a:spcBef>
                <a:spcPct val="0"/>
              </a:spcBef>
            </a:pP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 smtClean="0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vươn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toả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sức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thảm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đen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phủ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gấm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bỗng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xinh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xắn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xuyết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gốc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bướm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97043" y="561728"/>
            <a:ext cx="3658743" cy="5486400"/>
          </a:xfrm>
          <a:custGeom>
            <a:avLst/>
            <a:gdLst/>
            <a:ahLst/>
            <a:cxnLst/>
            <a:rect l="l" t="t" r="r" b="b"/>
            <a:pathLst>
              <a:path w="5488114" h="8229600">
                <a:moveTo>
                  <a:pt x="0" y="0"/>
                </a:moveTo>
                <a:lnTo>
                  <a:pt x="5488115" y="0"/>
                </a:lnTo>
                <a:lnTo>
                  <a:pt x="54881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22892" y="364325"/>
            <a:ext cx="6682329" cy="600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09"/>
              </a:lnSpc>
            </a:pP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biến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nõn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thầm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lặng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phục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xuê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con.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leo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nghịch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ngợm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mát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tụ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dần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hiền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dịu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thắp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đèn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09"/>
              </a:lnSpc>
            </a:pP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tiệc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sang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giản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nấu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vội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trẻ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em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609"/>
              </a:lnSpc>
            </a:pPr>
            <a:r>
              <a:rPr lang="en-US" sz="2400" i="1" dirty="0">
                <a:solidFill>
                  <a:srgbClr val="000000"/>
                </a:solidFill>
                <a:latin typeface="Cambria"/>
              </a:rPr>
              <a:t>(Theo Ngô Văn </a:t>
            </a:r>
            <a:r>
              <a:rPr lang="en-US" sz="2400" i="1" dirty="0" err="1">
                <a:solidFill>
                  <a:srgbClr val="000000"/>
                </a:solidFill>
                <a:latin typeface="Cambria"/>
              </a:rPr>
              <a:t>Phú</a:t>
            </a:r>
            <a:r>
              <a:rPr lang="en-US" sz="2400" i="1" dirty="0" smtClean="0">
                <a:solidFill>
                  <a:srgbClr val="000000"/>
                </a:solidFill>
                <a:latin typeface="Cambria"/>
              </a:rPr>
              <a:t>)</a:t>
            </a:r>
            <a:endParaRPr lang="en-US" sz="2400" i="1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22892" y="470771"/>
            <a:ext cx="10383309" cy="341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484"/>
              </a:lnSpc>
            </a:pPr>
            <a:r>
              <a:rPr lang="en-US" sz="3202" dirty="0">
                <a:solidFill>
                  <a:srgbClr val="45520E"/>
                </a:solidFill>
                <a:latin typeface="Cambria"/>
              </a:rPr>
              <a:t>a.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Tìm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phần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mở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,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thân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,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kết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văn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trên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và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nêu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ý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chính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từng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phần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4484"/>
              </a:lnSpc>
            </a:pPr>
            <a:r>
              <a:rPr lang="en-US" sz="3202" dirty="0">
                <a:solidFill>
                  <a:srgbClr val="45520E"/>
                </a:solidFill>
                <a:latin typeface="Cambria"/>
              </a:rPr>
              <a:t>b. Trong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phần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thân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,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đặc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điểm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cây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cà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chua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được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miêu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tả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theo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trình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tự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nào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?</a:t>
            </a:r>
          </a:p>
          <a:p>
            <a:pPr algn="just" defTabSz="609630">
              <a:lnSpc>
                <a:spcPts val="4484"/>
              </a:lnSpc>
              <a:spcBef>
                <a:spcPct val="0"/>
              </a:spcBef>
            </a:pPr>
            <a:r>
              <a:rPr lang="en-US" sz="3202" dirty="0">
                <a:solidFill>
                  <a:srgbClr val="45520E"/>
                </a:solidFill>
                <a:latin typeface="Cambria"/>
              </a:rPr>
              <a:t>c.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Sắp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xếp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các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chi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tiết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dưới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đây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theo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trình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tự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phát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triển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cây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cà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chua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777107" y="4050324"/>
            <a:ext cx="11074879" cy="1056892"/>
          </a:xfrm>
          <a:custGeom>
            <a:avLst/>
            <a:gdLst/>
            <a:ahLst/>
            <a:cxnLst/>
            <a:rect l="l" t="t" r="r" b="b"/>
            <a:pathLst>
              <a:path w="16612319" h="1585338">
                <a:moveTo>
                  <a:pt x="0" y="0"/>
                </a:moveTo>
                <a:lnTo>
                  <a:pt x="16612319" y="0"/>
                </a:lnTo>
                <a:lnTo>
                  <a:pt x="16612319" y="1585338"/>
                </a:lnTo>
                <a:lnTo>
                  <a:pt x="0" y="1585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0373" y="5219547"/>
            <a:ext cx="10215827" cy="110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513"/>
              </a:lnSpc>
              <a:spcBef>
                <a:spcPct val="0"/>
              </a:spcBef>
            </a:pPr>
            <a:r>
              <a:rPr lang="en-US" sz="3223">
                <a:solidFill>
                  <a:srgbClr val="45520E"/>
                </a:solidFill>
                <a:latin typeface="Cambria"/>
              </a:rPr>
              <a:t>d. Trong bài văn, chi tiết nào cho thấy tác giả tả cây kết hợp với tả những sự vật có liên quan đến cây?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1384</Words>
  <Application>Microsoft Office PowerPoint</Application>
  <PresentationFormat>Widescreen</PresentationFormat>
  <Paragraphs>61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Bold</vt:lpstr>
      <vt:lpstr>Open Sans Light</vt:lpstr>
      <vt:lpstr>SVN-Newton</vt:lpstr>
      <vt:lpstr>Times New Roman</vt:lpstr>
      <vt:lpstr>Vogue-ExtraBold</vt:lpstr>
      <vt:lpstr>字魂189号-星岩乐黑体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</cp:lastModifiedBy>
  <cp:revision>20</cp:revision>
  <dcterms:created xsi:type="dcterms:W3CDTF">2024-02-20T11:36:02Z</dcterms:created>
  <dcterms:modified xsi:type="dcterms:W3CDTF">2024-04-16T08:36:09Z</dcterms:modified>
</cp:coreProperties>
</file>