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82" r:id="rId2"/>
  </p:sldMasterIdLst>
  <p:notesMasterIdLst>
    <p:notesMasterId r:id="rId33"/>
  </p:notesMasterIdLst>
  <p:sldIdLst>
    <p:sldId id="303" r:id="rId3"/>
    <p:sldId id="259" r:id="rId4"/>
    <p:sldId id="261" r:id="rId5"/>
    <p:sldId id="270" r:id="rId6"/>
    <p:sldId id="264" r:id="rId7"/>
    <p:sldId id="268" r:id="rId8"/>
    <p:sldId id="267" r:id="rId9"/>
    <p:sldId id="256" r:id="rId10"/>
    <p:sldId id="279" r:id="rId11"/>
    <p:sldId id="390" r:id="rId12"/>
    <p:sldId id="257" r:id="rId13"/>
    <p:sldId id="394" r:id="rId14"/>
    <p:sldId id="366" r:id="rId15"/>
    <p:sldId id="393" r:id="rId16"/>
    <p:sldId id="392" r:id="rId17"/>
    <p:sldId id="391" r:id="rId18"/>
    <p:sldId id="368" r:id="rId19"/>
    <p:sldId id="318" r:id="rId20"/>
    <p:sldId id="369" r:id="rId21"/>
    <p:sldId id="258" r:id="rId22"/>
    <p:sldId id="371" r:id="rId23"/>
    <p:sldId id="377" r:id="rId24"/>
    <p:sldId id="379" r:id="rId25"/>
    <p:sldId id="378" r:id="rId26"/>
    <p:sldId id="380" r:id="rId27"/>
    <p:sldId id="382" r:id="rId28"/>
    <p:sldId id="381" r:id="rId29"/>
    <p:sldId id="387" r:id="rId30"/>
    <p:sldId id="388" r:id="rId31"/>
    <p:sldId id="389" r:id="rId32"/>
  </p:sldIdLst>
  <p:sldSz cx="12161838" cy="6858000"/>
  <p:notesSz cx="6858000" cy="9144000"/>
  <p:embeddedFontLst>
    <p:embeddedFont>
      <p:font typeface="Arial-Rounded" panose="020B0500000000000000" charset="0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Arial Rounded MT Bold" panose="020B0604020202020204" charset="0"/>
      <p:regular r:id="rId37"/>
    </p:embeddedFont>
    <p:embeddedFont>
      <p:font typeface="Scope One" panose="020B0604020202020204" charset="0"/>
      <p:regular r:id="rId38"/>
    </p:embeddedFont>
    <p:embeddedFont>
      <p:font typeface="Delius Unicase" panose="020B0604020202020204" charset="0"/>
      <p:regular r:id="rId39"/>
      <p:bold r:id="rId40"/>
    </p:embeddedFont>
    <p:embeddedFont>
      <p:font typeface="Patrick Hand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HP001 4 hàng" panose="020B0603050302020204" pitchFamily="34" charset="0"/>
      <p:regular r:id="rId46"/>
      <p:bold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DDB7B"/>
    <a:srgbClr val="DFF1C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6" autoAdjust="0"/>
  </p:normalViewPr>
  <p:slideViewPr>
    <p:cSldViewPr snapToGrid="0">
      <p:cViewPr varScale="1">
        <p:scale>
          <a:sx n="66" d="100"/>
          <a:sy n="66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24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HS bài trước học là gì đã nhé</a:t>
            </a:r>
          </a:p>
        </p:txBody>
      </p:sp>
    </p:spTree>
    <p:extLst>
      <p:ext uri="{BB962C8B-B14F-4D97-AF65-F5344CB8AC3E}">
        <p14:creationId xmlns:p14="http://schemas.microsoft.com/office/powerpoint/2010/main" val="73005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cho hs thấy ddc các tiếng cùng vần sẽ làm cho bài thơ nhịp nhàng và hay hơn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Yêu cầu thuộc 2 khổ nên người soạn k biết chọn 2 khổ nào ạ. Khổ thân</a:t>
            </a:r>
          </a:p>
        </p:txBody>
      </p:sp>
    </p:spTree>
    <p:extLst>
      <p:ext uri="{BB962C8B-B14F-4D97-AF65-F5344CB8AC3E}">
        <p14:creationId xmlns:p14="http://schemas.microsoft.com/office/powerpoint/2010/main" val="188588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nêu câu trước rồi gv chiếu câu minh hoạ sau</a:t>
            </a:r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cứ cho HS tưởng tưởng và đóng vai thoải mái, đừng áp đặt gì nhé</a:t>
            </a:r>
          </a:p>
        </p:txBody>
      </p:sp>
    </p:spTree>
    <p:extLst>
      <p:ext uri="{BB962C8B-B14F-4D97-AF65-F5344CB8AC3E}">
        <p14:creationId xmlns:p14="http://schemas.microsoft.com/office/powerpoint/2010/main" val="332512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60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69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30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51826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27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 ảnh chỉ mang tính chất trang trí chứ k minh hoạ cho văn bản nhé</a:t>
            </a:r>
          </a:p>
        </p:txBody>
      </p:sp>
    </p:spTree>
    <p:extLst>
      <p:ext uri="{BB962C8B-B14F-4D97-AF65-F5344CB8AC3E}">
        <p14:creationId xmlns:p14="http://schemas.microsoft.com/office/powerpoint/2010/main" val="265300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27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4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8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03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6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3653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90624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9368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0281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41162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169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56" r:id="rId9"/>
    <p:sldLayoutId id="2147483681" r:id="rId10"/>
    <p:sldLayoutId id="2147483658" r:id="rId11"/>
    <p:sldLayoutId id="2147483660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chemeClr val="bg1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EBF15C-C95C-41E3-BC06-6E62B7B35804}"/>
              </a:ext>
            </a:extLst>
          </p:cNvPr>
          <p:cNvSpPr txBox="1"/>
          <p:nvPr/>
        </p:nvSpPr>
        <p:spPr>
          <a:xfrm>
            <a:off x="1740831" y="506617"/>
            <a:ext cx="1032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và nhận xét về cảnh vật được vẽ trong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EAC122-BEE0-4D27-B1D6-0B80426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5" y="418689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F7A1D3-808A-4283-8C4B-61D912A4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854" y="1264813"/>
            <a:ext cx="7474973" cy="52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288">
            <a:extLst>
              <a:ext uri="{FF2B5EF4-FFF2-40B4-BE49-F238E27FC236}">
                <a16:creationId xmlns:a16="http://schemas.microsoft.com/office/drawing/2014/main" xmlns="" id="{C03AF8B8-FCB8-4F11-8A0D-E38E00798793}"/>
              </a:ext>
            </a:extLst>
          </p:cNvPr>
          <p:cNvSpPr txBox="1"/>
          <p:nvPr/>
        </p:nvSpPr>
        <p:spPr>
          <a:xfrm>
            <a:off x="1325160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E9261098-29A3-4E58-B3E8-C654E3EEB06F}"/>
              </a:ext>
            </a:extLst>
          </p:cNvPr>
          <p:cNvSpPr txBox="1"/>
          <p:nvPr/>
        </p:nvSpPr>
        <p:spPr>
          <a:xfrm>
            <a:off x="656399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xmlns="" id="{E6DC6E3C-087A-4B3B-9965-231D27D7EF7C}"/>
              </a:ext>
            </a:extLst>
          </p:cNvPr>
          <p:cNvSpPr txBox="1"/>
          <p:nvPr/>
        </p:nvSpPr>
        <p:spPr>
          <a:xfrm>
            <a:off x="1325160" y="3335720"/>
            <a:ext cx="48842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chơi im lặng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bác bồ nông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nhìn mênh mông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như tượng đá.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chú bói cá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 xuống cành mềm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vụt bay lên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 vào chỗ cũ.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DF27BD9A-DB1A-46E3-B962-B4296A14C6B0}"/>
              </a:ext>
            </a:extLst>
          </p:cNvPr>
          <p:cNvSpPr txBox="1"/>
          <p:nvPr/>
        </p:nvSpPr>
        <p:spPr>
          <a:xfrm>
            <a:off x="1025915" y="68401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ABA0D552-869B-4D42-AD19-C93DEC32EE09}"/>
              </a:ext>
            </a:extLst>
          </p:cNvPr>
          <p:cNvCxnSpPr>
            <a:cxnSpLocks/>
          </p:cNvCxnSpPr>
          <p:nvPr/>
        </p:nvCxnSpPr>
        <p:spPr>
          <a:xfrm>
            <a:off x="2797627" y="2338543"/>
            <a:ext cx="1396001" cy="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AE5CF4EF-07C3-4141-AA01-4F3BDF81668F}"/>
              </a:ext>
            </a:extLst>
          </p:cNvPr>
          <p:cNvCxnSpPr>
            <a:cxnSpLocks/>
          </p:cNvCxnSpPr>
          <p:nvPr/>
        </p:nvCxnSpPr>
        <p:spPr>
          <a:xfrm>
            <a:off x="1406116" y="3175715"/>
            <a:ext cx="48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797627" y="3763919"/>
            <a:ext cx="11122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55BB2AF2-0FFD-46B4-B657-A6408A599DF4}"/>
              </a:ext>
            </a:extLst>
          </p:cNvPr>
          <p:cNvCxnSpPr>
            <a:cxnSpLocks/>
          </p:cNvCxnSpPr>
          <p:nvPr/>
        </p:nvCxnSpPr>
        <p:spPr>
          <a:xfrm>
            <a:off x="3061511" y="4676310"/>
            <a:ext cx="1765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85C7F712-DC02-499F-8A6F-3BF5BAFA3B79}"/>
              </a:ext>
            </a:extLst>
          </p:cNvPr>
          <p:cNvCxnSpPr>
            <a:cxnSpLocks/>
          </p:cNvCxnSpPr>
          <p:nvPr/>
        </p:nvCxnSpPr>
        <p:spPr>
          <a:xfrm>
            <a:off x="6643415" y="3540940"/>
            <a:ext cx="654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9FA8D4-CA47-4B7C-BE8C-17099471736F}"/>
              </a:ext>
            </a:extLst>
          </p:cNvPr>
          <p:cNvSpPr txBox="1"/>
          <p:nvPr/>
        </p:nvSpPr>
        <p:spPr>
          <a:xfrm>
            <a:off x="659437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 còn chú ếch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ộp vang lừng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sao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ngày vừa tắt.</a:t>
            </a:r>
          </a:p>
          <a:p>
            <a:pPr algn="just"/>
            <a:r>
              <a:rPr lang="en-US" sz="28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(Võ Quảng)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288">
            <a:extLst>
              <a:ext uri="{FF2B5EF4-FFF2-40B4-BE49-F238E27FC236}">
                <a16:creationId xmlns:a16="http://schemas.microsoft.com/office/drawing/2014/main" xmlns="" id="{C03AF8B8-FCB8-4F11-8A0D-E38E00798793}"/>
              </a:ext>
            </a:extLst>
          </p:cNvPr>
          <p:cNvSpPr txBox="1"/>
          <p:nvPr/>
        </p:nvSpPr>
        <p:spPr>
          <a:xfrm>
            <a:off x="1325160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E9261098-29A3-4E58-B3E8-C654E3EEB06F}"/>
              </a:ext>
            </a:extLst>
          </p:cNvPr>
          <p:cNvSpPr txBox="1"/>
          <p:nvPr/>
        </p:nvSpPr>
        <p:spPr>
          <a:xfrm>
            <a:off x="656399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xmlns="" id="{E6DC6E3C-087A-4B3B-9965-231D27D7EF7C}"/>
              </a:ext>
            </a:extLst>
          </p:cNvPr>
          <p:cNvSpPr txBox="1"/>
          <p:nvPr/>
        </p:nvSpPr>
        <p:spPr>
          <a:xfrm>
            <a:off x="1325160" y="3335720"/>
            <a:ext cx="48842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DF27BD9A-DB1A-46E3-B962-B4296A14C6B0}"/>
              </a:ext>
            </a:extLst>
          </p:cNvPr>
          <p:cNvSpPr txBox="1"/>
          <p:nvPr/>
        </p:nvSpPr>
        <p:spPr>
          <a:xfrm>
            <a:off x="1025915" y="68401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ABA0D552-869B-4D42-AD19-C93DEC32EE09}"/>
              </a:ext>
            </a:extLst>
          </p:cNvPr>
          <p:cNvCxnSpPr>
            <a:cxnSpLocks/>
          </p:cNvCxnSpPr>
          <p:nvPr/>
        </p:nvCxnSpPr>
        <p:spPr>
          <a:xfrm>
            <a:off x="2797627" y="2338543"/>
            <a:ext cx="1396001" cy="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AE5CF4EF-07C3-4141-AA01-4F3BDF81668F}"/>
              </a:ext>
            </a:extLst>
          </p:cNvPr>
          <p:cNvCxnSpPr>
            <a:cxnSpLocks/>
          </p:cNvCxnSpPr>
          <p:nvPr/>
        </p:nvCxnSpPr>
        <p:spPr>
          <a:xfrm>
            <a:off x="1406116" y="3175715"/>
            <a:ext cx="48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797627" y="3763919"/>
            <a:ext cx="11122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55BB2AF2-0FFD-46B4-B657-A6408A599DF4}"/>
              </a:ext>
            </a:extLst>
          </p:cNvPr>
          <p:cNvCxnSpPr>
            <a:cxnSpLocks/>
          </p:cNvCxnSpPr>
          <p:nvPr/>
        </p:nvCxnSpPr>
        <p:spPr>
          <a:xfrm>
            <a:off x="3061511" y="4676310"/>
            <a:ext cx="1765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85C7F712-DC02-499F-8A6F-3BF5BAFA3B79}"/>
              </a:ext>
            </a:extLst>
          </p:cNvPr>
          <p:cNvCxnSpPr>
            <a:cxnSpLocks/>
          </p:cNvCxnSpPr>
          <p:nvPr/>
        </p:nvCxnSpPr>
        <p:spPr>
          <a:xfrm>
            <a:off x="6643415" y="3540940"/>
            <a:ext cx="654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9FA8D4-CA47-4B7C-BE8C-17099471736F}"/>
              </a:ext>
            </a:extLst>
          </p:cNvPr>
          <p:cNvSpPr txBox="1"/>
          <p:nvPr/>
        </p:nvSpPr>
        <p:spPr>
          <a:xfrm>
            <a:off x="659437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92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2D5168-F513-460E-B343-788806B1B72F}"/>
              </a:ext>
            </a:extLst>
          </p:cNvPr>
          <p:cNvSpPr txBox="1"/>
          <p:nvPr/>
        </p:nvSpPr>
        <p:spPr>
          <a:xfrm>
            <a:off x="1602504" y="729621"/>
            <a:ext cx="9895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01096">
              <a:buClrTx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 chim chân cao, cổ dài, mỏ nhọn, lông trắng.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765582" y="66671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602504" y="729621"/>
            <a:ext cx="6312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bạch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(còn gọi là cò trắng):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Bộ Ảnh Đẹp - Những cuộc phiêu lưu của loài chim - Kho Stock Việt Nam">
            <a:extLst>
              <a:ext uri="{FF2B5EF4-FFF2-40B4-BE49-F238E27FC236}">
                <a16:creationId xmlns:a16="http://schemas.microsoft.com/office/drawing/2014/main" xmlns="" id="{F59FD3D4-1443-4621-81E8-E5AAC50D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22" y="2290363"/>
            <a:ext cx="5764130" cy="38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cific Reef-egret - Manu SOP">
            <a:extLst>
              <a:ext uri="{FF2B5EF4-FFF2-40B4-BE49-F238E27FC236}">
                <a16:creationId xmlns:a16="http://schemas.microsoft.com/office/drawing/2014/main" xmlns="" id="{56C68A89-9D43-4A33-B8C1-DFE2DEBD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r="12460"/>
          <a:stretch/>
        </p:blipFill>
        <p:spPr bwMode="auto">
          <a:xfrm>
            <a:off x="654680" y="2290363"/>
            <a:ext cx="5315337" cy="38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7681;p56">
            <a:extLst>
              <a:ext uri="{FF2B5EF4-FFF2-40B4-BE49-F238E27FC236}">
                <a16:creationId xmlns:a16="http://schemas.microsoft.com/office/drawing/2014/main" xmlns="" id="{862D9E92-A471-4BA4-B4DC-37DF293AE8EE}"/>
              </a:ext>
            </a:extLst>
          </p:cNvPr>
          <p:cNvGrpSpPr/>
          <p:nvPr/>
        </p:nvGrpSpPr>
        <p:grpSpPr>
          <a:xfrm>
            <a:off x="840534" y="817272"/>
            <a:ext cx="652318" cy="647680"/>
            <a:chOff x="1773575" y="4308850"/>
            <a:chExt cx="650450" cy="645825"/>
          </a:xfrm>
        </p:grpSpPr>
        <p:sp>
          <p:nvSpPr>
            <p:cNvPr id="15" name="Google Shape;7682;p56">
              <a:extLst>
                <a:ext uri="{FF2B5EF4-FFF2-40B4-BE49-F238E27FC236}">
                  <a16:creationId xmlns:a16="http://schemas.microsoft.com/office/drawing/2014/main" xmlns="" id="{7404B2A7-6924-47E4-8AF1-C098C1AB18F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7683;p56">
              <a:extLst>
                <a:ext uri="{FF2B5EF4-FFF2-40B4-BE49-F238E27FC236}">
                  <a16:creationId xmlns:a16="http://schemas.microsoft.com/office/drawing/2014/main" xmlns="" id="{829A6AA6-3426-41FF-949D-E2992B49817E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8779D3-25DA-4AFC-9C65-2A69BD4D7E5C}"/>
              </a:ext>
            </a:extLst>
          </p:cNvPr>
          <p:cNvSpPr txBox="1"/>
          <p:nvPr/>
        </p:nvSpPr>
        <p:spPr>
          <a:xfrm>
            <a:off x="1677456" y="880177"/>
            <a:ext cx="339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nông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261F32-D93A-4362-B1F4-F6652013FA80}"/>
              </a:ext>
            </a:extLst>
          </p:cNvPr>
          <p:cNvSpPr txBox="1"/>
          <p:nvPr/>
        </p:nvSpPr>
        <p:spPr>
          <a:xfrm>
            <a:off x="3309553" y="862459"/>
            <a:ext cx="844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 chim mỏ to và dài, cổ có túi đựng mồi.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8F4F1DE-AA29-4FF6-A436-0CA5642D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49" y="2322562"/>
            <a:ext cx="4865193" cy="323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3539FFE-B47F-4B75-8854-CD5DA901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91" y="2322561"/>
            <a:ext cx="4313805" cy="323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7681;p56">
            <a:extLst>
              <a:ext uri="{FF2B5EF4-FFF2-40B4-BE49-F238E27FC236}">
                <a16:creationId xmlns:a16="http://schemas.microsoft.com/office/drawing/2014/main" xmlns="" id="{7D1399EE-D442-473F-BC23-11352388FE77}"/>
              </a:ext>
            </a:extLst>
          </p:cNvPr>
          <p:cNvGrpSpPr/>
          <p:nvPr/>
        </p:nvGrpSpPr>
        <p:grpSpPr>
          <a:xfrm>
            <a:off x="750593" y="398201"/>
            <a:ext cx="652318" cy="647680"/>
            <a:chOff x="1773575" y="4308850"/>
            <a:chExt cx="650450" cy="645825"/>
          </a:xfrm>
        </p:grpSpPr>
        <p:sp>
          <p:nvSpPr>
            <p:cNvPr id="20" name="Google Shape;7682;p56">
              <a:extLst>
                <a:ext uri="{FF2B5EF4-FFF2-40B4-BE49-F238E27FC236}">
                  <a16:creationId xmlns:a16="http://schemas.microsoft.com/office/drawing/2014/main" xmlns="" id="{DD02E2A6-3621-41DC-988E-3738B83AAA2D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7683;p56">
              <a:extLst>
                <a:ext uri="{FF2B5EF4-FFF2-40B4-BE49-F238E27FC236}">
                  <a16:creationId xmlns:a16="http://schemas.microsoft.com/office/drawing/2014/main" xmlns="" id="{BA4F3F6D-4DF4-4F18-B254-D6BE857BD659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6DAEF7-20B8-4A57-9586-3EE1F751FCDF}"/>
              </a:ext>
            </a:extLst>
          </p:cNvPr>
          <p:cNvSpPr txBox="1"/>
          <p:nvPr/>
        </p:nvSpPr>
        <p:spPr>
          <a:xfrm>
            <a:off x="1587515" y="461106"/>
            <a:ext cx="339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02AF08-EDE9-456B-B4D5-1909037F9C29}"/>
              </a:ext>
            </a:extLst>
          </p:cNvPr>
          <p:cNvSpPr txBox="1"/>
          <p:nvPr/>
        </p:nvSpPr>
        <p:spPr>
          <a:xfrm>
            <a:off x="2895809" y="461105"/>
            <a:ext cx="9995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mỏ dài, hay nhào xuống nước để bắt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Họ chim bói cá ở Việt Nam: đời sống, tập tính của bói cá">
            <a:extLst>
              <a:ext uri="{FF2B5EF4-FFF2-40B4-BE49-F238E27FC236}">
                <a16:creationId xmlns:a16="http://schemas.microsoft.com/office/drawing/2014/main" xmlns="" id="{E4BC2200-9CB6-423F-85A6-53785C18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5" y="1429424"/>
            <a:ext cx="3581970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hoảnh khắc ảo diệu của chú bói cá chạm mỏ vào mặt nước | Chuyện lạ |  Vietnam+ (VietnamPlus)">
            <a:extLst>
              <a:ext uri="{FF2B5EF4-FFF2-40B4-BE49-F238E27FC236}">
                <a16:creationId xmlns:a16="http://schemas.microsoft.com/office/drawing/2014/main" xmlns="" id="{9D00BF29-57AA-45D1-A773-3EB8CF3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1" y="1429424"/>
            <a:ext cx="2064896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m bói cá - Kingfishers">
            <a:extLst>
              <a:ext uri="{FF2B5EF4-FFF2-40B4-BE49-F238E27FC236}">
                <a16:creationId xmlns:a16="http://schemas.microsoft.com/office/drawing/2014/main" xmlns="" id="{7C09E3C4-B2D7-449A-A3DF-BDE70AC6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66" y="4005962"/>
            <a:ext cx="2390932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ÀI THUỐC ĐẶC BIỆT CHỮA BỆNH TRĨ HIỆU QUẢ TỪ CHIM BÓI CÁ">
            <a:extLst>
              <a:ext uri="{FF2B5EF4-FFF2-40B4-BE49-F238E27FC236}">
                <a16:creationId xmlns:a16="http://schemas.microsoft.com/office/drawing/2014/main" xmlns="" id="{D9778E96-9C1A-46A9-9A03-34B0A9CF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18" y="4005962"/>
            <a:ext cx="3187909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2D5168-F513-460E-B343-788806B1B72F}"/>
              </a:ext>
            </a:extLst>
          </p:cNvPr>
          <p:cNvSpPr txBox="1"/>
          <p:nvPr/>
        </p:nvSpPr>
        <p:spPr>
          <a:xfrm>
            <a:off x="1317692" y="699641"/>
            <a:ext cx="11289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01096">
              <a:buClrTx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thuộc họ bồ câu, đầu nhỏ, ngực nở, đuôi vót.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480770" y="63673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317692" y="699641"/>
            <a:ext cx="6312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cu: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Cu Cườm là gì? Giá bao nhiêu tiền? Mua ở đâu? Cách nuôi ra sao?">
            <a:extLst>
              <a:ext uri="{FF2B5EF4-FFF2-40B4-BE49-F238E27FC236}">
                <a16:creationId xmlns:a16="http://schemas.microsoft.com/office/drawing/2014/main" xmlns="" id="{A83C281B-4B1D-45CC-A2F4-B5E6D6809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49" y="1925434"/>
            <a:ext cx="5331140" cy="42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68C55F-079D-4262-9A3C-EE9D91BD8E71}"/>
              </a:ext>
            </a:extLst>
          </p:cNvPr>
          <p:cNvSpPr txBox="1"/>
          <p:nvPr/>
        </p:nvSpPr>
        <p:spPr>
          <a:xfrm>
            <a:off x="1460070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19F6C-E957-41D3-9960-BCAA5C4E6B12}"/>
              </a:ext>
            </a:extLst>
          </p:cNvPr>
          <p:cNvSpPr txBox="1"/>
          <p:nvPr/>
        </p:nvSpPr>
        <p:spPr>
          <a:xfrm>
            <a:off x="669890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816B97-97DA-4E64-BC8D-1B96F2B6ED25}"/>
              </a:ext>
            </a:extLst>
          </p:cNvPr>
          <p:cNvSpPr txBox="1"/>
          <p:nvPr/>
        </p:nvSpPr>
        <p:spPr>
          <a:xfrm>
            <a:off x="1460070" y="3335720"/>
            <a:ext cx="48842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chơi im lặng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bác bồ nông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nhìn mênh mông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như tượng đá.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chú bói cá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 xuống cành mềm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vụt bay lên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 vào chỗ cũ.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37DA57-3F8F-48CC-ADD9-FD9323E44F49}"/>
              </a:ext>
            </a:extLst>
          </p:cNvPr>
          <p:cNvSpPr txBox="1"/>
          <p:nvPr/>
        </p:nvSpPr>
        <p:spPr>
          <a:xfrm>
            <a:off x="1111027" y="53872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5F2280-1370-4FED-BE52-F091B4F94654}"/>
              </a:ext>
            </a:extLst>
          </p:cNvPr>
          <p:cNvSpPr txBox="1"/>
          <p:nvPr/>
        </p:nvSpPr>
        <p:spPr>
          <a:xfrm>
            <a:off x="672928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 còn chú ếch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ộp vang lừng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sao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ngày vừa tắt.</a:t>
            </a:r>
          </a:p>
          <a:p>
            <a:pPr algn="just"/>
            <a:r>
              <a:rPr lang="en-US" sz="28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(Võ Quảng)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533912-0DB6-4509-A526-A525F2FD206D}"/>
              </a:ext>
            </a:extLst>
          </p:cNvPr>
          <p:cNvSpPr txBox="1"/>
          <p:nvPr/>
        </p:nvSpPr>
        <p:spPr>
          <a:xfrm>
            <a:off x="1325159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181D49-F118-4F3E-8763-E99C258477F0}"/>
              </a:ext>
            </a:extLst>
          </p:cNvPr>
          <p:cNvSpPr txBox="1"/>
          <p:nvPr/>
        </p:nvSpPr>
        <p:spPr>
          <a:xfrm>
            <a:off x="656399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EF7CB0-BF80-4194-AE17-4783E8128406}"/>
              </a:ext>
            </a:extLst>
          </p:cNvPr>
          <p:cNvSpPr txBox="1"/>
          <p:nvPr/>
        </p:nvSpPr>
        <p:spPr>
          <a:xfrm>
            <a:off x="1325159" y="3335720"/>
            <a:ext cx="49856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chơi im lặng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bác bồ nông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nhìn mênh mông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như tượng đá.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chú bói cá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 xuống cành mềm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vụt bay lên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 vào chỗ cũ.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10DD2B-5818-4C67-8654-D6244677CC96}"/>
              </a:ext>
            </a:extLst>
          </p:cNvPr>
          <p:cNvSpPr txBox="1"/>
          <p:nvPr/>
        </p:nvSpPr>
        <p:spPr>
          <a:xfrm>
            <a:off x="946136" y="53872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F18958-7111-460B-94F9-C4839BA29098}"/>
              </a:ext>
            </a:extLst>
          </p:cNvPr>
          <p:cNvSpPr txBox="1"/>
          <p:nvPr/>
        </p:nvSpPr>
        <p:spPr>
          <a:xfrm>
            <a:off x="659437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 còn chú ếch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ộp vang lừng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sao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ngày vừa tắt.</a:t>
            </a:r>
          </a:p>
          <a:p>
            <a:pPr algn="just"/>
            <a:r>
              <a:rPr lang="en-US" sz="28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(Võ Quảng)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3254521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489002" y="1272399"/>
            <a:ext cx="2415750" cy="4138223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5504149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5" y="5482985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60" y="1574304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71" y="280325"/>
            <a:ext cx="6842495" cy="1251721"/>
          </a:xfrm>
          <a:prstGeom prst="rect">
            <a:avLst/>
          </a:prstGeom>
        </p:spPr>
      </p:pic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66" y="5767022"/>
            <a:ext cx="2101145" cy="1048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18B58DC-D4F0-47F4-B94E-9F5A97549CF8}"/>
              </a:ext>
            </a:extLst>
          </p:cNvPr>
          <p:cNvSpPr txBox="1">
            <a:spLocks/>
          </p:cNvSpPr>
          <p:nvPr/>
        </p:nvSpPr>
        <p:spPr>
          <a:xfrm>
            <a:off x="187977" y="198953"/>
            <a:ext cx="2386359" cy="51986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250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-1.48148E-6 L 0.57147 0.082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73" y="41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420104" y="1990189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18408" y="194990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 những con vật nào đến thăm bờ tre?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C0788D-46CD-410C-8D28-D4DD6F710C7C}"/>
              </a:ext>
            </a:extLst>
          </p:cNvPr>
          <p:cNvSpPr txBox="1"/>
          <p:nvPr/>
        </p:nvSpPr>
        <p:spPr>
          <a:xfrm>
            <a:off x="1069504" y="5626531"/>
            <a:ext cx="10670640" cy="954107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con vật nào đến thăm bờ tre là: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cò bạch, bồ nông, chim bói cá, chim cu, ếch</a:t>
            </a:r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3CCA0F-FCF5-4E8F-A708-EFE2186D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58" y="924078"/>
            <a:ext cx="6915734" cy="45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1082903" y="524774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Kết hợp từ ngữ ở cột A với từ ngữ ở cột B.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2826F0F4-5B0B-431B-9FDC-39E4B9411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66153"/>
              </p:ext>
            </p:extLst>
          </p:nvPr>
        </p:nvGraphicFramePr>
        <p:xfrm>
          <a:off x="1109335" y="1658756"/>
          <a:ext cx="3701471" cy="4103413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3701471">
                  <a:extLst>
                    <a:ext uri="{9D8B030D-6E8A-4147-A177-3AD203B41FA5}">
                      <a16:colId xmlns:a16="http://schemas.microsoft.com/office/drawing/2014/main" xmlns="" val="1314372902"/>
                    </a:ext>
                  </a:extLst>
                </a:gridCol>
              </a:tblGrid>
              <a:tr h="6358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16730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cò bạch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077187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bói cá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214897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bầy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chim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cu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37799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474643"/>
                  </a:ext>
                </a:extLst>
              </a:tr>
              <a:tr h="924003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bồ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nông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667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763227C-2F6D-401C-9D81-5BF383179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80910"/>
              </p:ext>
            </p:extLst>
          </p:nvPr>
        </p:nvGraphicFramePr>
        <p:xfrm>
          <a:off x="7050139" y="1582057"/>
          <a:ext cx="4285518" cy="4209564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4285518">
                  <a:extLst>
                    <a:ext uri="{9D8B030D-6E8A-4147-A177-3AD203B41FA5}">
                      <a16:colId xmlns:a16="http://schemas.microsoft.com/office/drawing/2014/main" xmlns="" val="1314372902"/>
                    </a:ext>
                  </a:extLst>
                </a:gridCol>
              </a:tblGrid>
              <a:tr h="6595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167300"/>
                  </a:ext>
                </a:extLst>
              </a:tr>
              <a:tr h="67578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gật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gù ca hát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077187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hạ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cánh reo mừng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214897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im như tượng đá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377990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xuống rồi bay lên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474643"/>
                  </a:ext>
                </a:extLst>
              </a:tr>
              <a:tr h="958364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ì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ộp vang lừng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66700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479FDA-DA26-4DD4-9701-B0D9E05040CE}"/>
              </a:ext>
            </a:extLst>
          </p:cNvPr>
          <p:cNvCxnSpPr>
            <a:cxnSpLocks/>
          </p:cNvCxnSpPr>
          <p:nvPr/>
        </p:nvCxnSpPr>
        <p:spPr>
          <a:xfrm>
            <a:off x="4766336" y="2623279"/>
            <a:ext cx="2298793" cy="6633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9AA1714-889F-4520-85D0-9B35AAC8A43F}"/>
              </a:ext>
            </a:extLst>
          </p:cNvPr>
          <p:cNvCxnSpPr>
            <a:cxnSpLocks/>
          </p:cNvCxnSpPr>
          <p:nvPr/>
        </p:nvCxnSpPr>
        <p:spPr>
          <a:xfrm>
            <a:off x="4766336" y="3277850"/>
            <a:ext cx="2283803" cy="1234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CDD07C1-9375-44E0-A322-059B8C29ECDC}"/>
              </a:ext>
            </a:extLst>
          </p:cNvPr>
          <p:cNvCxnSpPr>
            <a:cxnSpLocks/>
          </p:cNvCxnSpPr>
          <p:nvPr/>
        </p:nvCxnSpPr>
        <p:spPr>
          <a:xfrm flipV="1">
            <a:off x="4792910" y="2623279"/>
            <a:ext cx="2257229" cy="13178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7DB082-B58F-4933-AF20-748255572B00}"/>
              </a:ext>
            </a:extLst>
          </p:cNvPr>
          <p:cNvCxnSpPr>
            <a:cxnSpLocks/>
          </p:cNvCxnSpPr>
          <p:nvPr/>
        </p:nvCxnSpPr>
        <p:spPr>
          <a:xfrm>
            <a:off x="4759254" y="4595732"/>
            <a:ext cx="2317459" cy="591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85864F5-BEA7-45A7-AC31-66E2D00877FF}"/>
              </a:ext>
            </a:extLst>
          </p:cNvPr>
          <p:cNvCxnSpPr>
            <a:cxnSpLocks/>
          </p:cNvCxnSpPr>
          <p:nvPr/>
        </p:nvCxnSpPr>
        <p:spPr>
          <a:xfrm flipV="1">
            <a:off x="4747670" y="3894944"/>
            <a:ext cx="2302469" cy="1335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3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DABFDF2-293C-458F-A871-6D94451AD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04" y="859458"/>
            <a:ext cx="6915734" cy="45473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174211" y="130755"/>
            <a:ext cx="13037828" cy="729710"/>
            <a:chOff x="294783" y="915918"/>
            <a:chExt cx="13070163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2317204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 thơ nào thể hiện niềm vui của bờ tre khi đón khách?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739AC9E-624B-42EC-BD6E-41C9F68632DB}"/>
              </a:ext>
            </a:extLst>
          </p:cNvPr>
          <p:cNvCxnSpPr>
            <a:cxnSpLocks/>
          </p:cNvCxnSpPr>
          <p:nvPr/>
        </p:nvCxnSpPr>
        <p:spPr>
          <a:xfrm>
            <a:off x="3627619" y="2654623"/>
            <a:ext cx="1828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E8A1AB-CDB0-45C3-A54B-7F54A9B71CF8}"/>
              </a:ext>
            </a:extLst>
          </p:cNvPr>
          <p:cNvSpPr txBox="1"/>
          <p:nvPr/>
        </p:nvSpPr>
        <p:spPr>
          <a:xfrm>
            <a:off x="1069504" y="5626531"/>
            <a:ext cx="10670640" cy="954107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thơ thể hiện niềm vui của bờ tre khi đón khách là: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3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318408" y="349410"/>
            <a:ext cx="11525021" cy="1282700"/>
            <a:chOff x="294783" y="915918"/>
            <a:chExt cx="11553604" cy="12858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120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tiếng cùng vần ở cuối các dòng thơ trong đoạn thơ thứ nhất.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5D2EB7-86A8-4504-B9AD-FFDB21A3B274}"/>
              </a:ext>
            </a:extLst>
          </p:cNvPr>
          <p:cNvSpPr txBox="1"/>
          <p:nvPr/>
        </p:nvSpPr>
        <p:spPr>
          <a:xfrm>
            <a:off x="4085665" y="2075974"/>
            <a:ext cx="47416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1FFA20-CF20-4C7C-A7C0-6C5EC010DF7F}"/>
              </a:ext>
            </a:extLst>
          </p:cNvPr>
          <p:cNvSpPr txBox="1"/>
          <p:nvPr/>
        </p:nvSpPr>
        <p:spPr>
          <a:xfrm>
            <a:off x="4085665" y="2075974"/>
            <a:ext cx="47416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</a:t>
            </a:r>
            <a:r>
              <a:rPr lang="en-US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</a:t>
            </a:r>
            <a:r>
              <a:rPr lang="en-US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</a:t>
            </a:r>
            <a:r>
              <a:rPr lang="en-US" sz="320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</a:t>
            </a:r>
            <a:r>
              <a:rPr lang="en-US" sz="320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9E5FD5E-2B32-44DD-940C-EBB9A9F9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66" y="945176"/>
            <a:ext cx="9024506" cy="5933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194205-1802-42C9-8C1B-426660677B39}"/>
              </a:ext>
            </a:extLst>
          </p:cNvPr>
          <p:cNvSpPr txBox="1"/>
          <p:nvPr/>
        </p:nvSpPr>
        <p:spPr>
          <a:xfrm>
            <a:off x="2072811" y="298845"/>
            <a:ext cx="107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* Học thuộc lòng 2 khổ thơ em thích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BE8902-F5D1-413C-A257-208482DEEC32}"/>
              </a:ext>
            </a:extLst>
          </p:cNvPr>
          <p:cNvSpPr/>
          <p:nvPr/>
        </p:nvSpPr>
        <p:spPr>
          <a:xfrm>
            <a:off x="2627446" y="1375347"/>
            <a:ext cx="3267856" cy="548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C3D335-47CC-4608-A7C5-CB60751E0E9D}"/>
              </a:ext>
            </a:extLst>
          </p:cNvPr>
          <p:cNvSpPr/>
          <p:nvPr/>
        </p:nvSpPr>
        <p:spPr>
          <a:xfrm>
            <a:off x="7132964" y="1117845"/>
            <a:ext cx="3267856" cy="479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112538" y="160880"/>
            <a:ext cx="10115783" cy="1265694"/>
            <a:chOff x="292250" y="915918"/>
            <a:chExt cx="10140870" cy="1268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120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trong bài cho biết cuộc gặp gỡ giữa các con vật diễn ra rất vui.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91133" y="138969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C97E37-2722-4F01-9A7F-732079B9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627" y="1494761"/>
            <a:ext cx="7566141" cy="497499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B45A250-367A-4412-B3A9-824BCE9EA60F}"/>
              </a:ext>
            </a:extLst>
          </p:cNvPr>
          <p:cNvCxnSpPr>
            <a:cxnSpLocks/>
          </p:cNvCxnSpPr>
          <p:nvPr/>
        </p:nvCxnSpPr>
        <p:spPr>
          <a:xfrm>
            <a:off x="3786023" y="3164288"/>
            <a:ext cx="1032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C6425A1-4280-4D80-86C4-97BB62725A75}"/>
              </a:ext>
            </a:extLst>
          </p:cNvPr>
          <p:cNvCxnSpPr>
            <a:cxnSpLocks/>
          </p:cNvCxnSpPr>
          <p:nvPr/>
        </p:nvCxnSpPr>
        <p:spPr>
          <a:xfrm>
            <a:off x="6606671" y="2833255"/>
            <a:ext cx="1368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82BEE4E-8C26-4825-993A-A44260806D4C}"/>
              </a:ext>
            </a:extLst>
          </p:cNvPr>
          <p:cNvCxnSpPr>
            <a:cxnSpLocks/>
          </p:cNvCxnSpPr>
          <p:nvPr/>
        </p:nvCxnSpPr>
        <p:spPr>
          <a:xfrm>
            <a:off x="6553256" y="4016229"/>
            <a:ext cx="1504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397352" y="1516793"/>
            <a:ext cx="10115783" cy="729710"/>
            <a:chOff x="292250" y="915918"/>
            <a:chExt cx="10140870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6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 một câu với từ ngữ vừa tìm được.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1251504" y="307664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90C17F-2B78-428F-A0FC-634F940491A2}"/>
              </a:ext>
            </a:extLst>
          </p:cNvPr>
          <p:cNvSpPr txBox="1"/>
          <p:nvPr/>
        </p:nvSpPr>
        <p:spPr>
          <a:xfrm>
            <a:off x="2124538" y="2798545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Bé reo mừng đón mẹ về.</a:t>
            </a:r>
          </a:p>
        </p:txBody>
      </p:sp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04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DEC88-47FF-45C7-8CCA-9C1F5703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2814575"/>
            <a:ext cx="10246588" cy="763600"/>
          </a:xfrm>
        </p:spPr>
        <p:txBody>
          <a:bodyPr/>
          <a:lstStyle/>
          <a:p>
            <a:r>
              <a:rPr lang="en-US" sz="5400"/>
              <a:t>Hãy tưởng tượng mình là các loài vật trong bài thơ, gặp gỡ nhau ở hồ </a:t>
            </a:r>
            <a:br>
              <a:rPr lang="en-US" sz="5400"/>
            </a:br>
            <a:r>
              <a:rPr lang="en-US" sz="5400"/>
              <a:t>và cùng nói chuyện với nhau. </a:t>
            </a:r>
          </a:p>
        </p:txBody>
      </p:sp>
    </p:spTree>
    <p:extLst>
      <p:ext uri="{BB962C8B-B14F-4D97-AF65-F5344CB8AC3E}">
        <p14:creationId xmlns:p14="http://schemas.microsoft.com/office/powerpoint/2010/main" val="39584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2" y="836711"/>
            <a:ext cx="2509211" cy="4298323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Rectángulo redondeado"/>
          <p:cNvSpPr/>
          <p:nvPr/>
        </p:nvSpPr>
        <p:spPr>
          <a:xfrm>
            <a:off x="3861440" y="566173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222061" y="566173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 là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1" y="1213516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342823" y="5651394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1501F78D-7BE3-43E7-817A-6BB5FCA4DEC2}"/>
              </a:ext>
            </a:extLst>
          </p:cNvPr>
          <p:cNvSpPr/>
          <p:nvPr/>
        </p:nvSpPr>
        <p:spPr>
          <a:xfrm>
            <a:off x="3764311" y="143951"/>
            <a:ext cx="8274914" cy="12385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 cây nhỏ, mảnh khảnh trong câu chuyện đã được trời đặt tên là gì?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617 0.144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8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  <p:bldP spid="130" grpId="1" animBg="1"/>
      <p:bldP spid="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sp>
        <p:nvSpPr>
          <p:cNvPr id="130" name="129 Rectángulo redondeado"/>
          <p:cNvSpPr/>
          <p:nvPr/>
        </p:nvSpPr>
        <p:spPr>
          <a:xfrm>
            <a:off x="122613" y="5610373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mập mạp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3761992" y="5610373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 khảnh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2" y="476671"/>
            <a:ext cx="2719389" cy="4658363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99" y="2242460"/>
            <a:ext cx="2490102" cy="2981669"/>
          </a:xfrm>
          <a:prstGeom prst="rect">
            <a:avLst/>
          </a:prstGeom>
          <a:effectLst>
            <a:outerShdw blurRad="76200" dist="762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4" name="133 Rectángulo"/>
          <p:cNvSpPr/>
          <p:nvPr/>
        </p:nvSpPr>
        <p:spPr>
          <a:xfrm>
            <a:off x="3764311" y="143951"/>
            <a:ext cx="8274914" cy="665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 là đặc điểm của cây thì là?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442271" y="5583971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5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016 0.13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8" y="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3" grpId="0" animBg="1"/>
      <p:bldP spid="130" grpId="0" animBg="1"/>
      <p:bldP spid="130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3" y="1274789"/>
            <a:ext cx="2253476" cy="3860245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Rectángulo redondeado"/>
          <p:cNvSpPr/>
          <p:nvPr/>
        </p:nvSpPr>
        <p:spPr>
          <a:xfrm>
            <a:off x="3981634" y="5747602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342255" y="5747602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16" y="1299380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199164" y="6589513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C6CE747E-EB5B-410D-8E35-5410ACF7B02B}"/>
              </a:ext>
            </a:extLst>
          </p:cNvPr>
          <p:cNvSpPr/>
          <p:nvPr/>
        </p:nvSpPr>
        <p:spPr>
          <a:xfrm>
            <a:off x="3764311" y="143951"/>
            <a:ext cx="8274914" cy="12385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cố tình đặt tên cho cây nhỏ ấy là “thì là”, đúng hay sai?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016 0.130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8" y="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  <p:bldP spid="130" grpId="1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sp>
        <p:nvSpPr>
          <p:cNvPr id="130" name="129 Rectángulo redondeado"/>
          <p:cNvSpPr/>
          <p:nvPr/>
        </p:nvSpPr>
        <p:spPr>
          <a:xfrm>
            <a:off x="396696" y="5757039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 bò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4036075" y="5757039"/>
            <a:ext cx="4472782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 cá, chả mực, cháo hải sản…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2" y="980727"/>
            <a:ext cx="2425139" cy="4154307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5" y="1232122"/>
            <a:ext cx="2490102" cy="2981669"/>
          </a:xfrm>
          <a:prstGeom prst="rect">
            <a:avLst/>
          </a:prstGeom>
          <a:effectLst>
            <a:outerShdw blurRad="76200" dist="762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342823" y="5481626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8101A7E2-E5A0-43FD-AB2D-2AF8CCEA8A6E}"/>
              </a:ext>
            </a:extLst>
          </p:cNvPr>
          <p:cNvSpPr/>
          <p:nvPr/>
        </p:nvSpPr>
        <p:spPr>
          <a:xfrm>
            <a:off x="3764311" y="143951"/>
            <a:ext cx="8274914" cy="665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 thì là phù hợp khi nấu món ăn nào?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343 0.13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5" y="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3" grpId="0" animBg="1"/>
      <p:bldP spid="130" grpId="0" animBg="1"/>
      <p:bldP spid="130" grpId="1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3" y="869445"/>
            <a:ext cx="2490102" cy="4265589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Rectángulo redondeado"/>
          <p:cNvSpPr/>
          <p:nvPr/>
        </p:nvSpPr>
        <p:spPr>
          <a:xfrm>
            <a:off x="3992687" y="573021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353308" y="573021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39" y="1387025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431350" y="5513302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E46A2B0A-97E7-4E5D-AE2F-8245CC8AE0A0}"/>
              </a:ext>
            </a:extLst>
          </p:cNvPr>
          <p:cNvSpPr/>
          <p:nvPr/>
        </p:nvSpPr>
        <p:spPr>
          <a:xfrm>
            <a:off x="3764311" y="143951"/>
            <a:ext cx="8274914" cy="12385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tế, tên các loài cây là do trời đặt, đúng hay sai?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747 0.13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74" y="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  <p:bldP spid="130" grpId="1" animBg="1"/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4078F6-D8C8-493C-8E83-3C4EB190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59"/>
          <a:stretch/>
        </p:blipFill>
        <p:spPr>
          <a:xfrm>
            <a:off x="0" y="0"/>
            <a:ext cx="6843529" cy="6817501"/>
          </a:xfrm>
          <a:prstGeom prst="rect">
            <a:avLst/>
          </a:prstGeom>
        </p:spPr>
      </p:pic>
      <p:sp>
        <p:nvSpPr>
          <p:cNvPr id="951" name="Google Shape;951;p29"/>
          <p:cNvSpPr/>
          <p:nvPr/>
        </p:nvSpPr>
        <p:spPr>
          <a:xfrm>
            <a:off x="2659207" y="1498551"/>
            <a:ext cx="8201659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xmlns="" id="{D301631B-3930-4F65-A04A-04AF3610D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742" y="1861459"/>
            <a:ext cx="10246588" cy="763600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4400">
                <a:solidFill>
                  <a:schemeClr val="bg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12: BỜ TRE ĐÓN KHÁCH</a:t>
            </a:r>
            <a:endParaRPr sz="4400">
              <a:solidFill>
                <a:schemeClr val="bg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xmlns="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78765" y="3367239"/>
            <a:ext cx="1747838" cy="5746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3591">
                <a:solidFill>
                  <a:schemeClr val="tx1"/>
                </a:solidFill>
              </a:rPr>
              <a:t>S/49</a:t>
            </a:r>
          </a:p>
        </p:txBody>
      </p:sp>
      <p:sp>
        <p:nvSpPr>
          <p:cNvPr id="1935" name="Google Shape;561;p32">
            <a:extLst>
              <a:ext uri="{FF2B5EF4-FFF2-40B4-BE49-F238E27FC236}">
                <a16:creationId xmlns:a16="http://schemas.microsoft.com/office/drawing/2014/main" xmlns="" id="{F17CDD3E-2DC8-41BC-9369-7DB9470A7345}"/>
              </a:ext>
            </a:extLst>
          </p:cNvPr>
          <p:cNvSpPr txBox="1">
            <a:spLocks/>
          </p:cNvSpPr>
          <p:nvPr/>
        </p:nvSpPr>
        <p:spPr>
          <a:xfrm>
            <a:off x="1636742" y="-134547"/>
            <a:ext cx="10413573" cy="21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4389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 ngày … tháng … năm 2022</a:t>
            </a:r>
            <a:endParaRPr lang="pl-PL" sz="4389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494CF7-B8A7-4BEE-8711-F4AF820AF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1" r="10191" b="15082"/>
          <a:stretch/>
        </p:blipFill>
        <p:spPr>
          <a:xfrm>
            <a:off x="3062281" y="3614030"/>
            <a:ext cx="2852903" cy="2392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C0A49C-BF76-48C1-BEDC-66BBE48ED960}"/>
              </a:ext>
            </a:extLst>
          </p:cNvPr>
          <p:cNvSpPr txBox="1"/>
          <p:nvPr/>
        </p:nvSpPr>
        <p:spPr>
          <a:xfrm>
            <a:off x="2581187" y="229306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192" b="1" kern="1200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tư</a:t>
            </a:r>
            <a:r>
              <a:rPr lang="en-US" sz="3192" b="1" kern="1200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ngày 1 tháng 3 năm </a:t>
            </a:r>
            <a:r>
              <a:rPr lang="en-US" sz="3192" b="1" kern="1200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2023</a:t>
            </a:r>
            <a:endParaRPr 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854FDD-02CB-4F7F-99E5-AF0E1A8404D1}"/>
              </a:ext>
            </a:extLst>
          </p:cNvPr>
          <p:cNvSpPr txBox="1"/>
          <p:nvPr/>
        </p:nvSpPr>
        <p:spPr>
          <a:xfrm>
            <a:off x="1984856" y="890953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4CD499-63AD-4686-A27D-2EF7FB73A9CF}"/>
              </a:ext>
            </a:extLst>
          </p:cNvPr>
          <p:cNvSpPr txBox="1"/>
          <p:nvPr/>
        </p:nvSpPr>
        <p:spPr>
          <a:xfrm>
            <a:off x="3385927" y="1776030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Đọc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Bờ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tre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đón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khách</a:t>
            </a:r>
            <a:endParaRPr 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53529001"/>
</p:tagLst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1025</Words>
  <Application>Microsoft Office PowerPoint</Application>
  <PresentationFormat>Custom</PresentationFormat>
  <Paragraphs>192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Arial-Rounded</vt:lpstr>
      <vt:lpstr>Calibri Light</vt:lpstr>
      <vt:lpstr>Arial Rounded MT Bold</vt:lpstr>
      <vt:lpstr>Scope One</vt:lpstr>
      <vt:lpstr>Delius Unicase</vt:lpstr>
      <vt:lpstr>Patrick Hand</vt:lpstr>
      <vt:lpstr>Calibri</vt:lpstr>
      <vt:lpstr>HP001 4 hàng</vt:lpstr>
      <vt:lpstr>Kawaii Doodles Newsletter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12: BỜ TRE ĐÓN KHÁCH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Hãy tưởng tượng mình là các loài vật trong bài thơ, gặp gỡ nhau ở hồ  và cùng nói chuyện với nhau. 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Windows User</cp:lastModifiedBy>
  <cp:revision>66</cp:revision>
  <dcterms:modified xsi:type="dcterms:W3CDTF">2023-03-01T02:18:40Z</dcterms:modified>
</cp:coreProperties>
</file>