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5"/>
  </p:notesMasterIdLst>
  <p:sldIdLst>
    <p:sldId id="313" r:id="rId2"/>
    <p:sldId id="345" r:id="rId3"/>
    <p:sldId id="346" r:id="rId4"/>
    <p:sldId id="377" r:id="rId5"/>
    <p:sldId id="378" r:id="rId6"/>
    <p:sldId id="379" r:id="rId7"/>
    <p:sldId id="380" r:id="rId8"/>
    <p:sldId id="381" r:id="rId9"/>
    <p:sldId id="360" r:id="rId10"/>
    <p:sldId id="382" r:id="rId11"/>
    <p:sldId id="383" r:id="rId12"/>
    <p:sldId id="384" r:id="rId13"/>
    <p:sldId id="389" r:id="rId14"/>
    <p:sldId id="348" r:id="rId15"/>
    <p:sldId id="325" r:id="rId16"/>
    <p:sldId id="339" r:id="rId17"/>
    <p:sldId id="385" r:id="rId18"/>
    <p:sldId id="359" r:id="rId19"/>
    <p:sldId id="386" r:id="rId20"/>
    <p:sldId id="390" r:id="rId21"/>
    <p:sldId id="388" r:id="rId22"/>
    <p:sldId id="387" r:id="rId23"/>
    <p:sldId id="327" r:id="rId24"/>
  </p:sldIdLst>
  <p:sldSz cx="12161838" cy="6858000"/>
  <p:notesSz cx="6858000" cy="9144000"/>
  <p:embeddedFontLst>
    <p:embeddedFont>
      <p:font typeface="Arial-Rounded" panose="020B0500000000000000" charset="0"/>
      <p:regular r:id="rId26"/>
    </p:embeddedFont>
    <p:embeddedFont>
      <p:font typeface="Fira Sans Extra Condensed Medium" panose="020B0604020202020204" charset="0"/>
      <p:regular r:id="rId27"/>
      <p:bold r:id="rId28"/>
      <p:italic r:id="rId29"/>
      <p:boldItalic r:id="rId30"/>
    </p:embeddedFont>
    <p:embeddedFont>
      <p:font typeface="Titan One" panose="020B0604020202020204" charset="0"/>
      <p:regular r:id="rId31"/>
    </p:embeddedFont>
    <p:embeddedFont>
      <p:font typeface="Bebas Neue" panose="020B0604020202020204" charset="0"/>
      <p:regular r:id="rId32"/>
    </p:embeddedFont>
    <p:embeddedFont>
      <p:font typeface="Roboto Condensed Light" panose="020B0604020202020204" charset="0"/>
      <p:regular r:id="rId33"/>
      <p:italic r:id="rId34"/>
    </p:embeddedFont>
    <p:embeddedFont>
      <p:font typeface="Lato" panose="020F0502020204030203" pitchFamily="34" charset="0"/>
      <p:regular r:id="rId35"/>
      <p:bold r:id="rId36"/>
    </p:embeddedFont>
    <p:embeddedFont>
      <p:font typeface="Quicksand" panose="020B0604020202020204" charset="0"/>
      <p:regular r:id="rId37"/>
      <p:bold r:id="rId38"/>
    </p:embeddedFont>
    <p:embeddedFont>
      <p:font typeface="Source Sans Pro" panose="020B0503030403020204" pitchFamily="34" charset="0"/>
      <p:regular r:id="rId39"/>
    </p:embeddedFont>
    <p:embeddedFont>
      <p:font typeface="Dosis" panose="02010703020202060003" pitchFamily="2" charset="0"/>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9C9"/>
    <a:srgbClr val="FFFF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20" autoAdjust="0"/>
  </p:normalViewPr>
  <p:slideViewPr>
    <p:cSldViewPr>
      <p:cViewPr varScale="1">
        <p:scale>
          <a:sx n="64" d="100"/>
          <a:sy n="64" d="100"/>
        </p:scale>
        <p:origin x="960" y="6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vi-VN" sz="1100" b="1" dirty="0">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58750" indent="0">
              <a:buNone/>
            </a:pPr>
            <a:endParaRPr lang="en-US"/>
          </a:p>
        </p:txBody>
      </p:sp>
    </p:spTree>
    <p:extLst>
      <p:ext uri="{BB962C8B-B14F-4D97-AF65-F5344CB8AC3E}">
        <p14:creationId xmlns:p14="http://schemas.microsoft.com/office/powerpoint/2010/main" val="315069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7187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kể lại toàn bộ câu chuyện</a:t>
            </a:r>
          </a:p>
        </p:txBody>
      </p:sp>
    </p:spTree>
    <p:extLst>
      <p:ext uri="{BB962C8B-B14F-4D97-AF65-F5344CB8AC3E}">
        <p14:creationId xmlns:p14="http://schemas.microsoft.com/office/powerpoint/2010/main" val="86377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19421708_0_24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a19421708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53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05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666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81622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510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a:solidFill>
                  <a:srgbClr val="212529"/>
                </a:solidFill>
                <a:effectLst/>
                <a:latin typeface="NotoSerif"/>
              </a:rPr>
              <a:t>El Salvador là một quốc gia Trung Mỹ </a:t>
            </a:r>
            <a:endParaRPr lang="en-US"/>
          </a:p>
          <a:p>
            <a:endParaRPr lang="en-US"/>
          </a:p>
        </p:txBody>
      </p:sp>
    </p:spTree>
    <p:extLst>
      <p:ext uri="{BB962C8B-B14F-4D97-AF65-F5344CB8AC3E}">
        <p14:creationId xmlns:p14="http://schemas.microsoft.com/office/powerpoint/2010/main" val="3014692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Đồi chè</a:t>
            </a:r>
          </a:p>
          <a:p>
            <a:endParaRPr lang="en-US"/>
          </a:p>
          <a:p>
            <a:pPr marL="158750" indent="0">
              <a:buNone/>
            </a:pPr>
            <a:endParaRPr lang="en-US"/>
          </a:p>
        </p:txBody>
      </p:sp>
    </p:spTree>
    <p:extLst>
      <p:ext uri="{BB962C8B-B14F-4D97-AF65-F5344CB8AC3E}">
        <p14:creationId xmlns:p14="http://schemas.microsoft.com/office/powerpoint/2010/main" val="217703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64" r:id="rId3"/>
    <p:sldLayoutId id="2147483669" r:id="rId4"/>
    <p:sldLayoutId id="2147483682" r:id="rId5"/>
    <p:sldLayoutId id="2147483683"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AA25E2B-3AF2-4556-BE26-5D8424A30A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3" y="0"/>
            <a:ext cx="12157087" cy="6858000"/>
          </a:xfrm>
          <a:prstGeom prst="rect">
            <a:avLst/>
          </a:prstGeom>
        </p:spPr>
      </p:pic>
      <p:sp>
        <p:nvSpPr>
          <p:cNvPr id="11" name="Title 1">
            <a:extLst>
              <a:ext uri="{FF2B5EF4-FFF2-40B4-BE49-F238E27FC236}">
                <a16:creationId xmlns:a16="http://schemas.microsoft.com/office/drawing/2014/main" xmlns="" id="{C1D98BCC-AD63-4C63-8647-780FC84230A4}"/>
              </a:ext>
            </a:extLst>
          </p:cNvPr>
          <p:cNvSpPr txBox="1">
            <a:spLocks/>
          </p:cNvSpPr>
          <p:nvPr/>
        </p:nvSpPr>
        <p:spPr>
          <a:xfrm>
            <a:off x="33499" y="2743200"/>
            <a:ext cx="7970839" cy="1371600"/>
          </a:xfrm>
          <a:prstGeom prst="rect">
            <a:avLst/>
          </a:prstGeom>
          <a:solidFill>
            <a:srgbClr val="FFFFFF"/>
          </a:solidFill>
        </p:spPr>
        <p:txBody>
          <a:bodyPr vert="horz" lIns="121719" tIns="60859" rIns="121719" bIns="60859"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551815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xmlns=""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a:t>
            </a:r>
          </a:p>
        </p:txBody>
      </p:sp>
      <p:pic>
        <p:nvPicPr>
          <p:cNvPr id="7" name="Picture 6">
            <a:extLst>
              <a:ext uri="{FF2B5EF4-FFF2-40B4-BE49-F238E27FC236}">
                <a16:creationId xmlns:a16="http://schemas.microsoft.com/office/drawing/2014/main" xmlns="" id="{7F9AEB1B-F625-46B6-8139-322E084A652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8" name="Google Shape;1333;p36">
            <a:extLst>
              <a:ext uri="{FF2B5EF4-FFF2-40B4-BE49-F238E27FC236}">
                <a16:creationId xmlns:a16="http://schemas.microsoft.com/office/drawing/2014/main" xmlns="" id="{7D02FD7C-8881-453F-BE83-558218F34973}"/>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92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xmlns=""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5" name="Picture 4">
            <a:extLst>
              <a:ext uri="{FF2B5EF4-FFF2-40B4-BE49-F238E27FC236}">
                <a16:creationId xmlns:a16="http://schemas.microsoft.com/office/drawing/2014/main" xmlns="" id="{86A17C03-F091-4965-BE51-9617A470E7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6" name="Google Shape;1333;p36">
            <a:extLst>
              <a:ext uri="{FF2B5EF4-FFF2-40B4-BE49-F238E27FC236}">
                <a16:creationId xmlns:a16="http://schemas.microsoft.com/office/drawing/2014/main" xmlns="" id="{F55BE252-7CEE-42CA-8C20-38972DEF3307}"/>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28307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xmlns=""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7" name="Picture 6">
            <a:extLst>
              <a:ext uri="{FF2B5EF4-FFF2-40B4-BE49-F238E27FC236}">
                <a16:creationId xmlns:a16="http://schemas.microsoft.com/office/drawing/2014/main" xmlns="" id="{71BAEF57-26D6-4509-904B-AD7820BE24D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8" name="Google Shape;1333;p36">
            <a:extLst>
              <a:ext uri="{FF2B5EF4-FFF2-40B4-BE49-F238E27FC236}">
                <a16:creationId xmlns:a16="http://schemas.microsoft.com/office/drawing/2014/main" xmlns="" id="{68BAFE82-7FED-40DD-A729-5D2FEE904ADF}"/>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00212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D3FC1-C7E2-43CB-B963-B9BBA22607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F100618D-29E3-4034-81AA-A8D47E09B32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18718" y="381000"/>
            <a:ext cx="4909003" cy="6019800"/>
          </a:xfrm>
          <a:prstGeom prst="rect">
            <a:avLst/>
          </a:prstGeom>
        </p:spPr>
      </p:pic>
    </p:spTree>
    <p:extLst>
      <p:ext uri="{BB962C8B-B14F-4D97-AF65-F5344CB8AC3E}">
        <p14:creationId xmlns:p14="http://schemas.microsoft.com/office/powerpoint/2010/main" val="372241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rl Reading Story Book With Parents High-Res Vector Graphic - Getty Images">
            <a:extLst>
              <a:ext uri="{FF2B5EF4-FFF2-40B4-BE49-F238E27FC236}">
                <a16:creationId xmlns:a16="http://schemas.microsoft.com/office/drawing/2014/main" xmlns="" id="{497992C5-AACD-4633-B500-2733BBEC6C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5117">
                        <a14:foregroundMark x1="33203" y1="59295" x2="80859" y2="68493"/>
                        <a14:foregroundMark x1="70801" y1="88258" x2="67188" y2="92857"/>
                        <a14:foregroundMark x1="44336" y1="54207" x2="50000" y2="80137"/>
                        <a14:foregroundMark x1="57031" y1="61840" x2="53027" y2="75049"/>
                        <a14:foregroundMark x1="40820" y1="57241" x2="69238" y2="75049"/>
                        <a14:foregroundMark x1="39844" y1="62329" x2="67676" y2="72994"/>
                        <a14:foregroundMark x1="38281" y1="63894" x2="71777" y2="69961"/>
                        <a14:foregroundMark x1="67676" y1="36399" x2="71289" y2="62916"/>
                      </a14:backgroundRemoval>
                    </a14:imgEffect>
                  </a14:imgLayer>
                </a14:imgProps>
              </a:ext>
              <a:ext uri="{28A0092B-C50C-407E-A947-70E740481C1C}">
                <a14:useLocalDpi xmlns:a14="http://schemas.microsoft.com/office/drawing/2010/main" val="0"/>
              </a:ext>
            </a:extLst>
          </a:blip>
          <a:srcRect/>
          <a:stretch>
            <a:fillRect/>
          </a:stretch>
        </p:blipFill>
        <p:spPr bwMode="auto">
          <a:xfrm>
            <a:off x="4099719" y="2871786"/>
            <a:ext cx="3055144" cy="3049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2E2AE0C-FDF0-4F4D-BFD5-8D1647CF8D8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1280319" y="762000"/>
            <a:ext cx="9873048" cy="1371600"/>
          </a:xfrm>
          <a:prstGeom prst="rect">
            <a:avLst/>
          </a:prstGeom>
        </p:spPr>
      </p:pic>
    </p:spTree>
    <p:extLst>
      <p:ext uri="{BB962C8B-B14F-4D97-AF65-F5344CB8AC3E}">
        <p14:creationId xmlns:p14="http://schemas.microsoft.com/office/powerpoint/2010/main" val="277837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7" name="Google Shape;227;p47"/>
          <p:cNvPicPr preferRelativeResize="0"/>
          <p:nvPr/>
        </p:nvPicPr>
        <p:blipFill>
          <a:blip r:embed="rId3">
            <a:alphaModFix/>
          </a:blip>
          <a:stretch>
            <a:fillRect/>
          </a:stretch>
        </p:blipFill>
        <p:spPr>
          <a:xfrm rot="10800000">
            <a:off x="3442174" y="823212"/>
            <a:ext cx="5513385" cy="3926116"/>
          </a:xfrm>
          <a:prstGeom prst="rect">
            <a:avLst/>
          </a:prstGeom>
          <a:noFill/>
          <a:ln>
            <a:noFill/>
          </a:ln>
        </p:spPr>
      </p:pic>
      <p:sp>
        <p:nvSpPr>
          <p:cNvPr id="229" name="Google Shape;229;p47"/>
          <p:cNvSpPr txBox="1">
            <a:spLocks noGrp="1"/>
          </p:cNvSpPr>
          <p:nvPr>
            <p:ph type="title"/>
          </p:nvPr>
        </p:nvSpPr>
        <p:spPr>
          <a:xfrm>
            <a:off x="3913295" y="2373469"/>
            <a:ext cx="4335248" cy="825600"/>
          </a:xfrm>
          <a:prstGeom prst="rect">
            <a:avLst/>
          </a:prstGeom>
        </p:spPr>
        <p:txBody>
          <a:bodyPr spcFirstLastPara="1" wrap="square" lIns="121699" tIns="121699" rIns="121699" bIns="121699" anchor="ctr" anchorCtr="0">
            <a:noAutofit/>
          </a:bodyPr>
          <a:lstStyle/>
          <a:p>
            <a:pPr algn="ctr"/>
            <a:r>
              <a:rPr lang="en" sz="7200">
                <a:solidFill>
                  <a:schemeClr val="dk2"/>
                </a:solidFill>
                <a:latin typeface="Arial-Rounded" pitchFamily="34" charset="0"/>
                <a:ea typeface="Arial-Rounded" pitchFamily="34" charset="0"/>
                <a:cs typeface="Arial-Rounded" pitchFamily="34" charset="0"/>
              </a:rPr>
              <a:t>VẬN DỤNG</a:t>
            </a:r>
            <a:endParaRPr sz="6600">
              <a:latin typeface="Arial-Rounded" pitchFamily="34" charset="0"/>
              <a:ea typeface="Arial-Rounded" pitchFamily="34" charset="0"/>
              <a:cs typeface="Arial-Rounded" pitchFamily="34" charset="0"/>
            </a:endParaRPr>
          </a:p>
        </p:txBody>
      </p:sp>
      <p:pic>
        <p:nvPicPr>
          <p:cNvPr id="235" name="Google Shape;235;p47"/>
          <p:cNvPicPr preferRelativeResize="0"/>
          <p:nvPr/>
        </p:nvPicPr>
        <p:blipFill>
          <a:blip r:embed="rId4">
            <a:alphaModFix/>
          </a:blip>
          <a:stretch>
            <a:fillRect/>
          </a:stretch>
        </p:blipFill>
        <p:spPr>
          <a:xfrm rot="862747">
            <a:off x="1119979" y="4552854"/>
            <a:ext cx="1352006" cy="1481731"/>
          </a:xfrm>
          <a:prstGeom prst="rect">
            <a:avLst/>
          </a:prstGeom>
          <a:noFill/>
          <a:ln>
            <a:noFill/>
          </a:ln>
        </p:spPr>
      </p:pic>
      <p:pic>
        <p:nvPicPr>
          <p:cNvPr id="236" name="Google Shape;236;p47"/>
          <p:cNvPicPr preferRelativeResize="0"/>
          <p:nvPr/>
        </p:nvPicPr>
        <p:blipFill>
          <a:blip r:embed="rId4">
            <a:alphaModFix/>
          </a:blip>
          <a:stretch>
            <a:fillRect/>
          </a:stretch>
        </p:blipFill>
        <p:spPr>
          <a:xfrm rot="4500007">
            <a:off x="9599179" y="4736860"/>
            <a:ext cx="1388713" cy="1514421"/>
          </a:xfrm>
          <a:prstGeom prst="rect">
            <a:avLst/>
          </a:prstGeom>
          <a:noFill/>
          <a:ln>
            <a:noFill/>
          </a:ln>
        </p:spPr>
      </p:pic>
      <p:pic>
        <p:nvPicPr>
          <p:cNvPr id="14" name="Google Shape;604;p73"/>
          <p:cNvPicPr preferRelativeResize="0"/>
          <p:nvPr/>
        </p:nvPicPr>
        <p:blipFill>
          <a:blip r:embed="rId3">
            <a:alphaModFix/>
          </a:blip>
          <a:stretch>
            <a:fillRect/>
          </a:stretch>
        </p:blipFill>
        <p:spPr>
          <a:xfrm rot="10800000">
            <a:off x="-1423835" y="734700"/>
            <a:ext cx="2921755" cy="1385000"/>
          </a:xfrm>
          <a:prstGeom prst="rect">
            <a:avLst/>
          </a:prstGeom>
          <a:noFill/>
          <a:ln>
            <a:noFill/>
          </a:ln>
        </p:spPr>
      </p:pic>
    </p:spTree>
    <p:extLst>
      <p:ext uri="{BB962C8B-B14F-4D97-AF65-F5344CB8AC3E}">
        <p14:creationId xmlns:p14="http://schemas.microsoft.com/office/powerpoint/2010/main" val="27467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6119" y="5155526"/>
            <a:ext cx="8229600" cy="1013706"/>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lvl="0">
              <a:buClrTx/>
              <a:defRPr/>
            </a:pPr>
            <a:r>
              <a:rPr lang="en-US" sz="3600">
                <a:latin typeface="Arial" panose="020B0604020202020204" pitchFamily="34" charset="0"/>
                <a:ea typeface="Arial-Rounded" pitchFamily="34" charset="0"/>
                <a:cs typeface="Arial" panose="020B0604020202020204" pitchFamily="34" charset="0"/>
              </a:rPr>
              <a:t>C. Cả hai ý trên đều đúng.</a:t>
            </a:r>
            <a:endParaRPr lang="vi-VN" sz="3600" dirty="0">
              <a:latin typeface="Arial" panose="020B0604020202020204" pitchFamily="34" charset="0"/>
              <a:ea typeface="Arial-Rounded" pitchFamily="34" charset="0"/>
              <a:cs typeface="Arial" panose="020B0604020202020204" pitchFamily="34" charset="0"/>
            </a:endParaRPr>
          </a:p>
        </p:txBody>
      </p:sp>
      <p:sp>
        <p:nvSpPr>
          <p:cNvPr id="8" name="Rectangle 7"/>
          <p:cNvSpPr/>
          <p:nvPr/>
        </p:nvSpPr>
        <p:spPr>
          <a:xfrm>
            <a:off x="1963953" y="3962400"/>
            <a:ext cx="8229600" cy="1010483"/>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B. Nhờ ông mặt trời chiếu nắng ấm</a:t>
            </a:r>
            <a:endParaRPr lang="en-US" sz="3600" dirty="0">
              <a:latin typeface="Arial" panose="020B0604020202020204" pitchFamily="34" charset="0"/>
              <a:ea typeface="Arial-Rounded" pitchFamily="34" charset="0"/>
              <a:cs typeface="Arial" panose="020B0604020202020204" pitchFamily="34" charset="0"/>
            </a:endParaRPr>
          </a:p>
        </p:txBody>
      </p:sp>
      <p:sp>
        <p:nvSpPr>
          <p:cNvPr id="9" name="Rectangle 8"/>
          <p:cNvSpPr/>
          <p:nvPr/>
        </p:nvSpPr>
        <p:spPr>
          <a:xfrm>
            <a:off x="1142168" y="566857"/>
            <a:ext cx="9957816" cy="1477130"/>
          </a:xfrm>
          <a:prstGeom prst="rect">
            <a:avLst/>
          </a:prstGeom>
          <a:solidFill>
            <a:schemeClr val="tx2">
              <a:lumMod val="90000"/>
            </a:schemeClr>
          </a:solidFill>
        </p:spPr>
        <p:txBody>
          <a:bodyPr wrap="square" lIns="121725" tIns="60862" rIns="121725" bIns="60862">
            <a:spAutoFit/>
          </a:bodyPr>
          <a:lstStyle/>
          <a:p>
            <a:pPr algn="ctr"/>
            <a:r>
              <a:rPr lang="en-US" sz="4400" b="1">
                <a:latin typeface="Arial" panose="020B0604020202020204" pitchFamily="34" charset="0"/>
                <a:ea typeface="Arial-Rounded" pitchFamily="34" charset="0"/>
                <a:cs typeface="Arial" panose="020B0604020202020204" pitchFamily="34" charset="0"/>
              </a:rPr>
              <a:t>Nhờ đâu mà hạt giống trở thành </a:t>
            </a:r>
          </a:p>
          <a:p>
            <a:pPr algn="ctr"/>
            <a:r>
              <a:rPr lang="en-US" sz="4400" b="1">
                <a:latin typeface="Arial" panose="020B0604020202020204" pitchFamily="34" charset="0"/>
                <a:ea typeface="Arial-Rounded" pitchFamily="34" charset="0"/>
                <a:cs typeface="Arial" panose="020B0604020202020204" pitchFamily="34" charset="0"/>
              </a:rPr>
              <a:t>một cái cây cao, to và khoẻ mạnh?</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21" y="5314331"/>
            <a:ext cx="633852" cy="659161"/>
          </a:xfrm>
          <a:prstGeom prst="rect">
            <a:avLst/>
          </a:prstGeom>
          <a:noFill/>
          <a:ln>
            <a:noFill/>
          </a:ln>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4355" y="4145043"/>
            <a:ext cx="565888" cy="645195"/>
          </a:xfrm>
          <a:prstGeom prst="rect">
            <a:avLst/>
          </a:prstGeom>
          <a:noFill/>
          <a:ln>
            <a:noFill/>
          </a:ln>
          <a:effectLst/>
        </p:spPr>
      </p:pic>
      <p:sp>
        <p:nvSpPr>
          <p:cNvPr id="13" name="Rectangle 12">
            <a:extLst>
              <a:ext uri="{FF2B5EF4-FFF2-40B4-BE49-F238E27FC236}">
                <a16:creationId xmlns:a16="http://schemas.microsoft.com/office/drawing/2014/main" xmlns="" id="{C372C3D9-55AB-4566-BB81-19060C95F4F6}"/>
              </a:ext>
            </a:extLst>
          </p:cNvPr>
          <p:cNvSpPr/>
          <p:nvPr/>
        </p:nvSpPr>
        <p:spPr>
          <a:xfrm>
            <a:off x="1966119" y="2641330"/>
            <a:ext cx="8229600" cy="103963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A. Nhờ cô mây tưới nước mát</a:t>
            </a:r>
            <a:endParaRPr lang="en-US" sz="3600" dirty="0">
              <a:latin typeface="Arial" panose="020B0604020202020204" pitchFamily="34" charset="0"/>
              <a:ea typeface="Arial-Rounded" pitchFamily="34" charset="0"/>
              <a:cs typeface="Arial" panose="020B0604020202020204" pitchFamily="34" charset="0"/>
            </a:endParaRPr>
          </a:p>
        </p:txBody>
      </p:sp>
      <p:pic>
        <p:nvPicPr>
          <p:cNvPr id="14" name="Picture 2">
            <a:extLst>
              <a:ext uri="{FF2B5EF4-FFF2-40B4-BE49-F238E27FC236}">
                <a16:creationId xmlns:a16="http://schemas.microsoft.com/office/drawing/2014/main" xmlns="" id="{228741DD-6C1A-4631-89F4-A696A3F410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2950" y="2920504"/>
            <a:ext cx="565888" cy="645195"/>
          </a:xfrm>
          <a:prstGeom prst="rect">
            <a:avLst/>
          </a:prstGeom>
          <a:noFill/>
          <a:ln>
            <a:noFill/>
          </a:ln>
          <a:effectLst/>
        </p:spPr>
      </p:pic>
    </p:spTree>
    <p:extLst>
      <p:ext uri="{BB962C8B-B14F-4D97-AF65-F5344CB8AC3E}">
        <p14:creationId xmlns:p14="http://schemas.microsoft.com/office/powerpoint/2010/main" val="26106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8"/>
                                        </p:tgtEl>
                                        <p:attrNameLst>
                                          <p:attrName>fillcolor</p:attrName>
                                        </p:attrNameLst>
                                      </p:cBhvr>
                                      <p:to>
                                        <a:schemeClr val="accent1"/>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8"/>
                                        </p:tgtEl>
                                        <p:attrNameLst>
                                          <p:attrName>fillcolor</p:attrName>
                                        </p:attrNameLst>
                                      </p:cBhvr>
                                      <p:to>
                                        <a:srgbClr val="DBE5F1"/>
                                      </p:to>
                                    </p:animClr>
                                    <p:set>
                                      <p:cBhvr>
                                        <p:cTn id="46" dur="250" fill="hold"/>
                                        <p:tgtEl>
                                          <p:spTgt spid="8"/>
                                        </p:tgtEl>
                                        <p:attrNameLst>
                                          <p:attrName>fill.type</p:attrName>
                                        </p:attrNameLst>
                                      </p:cBhvr>
                                      <p:to>
                                        <p:strVal val="solid"/>
                                      </p:to>
                                    </p:set>
                                    <p:set>
                                      <p:cBhvr>
                                        <p:cTn id="47" dur="250" fill="hold"/>
                                        <p:tgtEl>
                                          <p:spTgt spid="8"/>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chemeClr val="accent1"/>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3"/>
                                        </p:tgtEl>
                                        <p:attrNameLst>
                                          <p:attrName>fillcolor</p:attrName>
                                        </p:attrNameLst>
                                      </p:cBhvr>
                                      <p:to>
                                        <a:srgbClr val="DBE5F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6" grpId="0" animBg="1"/>
      <p:bldP spid="8" grpId="0" animBg="1"/>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4120" y="1090439"/>
            <a:ext cx="10953598" cy="738466"/>
          </a:xfrm>
          <a:prstGeom prst="rect">
            <a:avLst/>
          </a:prstGeom>
          <a:solidFill>
            <a:schemeClr val="tx2">
              <a:lumMod val="90000"/>
            </a:schemeClr>
          </a:solidFill>
        </p:spPr>
        <p:txBody>
          <a:bodyPr wrap="square" lIns="121725" tIns="60862" rIns="121725" bIns="60862">
            <a:spAutoFit/>
          </a:bodyPr>
          <a:lstStyle/>
          <a:p>
            <a:pPr algn="ctr"/>
            <a:r>
              <a:rPr lang="en-US" sz="4000" b="1">
                <a:latin typeface="+mj-lt"/>
                <a:ea typeface="Arial-Rounded" pitchFamily="34" charset="0"/>
                <a:cs typeface="Arial-Rounded" pitchFamily="34" charset="0"/>
              </a:rPr>
              <a:t>Cây to trở nên vui vẻ, hạnh phúc khi nào? </a:t>
            </a:r>
          </a:p>
        </p:txBody>
      </p:sp>
      <p:sp>
        <p:nvSpPr>
          <p:cNvPr id="12" name="Rectangle 11">
            <a:extLst>
              <a:ext uri="{FF2B5EF4-FFF2-40B4-BE49-F238E27FC236}">
                <a16:creationId xmlns:a16="http://schemas.microsoft.com/office/drawing/2014/main" xmlns="" id="{4E46787B-72A0-41D5-BDC9-0926E437FBE4}"/>
              </a:ext>
            </a:extLst>
          </p:cNvPr>
          <p:cNvSpPr/>
          <p:nvPr/>
        </p:nvSpPr>
        <p:spPr>
          <a:xfrm>
            <a:off x="1935540" y="2310981"/>
            <a:ext cx="8229600" cy="160530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A. Khi quả đồi có nhiều cây xanh bên nhau, vươn lên giữa bầu trời lộng gió. Hằng ngày, các chú chim bay tới đậu trên cành cây, vừa bắt sâu vừa ca hát líu lo.</a:t>
            </a:r>
          </a:p>
        </p:txBody>
      </p:sp>
      <p:sp>
        <p:nvSpPr>
          <p:cNvPr id="15" name="Rectangle 14">
            <a:extLst>
              <a:ext uri="{FF2B5EF4-FFF2-40B4-BE49-F238E27FC236}">
                <a16:creationId xmlns:a16="http://schemas.microsoft.com/office/drawing/2014/main" xmlns="" id="{34955832-BC6F-47F3-9166-7AF729EB36CC}"/>
              </a:ext>
            </a:extLst>
          </p:cNvPr>
          <p:cNvSpPr/>
          <p:nvPr/>
        </p:nvSpPr>
        <p:spPr>
          <a:xfrm>
            <a:off x="1966119" y="4191000"/>
            <a:ext cx="8229600" cy="1600200"/>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B. Khi quả đồi chỉ có một mình cây to.</a:t>
            </a:r>
          </a:p>
        </p:txBody>
      </p:sp>
      <p:pic>
        <p:nvPicPr>
          <p:cNvPr id="16" name="Picture 15">
            <a:extLst>
              <a:ext uri="{FF2B5EF4-FFF2-40B4-BE49-F238E27FC236}">
                <a16:creationId xmlns:a16="http://schemas.microsoft.com/office/drawing/2014/main" xmlns="" id="{04DDD2F8-2FC6-44BC-ACF0-C82F5436E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18" y="2573792"/>
            <a:ext cx="633852" cy="659161"/>
          </a:xfrm>
          <a:prstGeom prst="rect">
            <a:avLst/>
          </a:prstGeom>
        </p:spPr>
      </p:pic>
      <p:pic>
        <p:nvPicPr>
          <p:cNvPr id="17" name="Picture 2">
            <a:extLst>
              <a:ext uri="{FF2B5EF4-FFF2-40B4-BE49-F238E27FC236}">
                <a16:creationId xmlns:a16="http://schemas.microsoft.com/office/drawing/2014/main" xmlns="" id="{FFE31BBE-4C98-4B02-A2CB-497C490420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5719" y="4668502"/>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0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0.70"/>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12"/>
                                        </p:tgtEl>
                                        <p:attrNameLst>
                                          <p:attrName>fillcolor</p:attrName>
                                        </p:attrNameLst>
                                      </p:cBhvr>
                                      <p:to>
                                        <a:schemeClr val="bg2"/>
                                      </p:to>
                                    </p:animClr>
                                    <p:set>
                                      <p:cBhvr>
                                        <p:cTn id="23" dur="250" fill="hold"/>
                                        <p:tgtEl>
                                          <p:spTgt spid="12"/>
                                        </p:tgtEl>
                                        <p:attrNameLst>
                                          <p:attrName>fill.type</p:attrName>
                                        </p:attrNameLst>
                                      </p:cBhvr>
                                      <p:to>
                                        <p:strVal val="solid"/>
                                      </p:to>
                                    </p:set>
                                    <p:set>
                                      <p:cBhvr>
                                        <p:cTn id="24" dur="250" fill="hold"/>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12"/>
                                        </p:tgtEl>
                                        <p:attrNameLst>
                                          <p:attrName>fillcolor</p:attrName>
                                        </p:attrNameLst>
                                      </p:cBhvr>
                                      <p:to>
                                        <a:srgbClr val="FFFF00"/>
                                      </p:to>
                                    </p:animClr>
                                    <p:set>
                                      <p:cBhvr>
                                        <p:cTn id="27" dur="250" fill="hold"/>
                                        <p:tgtEl>
                                          <p:spTgt spid="12"/>
                                        </p:tgtEl>
                                        <p:attrNameLst>
                                          <p:attrName>fill.type</p:attrName>
                                        </p:attrNameLst>
                                      </p:cBhvr>
                                      <p:to>
                                        <p:strVal val="solid"/>
                                      </p:to>
                                    </p:set>
                                    <p:set>
                                      <p:cBhvr>
                                        <p:cTn id="28" dur="250" fill="hold"/>
                                        <p:tgtEl>
                                          <p:spTgt spid="12"/>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5"/>
                                        </p:tgtEl>
                                        <p:attrNameLst>
                                          <p:attrName>fillcolor</p:attrName>
                                        </p:attrNameLst>
                                      </p:cBhvr>
                                      <p:to>
                                        <a:schemeClr val="accent1"/>
                                      </p:to>
                                    </p:animClr>
                                    <p:set>
                                      <p:cBhvr>
                                        <p:cTn id="37" dur="250" fill="hold"/>
                                        <p:tgtEl>
                                          <p:spTgt spid="15"/>
                                        </p:tgtEl>
                                        <p:attrNameLst>
                                          <p:attrName>fill.type</p:attrName>
                                        </p:attrNameLst>
                                      </p:cBhvr>
                                      <p:to>
                                        <p:strVal val="solid"/>
                                      </p:to>
                                    </p:set>
                                    <p:set>
                                      <p:cBhvr>
                                        <p:cTn id="38" dur="250" fill="hold"/>
                                        <p:tgtEl>
                                          <p:spTgt spid="1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5"/>
                                        </p:tgtEl>
                                        <p:attrNameLst>
                                          <p:attrName>fillcolor</p:attrName>
                                        </p:attrNameLst>
                                      </p:cBhvr>
                                      <p:to>
                                        <a:schemeClr val="accent1"/>
                                      </p:to>
                                    </p:animClr>
                                    <p:set>
                                      <p:cBhvr>
                                        <p:cTn id="41" dur="250" fill="hold"/>
                                        <p:tgtEl>
                                          <p:spTgt spid="15"/>
                                        </p:tgtEl>
                                        <p:attrNameLst>
                                          <p:attrName>fill.type</p:attrName>
                                        </p:attrNameLst>
                                      </p:cBhvr>
                                      <p:to>
                                        <p:strVal val="solid"/>
                                      </p:to>
                                    </p:set>
                                    <p:set>
                                      <p:cBhvr>
                                        <p:cTn id="42" dur="250" fill="hold"/>
                                        <p:tgtEl>
                                          <p:spTgt spid="15"/>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5"/>
                  </p:tgtEl>
                </p:cond>
              </p:nextCondLst>
            </p:seq>
          </p:childTnLst>
        </p:cTn>
      </p:par>
    </p:tnLst>
    <p:bldLst>
      <p:bldP spid="9" grpId="0" animBg="1"/>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ức Dụp từ huyền thoại đến sự thật 100% - Báo Cần Thơ Online">
            <a:extLst>
              <a:ext uri="{FF2B5EF4-FFF2-40B4-BE49-F238E27FC236}">
                <a16:creationId xmlns:a16="http://schemas.microsoft.com/office/drawing/2014/main" xmlns="" id="{AB6E0366-C5BF-49C8-8321-E8B593F4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734" y="382101"/>
            <a:ext cx="8538369" cy="609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78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áng 6 - Đồi chè Mộc Châu đẹp nhất">
            <a:extLst>
              <a:ext uri="{FF2B5EF4-FFF2-40B4-BE49-F238E27FC236}">
                <a16:creationId xmlns:a16="http://schemas.microsoft.com/office/drawing/2014/main" xmlns="" id="{90168FE7-7728-4CE9-8EF5-8AF2A4044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519"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FA74C84-B1C3-4F19-B9AB-5EDEA63528F0}"/>
              </a:ext>
            </a:extLst>
          </p:cNvPr>
          <p:cNvSpPr/>
          <p:nvPr/>
        </p:nvSpPr>
        <p:spPr>
          <a:xfrm>
            <a:off x="1905075" y="699401"/>
            <a:ext cx="8351688" cy="5459197"/>
          </a:xfrm>
          <a:prstGeom prst="rect">
            <a:avLst/>
          </a:prstGeom>
          <a:solidFill>
            <a:srgbClr val="FFFFF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000000"/>
              </a:solidFill>
              <a:latin typeface="+mj-lt"/>
            </a:endParaRPr>
          </a:p>
        </p:txBody>
      </p:sp>
      <p:sp>
        <p:nvSpPr>
          <p:cNvPr id="4" name="TextBox 3">
            <a:extLst>
              <a:ext uri="{FF2B5EF4-FFF2-40B4-BE49-F238E27FC236}">
                <a16:creationId xmlns:a16="http://schemas.microsoft.com/office/drawing/2014/main" xmlns="" id="{C4653E8D-DA9D-47D4-9C84-53F5914C8091}"/>
              </a:ext>
            </a:extLst>
          </p:cNvPr>
          <p:cNvSpPr txBox="1"/>
          <p:nvPr/>
        </p:nvSpPr>
        <p:spPr>
          <a:xfrm>
            <a:off x="1825081" y="957994"/>
            <a:ext cx="8431683" cy="1323435"/>
          </a:xfrm>
          <a:prstGeom prst="rect">
            <a:avLst/>
          </a:prstGeom>
          <a:noFill/>
        </p:spPr>
        <p:txBody>
          <a:bodyPr wrap="square" lIns="91436" tIns="45718" rIns="91436" bIns="45718" rtlCol="0">
            <a:spAutoFit/>
          </a:bodyPr>
          <a:lstStyle/>
          <a:p>
            <a:pPr algn="ctr"/>
            <a:r>
              <a:rPr lang="en-US" sz="4000">
                <a:latin typeface="+mj-lt"/>
                <a:ea typeface="Arial-Rounded" pitchFamily="34" charset="0"/>
                <a:cs typeface="Arial-Rounded" pitchFamily="34" charset="0"/>
              </a:rPr>
              <a:t>Thứ …. ngày … tháng ….. năm 2022</a:t>
            </a:r>
          </a:p>
        </p:txBody>
      </p:sp>
      <p:sp>
        <p:nvSpPr>
          <p:cNvPr id="5" name="TextBox 4">
            <a:extLst>
              <a:ext uri="{FF2B5EF4-FFF2-40B4-BE49-F238E27FC236}">
                <a16:creationId xmlns:a16="http://schemas.microsoft.com/office/drawing/2014/main" xmlns="" id="{F88340FB-0109-4362-AC77-36EDAB3F8440}"/>
              </a:ext>
            </a:extLst>
          </p:cNvPr>
          <p:cNvSpPr txBox="1"/>
          <p:nvPr/>
        </p:nvSpPr>
        <p:spPr>
          <a:xfrm>
            <a:off x="8120916" y="5277370"/>
            <a:ext cx="1365256" cy="707872"/>
          </a:xfrm>
          <a:prstGeom prst="rect">
            <a:avLst/>
          </a:prstGeom>
          <a:solidFill>
            <a:schemeClr val="accent1">
              <a:lumMod val="20000"/>
              <a:lumOff val="80000"/>
            </a:schemeClr>
          </a:solidFill>
          <a:ln>
            <a:noFill/>
          </a:ln>
        </p:spPr>
        <p:txBody>
          <a:bodyPr wrap="square" lIns="91424" tIns="45711" rIns="91424" bIns="45711" rtlCol="0">
            <a:spAutoFit/>
          </a:bodyPr>
          <a:lstStyle/>
          <a:p>
            <a:pPr algn="ctr"/>
            <a:r>
              <a:rPr lang="en-US" sz="4000">
                <a:latin typeface="+mj-lt"/>
                <a:ea typeface="Arial-Rounded" pitchFamily="34" charset="0"/>
                <a:cs typeface="Arial-Rounded" pitchFamily="34" charset="0"/>
              </a:rPr>
              <a:t>S/55</a:t>
            </a:r>
          </a:p>
        </p:txBody>
      </p:sp>
      <p:sp>
        <p:nvSpPr>
          <p:cNvPr id="8" name="TextBox 7">
            <a:extLst>
              <a:ext uri="{FF2B5EF4-FFF2-40B4-BE49-F238E27FC236}">
                <a16:creationId xmlns:a16="http://schemas.microsoft.com/office/drawing/2014/main" xmlns="" id="{424ECBE9-59BE-4A6B-8AFC-9385AAA14BE3}"/>
              </a:ext>
            </a:extLst>
          </p:cNvPr>
          <p:cNvSpPr txBox="1"/>
          <p:nvPr/>
        </p:nvSpPr>
        <p:spPr>
          <a:xfrm>
            <a:off x="1858809" y="2604956"/>
            <a:ext cx="8431683" cy="1877433"/>
          </a:xfrm>
          <a:prstGeom prst="rect">
            <a:avLst/>
          </a:prstGeom>
          <a:noFill/>
        </p:spPr>
        <p:txBody>
          <a:bodyPr wrap="square" lIns="91436" tIns="45718" rIns="91436" bIns="45718" rtlCol="0">
            <a:spAutoFit/>
          </a:bodyPr>
          <a:lstStyle/>
          <a:p>
            <a:pPr algn="ctr">
              <a:spcBef>
                <a:spcPts val="1200"/>
              </a:spcBef>
              <a:spcAft>
                <a:spcPts val="1200"/>
              </a:spcAft>
            </a:pPr>
            <a:r>
              <a:rPr lang="en-US" sz="4800" b="1">
                <a:latin typeface="+mj-lt"/>
                <a:ea typeface="Arial-Rounded" pitchFamily="34" charset="0"/>
                <a:cs typeface="Arial-Rounded" pitchFamily="34" charset="0"/>
              </a:rPr>
              <a:t>Nói và nghe: </a:t>
            </a:r>
          </a:p>
          <a:p>
            <a:pPr marL="0" indent="0" algn="ctr">
              <a:spcBef>
                <a:spcPts val="1200"/>
              </a:spcBef>
              <a:spcAft>
                <a:spcPts val="1200"/>
              </a:spcAft>
              <a:buNone/>
            </a:pPr>
            <a:r>
              <a:rPr lang="en-US" sz="4800" b="1">
                <a:latin typeface="+mj-lt"/>
                <a:ea typeface="Arial-Rounded" pitchFamily="34" charset="0"/>
                <a:cs typeface="Arial-Rounded" pitchFamily="34" charset="0"/>
              </a:rPr>
              <a:t>HẠT GIỐNG NHỎ</a:t>
            </a:r>
          </a:p>
        </p:txBody>
      </p:sp>
    </p:spTree>
    <p:extLst>
      <p:ext uri="{BB962C8B-B14F-4D97-AF65-F5344CB8AC3E}">
        <p14:creationId xmlns:p14="http://schemas.microsoft.com/office/powerpoint/2010/main" val="42642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El Salvador - đất nước là &amp;#39;phép thử lớn nhất của Bitcoin&amp;#39;">
            <a:extLst>
              <a:ext uri="{FF2B5EF4-FFF2-40B4-BE49-F238E27FC236}">
                <a16:creationId xmlns:a16="http://schemas.microsoft.com/office/drawing/2014/main" xmlns="" id="{2F79A5A9-A9F9-4E6E-8242-F357A95E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399" y="609600"/>
            <a:ext cx="451104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12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hé thăm đồi chè tuyệt đẹp ở Tân Trào, Tuyên Quang - Tổng cục Du lịch">
            <a:extLst>
              <a:ext uri="{FF2B5EF4-FFF2-40B4-BE49-F238E27FC236}">
                <a16:creationId xmlns:a16="http://schemas.microsoft.com/office/drawing/2014/main" xmlns="" id="{AC131C07-05B9-430E-9834-B06775C0D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19" y="838200"/>
            <a:ext cx="10240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6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í ẩn chưa có lời giải về những ngọn đồi &amp;#39;kim tự tháp&amp;#39; - VnExpress Du lịch">
            <a:extLst>
              <a:ext uri="{FF2B5EF4-FFF2-40B4-BE49-F238E27FC236}">
                <a16:creationId xmlns:a16="http://schemas.microsoft.com/office/drawing/2014/main" xmlns="" id="{34F434EC-DA12-4BB0-8C6D-1E65BE865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51435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44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xmlns=""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9" name="Picture 8">
            <a:extLst>
              <a:ext uri="{FF2B5EF4-FFF2-40B4-BE49-F238E27FC236}">
                <a16:creationId xmlns:a16="http://schemas.microsoft.com/office/drawing/2014/main" xmlns="" id="{162E1424-2594-484C-9E2A-A48B8087E4D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17688" y="1143000"/>
            <a:ext cx="4202664" cy="5153632"/>
          </a:xfrm>
          <a:prstGeom prst="rect">
            <a:avLst/>
          </a:prstGeom>
        </p:spPr>
      </p:pic>
    </p:spTree>
    <p:extLst>
      <p:ext uri="{BB962C8B-B14F-4D97-AF65-F5344CB8AC3E}">
        <p14:creationId xmlns:p14="http://schemas.microsoft.com/office/powerpoint/2010/main" val="63410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xmlns="" id="{3F0A5DA6-8976-48D2-88D0-47E3969E3310}"/>
              </a:ext>
            </a:extLst>
          </p:cNvPr>
          <p:cNvSpPr txBox="1">
            <a:spLocks/>
          </p:cNvSpPr>
          <p:nvPr/>
        </p:nvSpPr>
        <p:spPr>
          <a:xfrm>
            <a:off x="518320" y="30351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a16="http://schemas.microsoft.com/office/drawing/2014/main" xmlns="" id="{384EA9A9-00A7-4A84-AB74-AE1EAE4BE92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5" name="Google Shape;1333;p36">
            <a:extLst>
              <a:ext uri="{FF2B5EF4-FFF2-40B4-BE49-F238E27FC236}">
                <a16:creationId xmlns:a16="http://schemas.microsoft.com/office/drawing/2014/main" xmlns="" id="{3394C755-6CAC-4047-93D6-3BCA32035D0F}"/>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6" name="Google Shape;1333;p36">
            <a:extLst>
              <a:ext uri="{FF2B5EF4-FFF2-40B4-BE49-F238E27FC236}">
                <a16:creationId xmlns:a16="http://schemas.microsoft.com/office/drawing/2014/main" xmlns="" id="{679D6379-000F-49D3-A846-6CCA76C9DF2E}"/>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7" name="Google Shape;1333;p36">
            <a:extLst>
              <a:ext uri="{FF2B5EF4-FFF2-40B4-BE49-F238E27FC236}">
                <a16:creationId xmlns:a16="http://schemas.microsoft.com/office/drawing/2014/main" xmlns="" id="{B6EFC20C-0A72-4C29-AB45-AC246D658860}"/>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3009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xmlns=""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5" name="Picture 4">
            <a:extLst>
              <a:ext uri="{FF2B5EF4-FFF2-40B4-BE49-F238E27FC236}">
                <a16:creationId xmlns:a16="http://schemas.microsoft.com/office/drawing/2014/main" xmlns="" id="{A05A9DC4-C8F0-4205-B3C3-D81910CFC74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6" name="Google Shape;1333;p36">
            <a:extLst>
              <a:ext uri="{FF2B5EF4-FFF2-40B4-BE49-F238E27FC236}">
                <a16:creationId xmlns:a16="http://schemas.microsoft.com/office/drawing/2014/main" xmlns="" id="{06952AFA-1AC5-4470-A890-B5F0B0668777}"/>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47736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xmlns=""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7" name="Picture 6">
            <a:extLst>
              <a:ext uri="{FF2B5EF4-FFF2-40B4-BE49-F238E27FC236}">
                <a16:creationId xmlns:a16="http://schemas.microsoft.com/office/drawing/2014/main" xmlns="" id="{D5CD4BD0-514B-4439-9204-8F7CE1DE26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4" name="Google Shape;1333;p36">
            <a:extLst>
              <a:ext uri="{FF2B5EF4-FFF2-40B4-BE49-F238E27FC236}">
                <a16:creationId xmlns:a16="http://schemas.microsoft.com/office/drawing/2014/main" xmlns="" id="{D77DB454-7293-4B9D-B7A1-4999C2D825F6}"/>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07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xmlns=""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a16="http://schemas.microsoft.com/office/drawing/2014/main" xmlns="" id="{D5A6D549-637E-4C8E-B0AF-53CAF1F4A01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6" name="Google Shape;1333;p36">
            <a:extLst>
              <a:ext uri="{FF2B5EF4-FFF2-40B4-BE49-F238E27FC236}">
                <a16:creationId xmlns:a16="http://schemas.microsoft.com/office/drawing/2014/main" xmlns="" id="{501FB457-0930-434B-8F89-8C38AB168898}"/>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2359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lớp 2 -Hạt giống nhỏ- ( Tuần 25, sách Kết nối tri thức với cuộc sống)">
            <a:hlinkClick r:id="" action="ppaction://media"/>
            <a:extLst>
              <a:ext uri="{FF2B5EF4-FFF2-40B4-BE49-F238E27FC236}">
                <a16:creationId xmlns:a16="http://schemas.microsoft.com/office/drawing/2014/main" xmlns="" id="{7912E0EF-C3AA-4066-BDB2-BA6274532B90}"/>
              </a:ext>
            </a:extLst>
          </p:cNvPr>
          <p:cNvPicPr>
            <a:picLocks noChangeAspect="1"/>
          </p:cNvPicPr>
          <p:nvPr>
            <a:videoFile r:link="rId1"/>
            <p:extLst>
              <p:ext uri="{DAA4B4D4-6D71-4841-9C94-3DE7FCFB9230}">
                <p14:media xmlns:p14="http://schemas.microsoft.com/office/powerpoint/2010/main" r:embed="rId2">
                  <p14:trim st="6000" end="15208"/>
                </p14:media>
              </p:ext>
            </p:extLst>
          </p:nvPr>
        </p:nvPicPr>
        <p:blipFill>
          <a:blip r:embed="rId4"/>
          <a:stretch>
            <a:fillRect/>
          </a:stretch>
        </p:blipFill>
        <p:spPr>
          <a:xfrm>
            <a:off x="1127919" y="925000"/>
            <a:ext cx="9906000" cy="5571721"/>
          </a:xfrm>
          <a:prstGeom prst="rect">
            <a:avLst/>
          </a:prstGeom>
        </p:spPr>
      </p:pic>
      <p:sp>
        <p:nvSpPr>
          <p:cNvPr id="4" name="Google Shape;1333;p36">
            <a:extLst>
              <a:ext uri="{FF2B5EF4-FFF2-40B4-BE49-F238E27FC236}">
                <a16:creationId xmlns:a16="http://schemas.microsoft.com/office/drawing/2014/main" xmlns="" id="{3FEB222C-A5E7-4022-82F8-1A64C22D0DDD}"/>
              </a:ext>
            </a:extLst>
          </p:cNvPr>
          <p:cNvSpPr txBox="1">
            <a:spLocks/>
          </p:cNvSpPr>
          <p:nvPr/>
        </p:nvSpPr>
        <p:spPr>
          <a:xfrm>
            <a:off x="594519" y="3048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2. Nghe kể câu chuyện.</a:t>
            </a:r>
          </a:p>
        </p:txBody>
      </p:sp>
    </p:spTree>
    <p:extLst>
      <p:ext uri="{BB962C8B-B14F-4D97-AF65-F5344CB8AC3E}">
        <p14:creationId xmlns:p14="http://schemas.microsoft.com/office/powerpoint/2010/main" val="57739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xmlns=""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3. Kể lại từng đoạn của câu chuyện trong tranh.</a:t>
            </a:r>
          </a:p>
        </p:txBody>
      </p:sp>
      <p:pic>
        <p:nvPicPr>
          <p:cNvPr id="12" name="Picture 11">
            <a:extLst>
              <a:ext uri="{FF2B5EF4-FFF2-40B4-BE49-F238E27FC236}">
                <a16:creationId xmlns:a16="http://schemas.microsoft.com/office/drawing/2014/main" xmlns="" id="{AE28BD49-6E54-46BF-9A56-8D5E714A38A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13" name="Google Shape;1333;p36">
            <a:extLst>
              <a:ext uri="{FF2B5EF4-FFF2-40B4-BE49-F238E27FC236}">
                <a16:creationId xmlns:a16="http://schemas.microsoft.com/office/drawing/2014/main" xmlns="" id="{5DCFED1C-22B4-4ED8-B412-8E7CB295BB9B}"/>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14" name="Google Shape;1333;p36">
            <a:extLst>
              <a:ext uri="{FF2B5EF4-FFF2-40B4-BE49-F238E27FC236}">
                <a16:creationId xmlns:a16="http://schemas.microsoft.com/office/drawing/2014/main" xmlns="" id="{C12BFD7F-CB6B-40CB-81A8-1252D02D4C00}"/>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15" name="Google Shape;1333;p36">
            <a:extLst>
              <a:ext uri="{FF2B5EF4-FFF2-40B4-BE49-F238E27FC236}">
                <a16:creationId xmlns:a16="http://schemas.microsoft.com/office/drawing/2014/main" xmlns="" id="{84FB5349-5430-449A-B007-464F8D11F50F}"/>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703451909"/>
      </p:ext>
    </p:extLst>
  </p:cSld>
  <p:clrMapOvr>
    <a:masterClrMapping/>
  </p:clrMapOvr>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504</Words>
  <Application>Microsoft Office PowerPoint</Application>
  <PresentationFormat>Custom</PresentationFormat>
  <Paragraphs>49</Paragraphs>
  <Slides>23</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Arial-Rounded</vt:lpstr>
      <vt:lpstr>NotoSerif</vt:lpstr>
      <vt:lpstr>Fira Sans Extra Condensed Medium</vt:lpstr>
      <vt:lpstr>Arial</vt:lpstr>
      <vt:lpstr>Titan One</vt:lpstr>
      <vt:lpstr>Bebas Neue</vt:lpstr>
      <vt:lpstr>Roboto Condensed Light</vt:lpstr>
      <vt:lpstr>Lato</vt:lpstr>
      <vt:lpstr>Quicksand</vt:lpstr>
      <vt:lpstr>Source Sans Pro</vt:lpstr>
      <vt:lpstr>Dosis</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Windows User</cp:lastModifiedBy>
  <cp:revision>113</cp:revision>
  <dcterms:modified xsi:type="dcterms:W3CDTF">2023-03-10T09:06:58Z</dcterms:modified>
</cp:coreProperties>
</file>