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87" r:id="rId2"/>
  </p:sldMasterIdLst>
  <p:notesMasterIdLst>
    <p:notesMasterId r:id="rId32"/>
  </p:notesMasterIdLst>
  <p:sldIdLst>
    <p:sldId id="303" r:id="rId3"/>
    <p:sldId id="409" r:id="rId4"/>
    <p:sldId id="256" r:id="rId5"/>
    <p:sldId id="390" r:id="rId6"/>
    <p:sldId id="257" r:id="rId7"/>
    <p:sldId id="417" r:id="rId8"/>
    <p:sldId id="259" r:id="rId9"/>
    <p:sldId id="420" r:id="rId10"/>
    <p:sldId id="422" r:id="rId11"/>
    <p:sldId id="416" r:id="rId12"/>
    <p:sldId id="393" r:id="rId13"/>
    <p:sldId id="423" r:id="rId14"/>
    <p:sldId id="318" r:id="rId15"/>
    <p:sldId id="418" r:id="rId16"/>
    <p:sldId id="258" r:id="rId17"/>
    <p:sldId id="371" r:id="rId18"/>
    <p:sldId id="407" r:id="rId19"/>
    <p:sldId id="411" r:id="rId20"/>
    <p:sldId id="399" r:id="rId21"/>
    <p:sldId id="378" r:id="rId22"/>
    <p:sldId id="419" r:id="rId23"/>
    <p:sldId id="424" r:id="rId24"/>
    <p:sldId id="382" r:id="rId25"/>
    <p:sldId id="381" r:id="rId26"/>
    <p:sldId id="425" r:id="rId27"/>
    <p:sldId id="387" r:id="rId28"/>
    <p:sldId id="413" r:id="rId29"/>
    <p:sldId id="377" r:id="rId30"/>
    <p:sldId id="389" r:id="rId31"/>
  </p:sldIdLst>
  <p:sldSz cx="12161838" cy="6858000"/>
  <p:notesSz cx="6858000" cy="9144000"/>
  <p:embeddedFontLst>
    <p:embeddedFont>
      <p:font typeface="Scope One" panose="020B0604020202020204" charset="0"/>
      <p:regular r:id="rId33"/>
    </p:embeddedFont>
    <p:embeddedFont>
      <p:font typeface="Delius Unicase" panose="020B0604020202020204" charset="0"/>
      <p:regular r:id="rId34"/>
      <p:bold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Patrick Hand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D00"/>
    <a:srgbClr val="000000"/>
    <a:srgbClr val="1C11EF"/>
    <a:srgbClr val="69D8FF"/>
    <a:srgbClr val="CEEAB0"/>
    <a:srgbClr val="C2E49C"/>
    <a:srgbClr val="ADDB7B"/>
    <a:srgbClr val="FEF0BE"/>
    <a:srgbClr val="FFFFFF"/>
    <a:srgbClr val="FEF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9" autoAdjust="0"/>
  </p:normalViewPr>
  <p:slideViewPr>
    <p:cSldViewPr snapToGrid="0">
      <p:cViewPr varScale="1">
        <p:scale>
          <a:sx n="70" d="100"/>
          <a:sy n="70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333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22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6950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61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1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nên cho HS đóng vai </a:t>
            </a:r>
          </a:p>
          <a:p>
            <a:r>
              <a:rPr lang="en-US" b="0"/>
              <a:t>HS đóng vai xong, GV gợi ý thêm các cách nói khác cho HS tham khảo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6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nên cho HS đóng vai </a:t>
            </a:r>
          </a:p>
          <a:p>
            <a:r>
              <a:rPr lang="en-US" b="0"/>
              <a:t>HS đóng vai xong, GV gợi ý thêm các cách nói khác cho HS tham khảo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3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3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9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3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5fb9307c_0_5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5fb9307c_0_5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982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0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694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385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Logos Hope, thư viện kiêm cửa hàng sách nổi lớn nhất thế giới</a:t>
            </a:r>
            <a:r>
              <a:rPr lang="en-US" b="1" i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15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giải thích thêm từ “trìu mến”: nhìn với ánh mắt yêu thương tha thiết</a:t>
            </a:r>
          </a:p>
        </p:txBody>
      </p:sp>
    </p:spTree>
    <p:extLst>
      <p:ext uri="{BB962C8B-B14F-4D97-AF65-F5344CB8AC3E}">
        <p14:creationId xmlns:p14="http://schemas.microsoft.com/office/powerpoint/2010/main" val="291363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8501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110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6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9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3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4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6183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8342" y="5985676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694904" y="398767"/>
            <a:ext cx="382684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0308" y="6376767"/>
            <a:ext cx="382684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69441" y="36376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35041" y="1854285"/>
            <a:ext cx="450017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074236" y="345767"/>
            <a:ext cx="617369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7842" y="4184685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46833" y="6404234"/>
            <a:ext cx="617369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3531" y="21342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42472" y="6301214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81347" y="136530"/>
            <a:ext cx="1312820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3447" y="8393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1539" y="657618"/>
            <a:ext cx="450017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12394" y="2875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rgbClr val="FFFFFF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FBAB8347-ACC2-4E1F-AD44-1A2BAD29D331}"/>
              </a:ext>
            </a:extLst>
          </p:cNvPr>
          <p:cNvSpPr/>
          <p:nvPr/>
        </p:nvSpPr>
        <p:spPr>
          <a:xfrm>
            <a:off x="6435011" y="5794616"/>
            <a:ext cx="1333854" cy="5357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A569106-B6C9-43EF-BF95-37B19A2ECC44}"/>
              </a:ext>
            </a:extLst>
          </p:cNvPr>
          <p:cNvSpPr/>
          <p:nvPr/>
        </p:nvSpPr>
        <p:spPr>
          <a:xfrm>
            <a:off x="8842341" y="5270837"/>
            <a:ext cx="1178737" cy="5357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9206AB2-37F7-44D0-B03C-E2147181D724}"/>
              </a:ext>
            </a:extLst>
          </p:cNvPr>
          <p:cNvSpPr/>
          <p:nvPr/>
        </p:nvSpPr>
        <p:spPr>
          <a:xfrm>
            <a:off x="1521313" y="5258888"/>
            <a:ext cx="1333854" cy="5357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79F9B9C8-A02A-4F75-98DD-CD9C7E033178}"/>
              </a:ext>
            </a:extLst>
          </p:cNvPr>
          <p:cNvSpPr/>
          <p:nvPr/>
        </p:nvSpPr>
        <p:spPr>
          <a:xfrm>
            <a:off x="6379028" y="4310495"/>
            <a:ext cx="3272971" cy="5357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E87855D-3372-426C-B916-9C001F499EE6}"/>
              </a:ext>
            </a:extLst>
          </p:cNvPr>
          <p:cNvSpPr/>
          <p:nvPr/>
        </p:nvSpPr>
        <p:spPr>
          <a:xfrm>
            <a:off x="6937828" y="2881089"/>
            <a:ext cx="2534908" cy="5357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3D4E84B-863F-44A5-95C3-313EEF269195}"/>
              </a:ext>
            </a:extLst>
          </p:cNvPr>
          <p:cNvSpPr/>
          <p:nvPr/>
        </p:nvSpPr>
        <p:spPr>
          <a:xfrm>
            <a:off x="315157" y="2456750"/>
            <a:ext cx="1243478" cy="453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8AF2C48-1822-4F7C-AADD-A376AEE0BF10}"/>
              </a:ext>
            </a:extLst>
          </p:cNvPr>
          <p:cNvSpPr/>
          <p:nvPr/>
        </p:nvSpPr>
        <p:spPr>
          <a:xfrm>
            <a:off x="10174514" y="2014063"/>
            <a:ext cx="1686682" cy="453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300642" y="231919"/>
            <a:ext cx="11560554" cy="6579439"/>
            <a:chOff x="300642" y="-107112"/>
            <a:chExt cx="11560554" cy="6579439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300642" y="655350"/>
              <a:ext cx="11560554" cy="5816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vi-VN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lưu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báo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mọi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hoặc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mượn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về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nghĩ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rằng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chỉ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chỗ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biết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”.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Lô-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gô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xơ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Đức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nổi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tàu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biển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khổng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lồ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chở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500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từng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45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nước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Lan,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trăm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di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động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chiếc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xe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buýt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chạy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khắp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phố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châu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Phi,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Nhờ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cuốn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băng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Hải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Nam)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594621" y="-107112"/>
              <a:ext cx="7228852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EC856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THƯ VIỆN BIẾT ĐI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FA69FA10-4FCE-4B24-8EFB-619745E27270}"/>
              </a:ext>
            </a:extLst>
          </p:cNvPr>
          <p:cNvSpPr/>
          <p:nvPr/>
        </p:nvSpPr>
        <p:spPr>
          <a:xfrm>
            <a:off x="9429194" y="115654"/>
            <a:ext cx="2732644" cy="64619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Tìm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từ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khó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hiểu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trong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bài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4F8E0A70-2DEF-4FB9-892F-E0D646D18EE6}"/>
              </a:ext>
            </a:extLst>
          </p:cNvPr>
          <p:cNvSpPr/>
          <p:nvPr/>
        </p:nvSpPr>
        <p:spPr>
          <a:xfrm>
            <a:off x="1078812" y="917573"/>
            <a:ext cx="4789442" cy="2924333"/>
          </a:xfrm>
          <a:prstGeom prst="wedgeRoundRectCallout">
            <a:avLst>
              <a:gd name="adj1" fmla="val 75337"/>
              <a:gd name="adj2" fmla="val 28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5B14F0-F869-4E23-A889-FB7982DC7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79" y="1018042"/>
            <a:ext cx="4203738" cy="2364603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0FFE2832-90E7-4B8F-907B-3FBC51F30189}"/>
              </a:ext>
            </a:extLst>
          </p:cNvPr>
          <p:cNvSpPr/>
          <p:nvPr/>
        </p:nvSpPr>
        <p:spPr>
          <a:xfrm>
            <a:off x="6484902" y="820280"/>
            <a:ext cx="4789442" cy="3086991"/>
          </a:xfrm>
          <a:prstGeom prst="wedgeRoundRectCallout">
            <a:avLst>
              <a:gd name="adj1" fmla="val 9489"/>
              <a:gd name="adj2" fmla="val 668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4" name="Picture 8" descr="7 thư viện di động kỳ lạ trên thế giới | VTV.VN">
            <a:extLst>
              <a:ext uri="{FF2B5EF4-FFF2-40B4-BE49-F238E27FC236}">
                <a16:creationId xmlns:a16="http://schemas.microsoft.com/office/drawing/2014/main" xmlns="" id="{ABFAC352-6947-44EA-8415-582FD233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66" y="878116"/>
            <a:ext cx="4103708" cy="24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EEF5608B-BB86-470A-83B4-8260C91165DA}"/>
              </a:ext>
            </a:extLst>
          </p:cNvPr>
          <p:cNvSpPr/>
          <p:nvPr/>
        </p:nvSpPr>
        <p:spPr>
          <a:xfrm>
            <a:off x="2545922" y="1589604"/>
            <a:ext cx="4789442" cy="3048174"/>
          </a:xfrm>
          <a:prstGeom prst="wedgeRoundRectCallout">
            <a:avLst>
              <a:gd name="adj1" fmla="val -46618"/>
              <a:gd name="adj2" fmla="val 72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BD6A434-F4D3-4AC8-8419-BEF88BFD0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812" y="1636854"/>
            <a:ext cx="3700662" cy="2420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6C6148-B5E8-44BF-8FA5-05DFDD9A27C9}"/>
              </a:ext>
            </a:extLst>
          </p:cNvPr>
          <p:cNvSpPr txBox="1"/>
          <p:nvPr/>
        </p:nvSpPr>
        <p:spPr>
          <a:xfrm>
            <a:off x="2577603" y="4115716"/>
            <a:ext cx="47651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</a:rPr>
              <a:t>Người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quản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lí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sách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của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thư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viện</a:t>
            </a:r>
            <a:r>
              <a:rPr lang="en-US" sz="2300" b="1" dirty="0">
                <a:solidFill>
                  <a:srgbClr val="FF0000"/>
                </a:solidFill>
              </a:rPr>
              <a:t>.</a:t>
            </a:r>
            <a:endParaRPr lang="vi-VN" sz="23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09B38C2-532A-48E6-B638-3A3D825A07D9}"/>
              </a:ext>
            </a:extLst>
          </p:cNvPr>
          <p:cNvSpPr txBox="1"/>
          <p:nvPr/>
        </p:nvSpPr>
        <p:spPr>
          <a:xfrm>
            <a:off x="7256871" y="3370673"/>
            <a:ext cx="35620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</a:rPr>
              <a:t>Không</a:t>
            </a:r>
            <a:r>
              <a:rPr lang="en-US" sz="2300" b="1" dirty="0">
                <a:solidFill>
                  <a:srgbClr val="FF0000"/>
                </a:solidFill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</a:rPr>
              <a:t>yên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một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vị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trí</a:t>
            </a:r>
            <a:r>
              <a:rPr lang="en-US" sz="2300" b="1" dirty="0">
                <a:solidFill>
                  <a:srgbClr val="FF0000"/>
                </a:solidFill>
              </a:rPr>
              <a:t>.</a:t>
            </a:r>
            <a:endParaRPr lang="vi-VN" sz="2300" b="1" dirty="0">
              <a:solidFill>
                <a:srgbClr val="FF0000"/>
              </a:solidFill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xmlns="" id="{B2B18CE7-3300-453F-BA24-C590BBBA8608}"/>
              </a:ext>
            </a:extLst>
          </p:cNvPr>
          <p:cNvSpPr/>
          <p:nvPr/>
        </p:nvSpPr>
        <p:spPr>
          <a:xfrm>
            <a:off x="3889450" y="1636854"/>
            <a:ext cx="4789442" cy="3048174"/>
          </a:xfrm>
          <a:prstGeom prst="wedgeRoundRectCallout">
            <a:avLst>
              <a:gd name="adj1" fmla="val 54297"/>
              <a:gd name="adj2" fmla="val 699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BE17333-CECE-44BE-B26B-5CC8205B0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748" y="1799171"/>
            <a:ext cx="4104455" cy="2736303"/>
          </a:xfrm>
          <a:prstGeom prst="rect">
            <a:avLst/>
          </a:prstGeom>
        </p:spPr>
      </p:pic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xmlns="" id="{DB3FDE0A-A8B1-4F9D-98CB-AB0CAE7DA8FA}"/>
              </a:ext>
            </a:extLst>
          </p:cNvPr>
          <p:cNvSpPr/>
          <p:nvPr/>
        </p:nvSpPr>
        <p:spPr>
          <a:xfrm>
            <a:off x="2734410" y="1941927"/>
            <a:ext cx="4789442" cy="3048174"/>
          </a:xfrm>
          <a:prstGeom prst="wedgeRoundRectCallout">
            <a:avLst>
              <a:gd name="adj1" fmla="val 44946"/>
              <a:gd name="adj2" fmla="val 797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21DB46D-60D3-4A5D-B9A8-F4FFB95BA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4938" y="2008452"/>
            <a:ext cx="3982142" cy="249168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D775D91-0A23-4172-8B3A-4C17F681C189}"/>
              </a:ext>
            </a:extLst>
          </p:cNvPr>
          <p:cNvSpPr txBox="1"/>
          <p:nvPr/>
        </p:nvSpPr>
        <p:spPr>
          <a:xfrm>
            <a:off x="1715368" y="3354816"/>
            <a:ext cx="35620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</a:rPr>
              <a:t>Thư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viện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nổi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trên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biển</a:t>
            </a:r>
            <a:r>
              <a:rPr lang="en-US" sz="2300" b="1" dirty="0">
                <a:solidFill>
                  <a:srgbClr val="FF0000"/>
                </a:solidFill>
              </a:rPr>
              <a:t>.</a:t>
            </a:r>
            <a:endParaRPr lang="vi-VN" sz="23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4BAA915-A501-4FA6-B8E6-435D5FA7E7C3}"/>
              </a:ext>
            </a:extLst>
          </p:cNvPr>
          <p:cNvSpPr txBox="1"/>
          <p:nvPr/>
        </p:nvSpPr>
        <p:spPr>
          <a:xfrm>
            <a:off x="2922873" y="4533829"/>
            <a:ext cx="45692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</a:rPr>
              <a:t>Vùng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đất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có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khí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hậu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khô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nóng</a:t>
            </a:r>
            <a:r>
              <a:rPr lang="en-US" sz="2300" b="1" dirty="0">
                <a:solidFill>
                  <a:srgbClr val="FF0000"/>
                </a:solidFill>
              </a:rPr>
              <a:t>.</a:t>
            </a:r>
            <a:endParaRPr lang="vi-VN" sz="2300" b="1" dirty="0">
              <a:solidFill>
                <a:srgbClr val="FF0000"/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E967E18E-D272-4915-AB41-7BA361655648}"/>
              </a:ext>
            </a:extLst>
          </p:cNvPr>
          <p:cNvSpPr/>
          <p:nvPr/>
        </p:nvSpPr>
        <p:spPr>
          <a:xfrm>
            <a:off x="3503329" y="820042"/>
            <a:ext cx="4789442" cy="2869019"/>
          </a:xfrm>
          <a:prstGeom prst="wedgeRoundRectCallout">
            <a:avLst>
              <a:gd name="adj1" fmla="val -89737"/>
              <a:gd name="adj2" fmla="val 137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030" name="Picture 6" descr="Đưa sách về vùng sâu, vùng xa bằng xe thư viện lưu động - Tin tức xuất bản">
            <a:extLst>
              <a:ext uri="{FF2B5EF4-FFF2-40B4-BE49-F238E27FC236}">
                <a16:creationId xmlns:a16="http://schemas.microsoft.com/office/drawing/2014/main" xmlns="" id="{E2DB754B-DC00-42CE-992D-D0F78C8E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15" y="912710"/>
            <a:ext cx="4203370" cy="23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46D6368-9718-47A7-8231-CB75BCA8A4CD}"/>
              </a:ext>
            </a:extLst>
          </p:cNvPr>
          <p:cNvSpPr txBox="1"/>
          <p:nvPr/>
        </p:nvSpPr>
        <p:spPr>
          <a:xfrm>
            <a:off x="4244046" y="3262514"/>
            <a:ext cx="35620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</a:rPr>
              <a:t>Có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thể</a:t>
            </a:r>
            <a:r>
              <a:rPr lang="en-US" sz="2300" b="1" dirty="0">
                <a:solidFill>
                  <a:srgbClr val="FF0000"/>
                </a:solidFill>
              </a:rPr>
              <a:t> di </a:t>
            </a:r>
            <a:r>
              <a:rPr lang="en-US" sz="2300" b="1" dirty="0" err="1">
                <a:solidFill>
                  <a:srgbClr val="FF0000"/>
                </a:solidFill>
              </a:rPr>
              <a:t>chuyển</a:t>
            </a:r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err="1">
                <a:solidFill>
                  <a:srgbClr val="FF0000"/>
                </a:solidFill>
              </a:rPr>
              <a:t>được</a:t>
            </a:r>
            <a:r>
              <a:rPr lang="en-US" sz="2300" b="1" dirty="0">
                <a:solidFill>
                  <a:srgbClr val="FF0000"/>
                </a:solidFill>
              </a:rPr>
              <a:t>.</a:t>
            </a:r>
            <a:endParaRPr lang="vi-VN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25" grpId="0" animBg="1"/>
      <p:bldP spid="16" grpId="0" animBg="1"/>
      <p:bldP spid="5" grpId="0" animBg="1"/>
      <p:bldP spid="14" grpId="0" animBg="1"/>
      <p:bldP spid="4" grpId="0" animBg="1"/>
      <p:bldP spid="18" grpId="0" animBg="1"/>
      <p:bldP spid="18" grpId="1" animBg="1"/>
      <p:bldP spid="21" grpId="0" animBg="1"/>
      <p:bldP spid="21" grpId="1" animBg="1"/>
      <p:bldP spid="27" grpId="0" animBg="1"/>
      <p:bldP spid="27" grpId="1" animBg="1"/>
      <p:bldP spid="11" grpId="0"/>
      <p:bldP spid="11" grpId="1"/>
      <p:bldP spid="31" grpId="0"/>
      <p:bldP spid="31" grpId="1"/>
      <p:bldP spid="32" grpId="0" animBg="1"/>
      <p:bldP spid="32" grpId="1" animBg="1"/>
      <p:bldP spid="35" grpId="0" animBg="1"/>
      <p:bldP spid="35" grpId="1" animBg="1"/>
      <p:bldP spid="37" grpId="0"/>
      <p:bldP spid="37" grpId="1"/>
      <p:bldP spid="38" grpId="0"/>
      <p:bldP spid="38" grpId="1"/>
      <p:bldP spid="3" grpId="0" animBg="1"/>
      <p:bldP spid="3" grpId="1" animBg="1"/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7681;p56">
            <a:extLst>
              <a:ext uri="{FF2B5EF4-FFF2-40B4-BE49-F238E27FC236}">
                <a16:creationId xmlns:a16="http://schemas.microsoft.com/office/drawing/2014/main" xmlns="" id="{862D9E92-A471-4BA4-B4DC-37DF293AE8EE}"/>
              </a:ext>
            </a:extLst>
          </p:cNvPr>
          <p:cNvGrpSpPr/>
          <p:nvPr/>
        </p:nvGrpSpPr>
        <p:grpSpPr>
          <a:xfrm>
            <a:off x="672585" y="1734537"/>
            <a:ext cx="652318" cy="647680"/>
            <a:chOff x="1773575" y="4308850"/>
            <a:chExt cx="650450" cy="645825"/>
          </a:xfrm>
        </p:grpSpPr>
        <p:sp>
          <p:nvSpPr>
            <p:cNvPr id="15" name="Google Shape;7682;p56">
              <a:extLst>
                <a:ext uri="{FF2B5EF4-FFF2-40B4-BE49-F238E27FC236}">
                  <a16:creationId xmlns:a16="http://schemas.microsoft.com/office/drawing/2014/main" xmlns="" id="{7404B2A7-6924-47E4-8AF1-C098C1AB18F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  <p:sp>
          <p:nvSpPr>
            <p:cNvPr id="16" name="Google Shape;7683;p56">
              <a:extLst>
                <a:ext uri="{FF2B5EF4-FFF2-40B4-BE49-F238E27FC236}">
                  <a16:creationId xmlns:a16="http://schemas.microsoft.com/office/drawing/2014/main" xmlns="" id="{829A6AA6-3426-41FF-949D-E2992B49817E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8779D3-25DA-4AFC-9C65-2A69BD4D7E5C}"/>
              </a:ext>
            </a:extLst>
          </p:cNvPr>
          <p:cNvSpPr txBox="1"/>
          <p:nvPr/>
        </p:nvSpPr>
        <p:spPr>
          <a:xfrm>
            <a:off x="1509507" y="1734537"/>
            <a:ext cx="3395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 động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261F32-D93A-4362-B1F4-F6652013FA80}"/>
              </a:ext>
            </a:extLst>
          </p:cNvPr>
          <p:cNvSpPr txBox="1"/>
          <p:nvPr/>
        </p:nvSpPr>
        <p:spPr>
          <a:xfrm>
            <a:off x="3308688" y="1742036"/>
            <a:ext cx="8448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 ở yên một vị trí.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oogle Shape;7681;p56">
            <a:extLst>
              <a:ext uri="{FF2B5EF4-FFF2-40B4-BE49-F238E27FC236}">
                <a16:creationId xmlns:a16="http://schemas.microsoft.com/office/drawing/2014/main" xmlns="" id="{578BCE53-6B08-4B16-875C-6569BDDA8318}"/>
              </a:ext>
            </a:extLst>
          </p:cNvPr>
          <p:cNvGrpSpPr/>
          <p:nvPr/>
        </p:nvGrpSpPr>
        <p:grpSpPr>
          <a:xfrm>
            <a:off x="672585" y="2545034"/>
            <a:ext cx="652318" cy="647680"/>
            <a:chOff x="1773575" y="4308850"/>
            <a:chExt cx="650450" cy="645825"/>
          </a:xfrm>
        </p:grpSpPr>
        <p:sp>
          <p:nvSpPr>
            <p:cNvPr id="20" name="Google Shape;7682;p56">
              <a:extLst>
                <a:ext uri="{FF2B5EF4-FFF2-40B4-BE49-F238E27FC236}">
                  <a16:creationId xmlns:a16="http://schemas.microsoft.com/office/drawing/2014/main" xmlns="" id="{F6D792D5-3305-4B3D-97F9-150B14B01BAF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" name="Google Shape;7683;p56">
              <a:extLst>
                <a:ext uri="{FF2B5EF4-FFF2-40B4-BE49-F238E27FC236}">
                  <a16:creationId xmlns:a16="http://schemas.microsoft.com/office/drawing/2014/main" xmlns="" id="{7827DA08-BDAB-48CD-9280-36E78CBF5B84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A2639D-E306-4032-ADA7-B727CB798EDB}"/>
              </a:ext>
            </a:extLst>
          </p:cNvPr>
          <p:cNvSpPr txBox="1"/>
          <p:nvPr/>
        </p:nvSpPr>
        <p:spPr>
          <a:xfrm>
            <a:off x="1509507" y="2545034"/>
            <a:ext cx="6312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Thủ thư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5EA92B-CA4F-4959-8D88-3D2285B3106D}"/>
              </a:ext>
            </a:extLst>
          </p:cNvPr>
          <p:cNvSpPr txBox="1"/>
          <p:nvPr/>
        </p:nvSpPr>
        <p:spPr>
          <a:xfrm>
            <a:off x="3348634" y="2545034"/>
            <a:ext cx="8448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 quản lí sách của thư viện.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oogle Shape;7681;p56">
            <a:extLst>
              <a:ext uri="{FF2B5EF4-FFF2-40B4-BE49-F238E27FC236}">
                <a16:creationId xmlns:a16="http://schemas.microsoft.com/office/drawing/2014/main" xmlns="" id="{84ECB268-ABAF-43A7-BAA3-E01EF939B549}"/>
              </a:ext>
            </a:extLst>
          </p:cNvPr>
          <p:cNvGrpSpPr/>
          <p:nvPr/>
        </p:nvGrpSpPr>
        <p:grpSpPr>
          <a:xfrm>
            <a:off x="672585" y="3370513"/>
            <a:ext cx="652318" cy="647680"/>
            <a:chOff x="1773575" y="4308850"/>
            <a:chExt cx="650450" cy="645825"/>
          </a:xfrm>
        </p:grpSpPr>
        <p:sp>
          <p:nvSpPr>
            <p:cNvPr id="24" name="Google Shape;7682;p56">
              <a:extLst>
                <a:ext uri="{FF2B5EF4-FFF2-40B4-BE49-F238E27FC236}">
                  <a16:creationId xmlns:a16="http://schemas.microsoft.com/office/drawing/2014/main" xmlns="" id="{1E6E5CEB-993B-48AD-8991-912189631FDE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  <p:sp>
          <p:nvSpPr>
            <p:cNvPr id="25" name="Google Shape;7683;p56">
              <a:extLst>
                <a:ext uri="{FF2B5EF4-FFF2-40B4-BE49-F238E27FC236}">
                  <a16:creationId xmlns:a16="http://schemas.microsoft.com/office/drawing/2014/main" xmlns="" id="{A567EA2C-2C3C-47ED-BB16-4BD0AC7C5EAD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A9E53A7-7E1E-4ACD-9EC6-4474AB72FEF7}"/>
              </a:ext>
            </a:extLst>
          </p:cNvPr>
          <p:cNvSpPr txBox="1"/>
          <p:nvPr/>
        </p:nvSpPr>
        <p:spPr>
          <a:xfrm>
            <a:off x="1509507" y="3370513"/>
            <a:ext cx="3395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 mạc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4B10A8-E673-42C4-B4AB-96EA0ABDC991}"/>
              </a:ext>
            </a:extLst>
          </p:cNvPr>
          <p:cNvSpPr txBox="1"/>
          <p:nvPr/>
        </p:nvSpPr>
        <p:spPr>
          <a:xfrm>
            <a:off x="3245526" y="3364453"/>
            <a:ext cx="84483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Vùng đất có khí hậu khô, nóng, không có hoặc có rất ít cây cối.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xmlns="" id="{3ECB13AC-0030-4961-AE93-5EE3E5C4B5B2}"/>
              </a:ext>
            </a:extLst>
          </p:cNvPr>
          <p:cNvSpPr/>
          <p:nvPr/>
        </p:nvSpPr>
        <p:spPr>
          <a:xfrm>
            <a:off x="1140300" y="699039"/>
            <a:ext cx="2900943" cy="6284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300642" y="231919"/>
            <a:ext cx="11560554" cy="6579439"/>
            <a:chOff x="300642" y="-107112"/>
            <a:chExt cx="11560554" cy="6579439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300642" y="655350"/>
              <a:ext cx="11560554" cy="5816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vi-VN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lưu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báo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mọi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hoặc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mượn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về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nghĩ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rằng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chỉ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chỗ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biết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”.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Lô-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gô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xơ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Đức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nổi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tàu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biển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khổng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lồ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chở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500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từng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45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nước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Lan,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trăm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di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động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chiếc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xe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buýt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chạy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khắp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phố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châu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Phi,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Nhờ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cuốn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băng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Hải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Nam)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594621" y="-107112"/>
              <a:ext cx="7228852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EC856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THƯ VIỆN BIẾT ĐI</a:t>
              </a:r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33DC9D43-4CE3-4E99-A68F-EDB82397AD17}"/>
              </a:ext>
            </a:extLst>
          </p:cNvPr>
          <p:cNvSpPr/>
          <p:nvPr/>
        </p:nvSpPr>
        <p:spPr>
          <a:xfrm>
            <a:off x="9662299" y="113595"/>
            <a:ext cx="2360071" cy="64619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Đọc nối tiếp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24058C-9D51-440A-9EDB-415705F368B3}"/>
              </a:ext>
            </a:extLst>
          </p:cNvPr>
          <p:cNvSpPr txBox="1"/>
          <p:nvPr/>
        </p:nvSpPr>
        <p:spPr>
          <a:xfrm>
            <a:off x="300642" y="994380"/>
            <a:ext cx="1156055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</a:t>
            </a:r>
            <a:r>
              <a:rPr kumimoji="0" lang="vi-VN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lưu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giữ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báo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mọi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đến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hoặc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mượn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nghĩ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rằng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nằm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Nhưng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rất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biết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	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Lô-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gô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xơ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Đức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nổi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”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nhất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nằm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tàu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biển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khổng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lồ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chở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500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hành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qua 45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nước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	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Ở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Lan,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trăm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di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”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những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xe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buýt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cũ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chạy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khắp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phố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Ở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châu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Phi,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thủ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lưng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lạc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Nhờ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những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cuốn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băng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qua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sa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mạc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đến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Hải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Nam)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E37185-9B50-4F38-937E-8D23FD5FEC22}"/>
              </a:ext>
            </a:extLst>
          </p:cNvPr>
          <p:cNvSpPr txBox="1"/>
          <p:nvPr/>
        </p:nvSpPr>
        <p:spPr>
          <a:xfrm>
            <a:off x="2594621" y="230888"/>
            <a:ext cx="7228852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 VIỆN BIẾT ĐI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23E0C6B-E461-4051-9292-DFAC8AE8F3AC}"/>
              </a:ext>
            </a:extLst>
          </p:cNvPr>
          <p:cNvSpPr/>
          <p:nvPr/>
        </p:nvSpPr>
        <p:spPr>
          <a:xfrm>
            <a:off x="749751" y="1136072"/>
            <a:ext cx="356791" cy="3477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000054-BEFC-4FA5-A31E-697BBA984170}"/>
              </a:ext>
            </a:extLst>
          </p:cNvPr>
          <p:cNvSpPr/>
          <p:nvPr/>
        </p:nvSpPr>
        <p:spPr>
          <a:xfrm>
            <a:off x="749752" y="3007723"/>
            <a:ext cx="356791" cy="3477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E37A1CE-CA0F-42C0-BC22-98FE66BCC842}"/>
              </a:ext>
            </a:extLst>
          </p:cNvPr>
          <p:cNvSpPr/>
          <p:nvPr/>
        </p:nvSpPr>
        <p:spPr>
          <a:xfrm>
            <a:off x="749752" y="4389612"/>
            <a:ext cx="356791" cy="3477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940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6528" y="844611"/>
            <a:ext cx="6689011" cy="3955094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39" y="2882967"/>
            <a:ext cx="3446153" cy="3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300642" y="231919"/>
            <a:ext cx="11560554" cy="6579439"/>
            <a:chOff x="300642" y="-107112"/>
            <a:chExt cx="11560554" cy="6579439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300642" y="655350"/>
              <a:ext cx="11560554" cy="5816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vi-VN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lưu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báo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mọi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hoặc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mượn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về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nghĩ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rằng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chỉ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chỗ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biết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”.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Lô-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gô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xơ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Đức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nổi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tàu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biển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khổng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lồ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chở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500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từng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45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nước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Lan,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trăm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di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động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chiếc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xe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buýt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chạy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khắp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phố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châu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Phi,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Nhờ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cuốn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băng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Hải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Nam)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594621" y="-107112"/>
              <a:ext cx="7228852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EC856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THƯ VIỆN BIẾT ĐI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21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399009" y="1780856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 dirty="0"/>
              <a:t>TRẢ LỜI CÂU HỎI</a:t>
            </a:r>
            <a:endParaRPr sz="6600" dirty="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318407" y="286622"/>
            <a:ext cx="11542274" cy="729710"/>
            <a:chOff x="294783" y="915918"/>
            <a:chExt cx="11570900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65038" y="99950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Mọi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người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đến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viện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để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làm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33DA43-01EF-473A-92A5-C8F912938479}"/>
              </a:ext>
            </a:extLst>
          </p:cNvPr>
          <p:cNvSpPr txBox="1"/>
          <p:nvPr/>
        </p:nvSpPr>
        <p:spPr>
          <a:xfrm>
            <a:off x="1107497" y="1342208"/>
            <a:ext cx="9946839" cy="286232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AC81BA-82D4-4D74-980E-FC0986F38AE6}"/>
              </a:ext>
            </a:extLst>
          </p:cNvPr>
          <p:cNvSpPr txBox="1"/>
          <p:nvPr/>
        </p:nvSpPr>
        <p:spPr>
          <a:xfrm>
            <a:off x="916058" y="4658802"/>
            <a:ext cx="1032971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36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6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6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ea typeface="Arial-Rounded" pitchFamily="34" charset="0"/>
                <a:cs typeface="Arial-Rounded" pitchFamily="34" charset="0"/>
              </a:rPr>
              <a:t>thư</a:t>
            </a:r>
            <a:r>
              <a:rPr lang="en-US" sz="36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ea typeface="Arial-Rounded" pitchFamily="34" charset="0"/>
                <a:cs typeface="Arial-Rounded" pitchFamily="34" charset="0"/>
              </a:rPr>
              <a:t>viện</a:t>
            </a:r>
            <a:r>
              <a:rPr lang="en-US" sz="36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600" dirty="0"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C5555DB-7DE1-4988-AFB9-EB09316FE892}"/>
              </a:ext>
            </a:extLst>
          </p:cNvPr>
          <p:cNvCxnSpPr>
            <a:cxnSpLocks/>
          </p:cNvCxnSpPr>
          <p:nvPr/>
        </p:nvCxnSpPr>
        <p:spPr>
          <a:xfrm>
            <a:off x="3483711" y="2475475"/>
            <a:ext cx="7339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C7BACEC-1ECC-4C87-8030-BA986463FCBB}"/>
              </a:ext>
            </a:extLst>
          </p:cNvPr>
          <p:cNvSpPr/>
          <p:nvPr/>
        </p:nvSpPr>
        <p:spPr>
          <a:xfrm>
            <a:off x="1570844" y="1525187"/>
            <a:ext cx="356791" cy="3477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4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5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639F71-ABCF-47AA-95C8-157EB5C05020}"/>
              </a:ext>
            </a:extLst>
          </p:cNvPr>
          <p:cNvSpPr txBox="1"/>
          <p:nvPr/>
        </p:nvSpPr>
        <p:spPr>
          <a:xfrm>
            <a:off x="568640" y="1262748"/>
            <a:ext cx="11024558" cy="507831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 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Lô-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gô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xơ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Đức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nổi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”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nhất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nằm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tàu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biển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khổng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lồ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500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khách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qua 45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nước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	Ở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Lan,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di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”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những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xe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buýt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chạy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khắp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phố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Ở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Phi,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thủ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lưng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lạc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Nhờ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những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cuốn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băng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qua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mạc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đến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5F5801-90AB-4D17-BFD6-1FEBCCF5B917}"/>
              </a:ext>
            </a:extLst>
          </p:cNvPr>
          <p:cNvGrpSpPr/>
          <p:nvPr/>
        </p:nvGrpSpPr>
        <p:grpSpPr>
          <a:xfrm>
            <a:off x="403886" y="420029"/>
            <a:ext cx="11556500" cy="749482"/>
            <a:chOff x="294783" y="915918"/>
            <a:chExt cx="11585161" cy="75134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9DEAB7F-4491-4F47-BE2B-622CCA2BDFD6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6" name="Google Shape;418;p36">
                <a:extLst>
                  <a:ext uri="{FF2B5EF4-FFF2-40B4-BE49-F238E27FC236}">
                    <a16:creationId xmlns:a16="http://schemas.microsoft.com/office/drawing/2014/main" xmlns="" id="{6B78AAD5-21B7-4719-A6BD-3656B606DB99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Google Shape;423;p36">
                <a:extLst>
                  <a:ext uri="{FF2B5EF4-FFF2-40B4-BE49-F238E27FC236}">
                    <a16:creationId xmlns:a16="http://schemas.microsoft.com/office/drawing/2014/main" xmlns="" id="{3C92281A-74BA-4590-BC1A-56B4AAEDC9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7FAB22-5342-4AAC-918B-2AAE488DE8D6}"/>
                </a:ext>
              </a:extLst>
            </p:cNvPr>
            <p:cNvSpPr txBox="1"/>
            <p:nvPr/>
          </p:nvSpPr>
          <p:spPr>
            <a:xfrm>
              <a:off x="1079299" y="1019324"/>
              <a:ext cx="10800645" cy="647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viện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sau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đặt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đâu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7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33ABB7-D2DC-4A80-8AD4-BCC2142F2F66}"/>
              </a:ext>
            </a:extLst>
          </p:cNvPr>
          <p:cNvGrpSpPr/>
          <p:nvPr/>
        </p:nvGrpSpPr>
        <p:grpSpPr>
          <a:xfrm>
            <a:off x="403886" y="420029"/>
            <a:ext cx="11556500" cy="749482"/>
            <a:chOff x="294783" y="915918"/>
            <a:chExt cx="11585161" cy="75134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CC8D452-77DF-42CD-A9AD-19CD0DD651DD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9" name="Google Shape;418;p36">
                <a:extLst>
                  <a:ext uri="{FF2B5EF4-FFF2-40B4-BE49-F238E27FC236}">
                    <a16:creationId xmlns:a16="http://schemas.microsoft.com/office/drawing/2014/main" xmlns="" id="{A1B366BE-44AE-4109-BF6D-AB1E787019A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0" name="Google Shape;423;p36">
                <a:extLst>
                  <a:ext uri="{FF2B5EF4-FFF2-40B4-BE49-F238E27FC236}">
                    <a16:creationId xmlns:a16="http://schemas.microsoft.com/office/drawing/2014/main" xmlns="" id="{10CC27E8-2070-4E60-95D5-5D6F1EBA8C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9F80224-C451-4962-8140-4BAA3AE5B827}"/>
                </a:ext>
              </a:extLst>
            </p:cNvPr>
            <p:cNvSpPr txBox="1"/>
            <p:nvPr/>
          </p:nvSpPr>
          <p:spPr>
            <a:xfrm>
              <a:off x="1079299" y="1019324"/>
              <a:ext cx="10800645" cy="647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viện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sau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đặt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đâu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57810EA-327D-49CA-ADE2-5227F0721002}"/>
              </a:ext>
            </a:extLst>
          </p:cNvPr>
          <p:cNvCxnSpPr>
            <a:cxnSpLocks/>
          </p:cNvCxnSpPr>
          <p:nvPr/>
        </p:nvCxnSpPr>
        <p:spPr>
          <a:xfrm>
            <a:off x="5170278" y="3429000"/>
            <a:ext cx="1363217" cy="120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DFFB329-0732-421B-8EBC-487002C3AAA7}"/>
              </a:ext>
            </a:extLst>
          </p:cNvPr>
          <p:cNvCxnSpPr>
            <a:cxnSpLocks/>
          </p:cNvCxnSpPr>
          <p:nvPr/>
        </p:nvCxnSpPr>
        <p:spPr>
          <a:xfrm flipV="1">
            <a:off x="5170278" y="3372269"/>
            <a:ext cx="1349067" cy="715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AF1CAB4-5606-4272-AE64-B6DAF9916B93}"/>
              </a:ext>
            </a:extLst>
          </p:cNvPr>
          <p:cNvCxnSpPr>
            <a:cxnSpLocks/>
          </p:cNvCxnSpPr>
          <p:nvPr/>
        </p:nvCxnSpPr>
        <p:spPr>
          <a:xfrm flipV="1">
            <a:off x="5163203" y="4033200"/>
            <a:ext cx="1356142" cy="660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xmlns="" id="{34E96313-81F3-4D16-8ABF-BEE455779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60095"/>
              </p:ext>
            </p:extLst>
          </p:nvPr>
        </p:nvGraphicFramePr>
        <p:xfrm>
          <a:off x="403886" y="2124074"/>
          <a:ext cx="4759317" cy="2850263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4759317">
                  <a:extLst>
                    <a:ext uri="{9D8B030D-6E8A-4147-A177-3AD203B41FA5}">
                      <a16:colId xmlns:a16="http://schemas.microsoft.com/office/drawing/2014/main" xmlns="" val="1036350331"/>
                    </a:ext>
                  </a:extLst>
                </a:gridCol>
              </a:tblGrid>
              <a:tr h="2154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vi-VN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42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Lô-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Đức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0254323"/>
                  </a:ext>
                </a:extLst>
              </a:tr>
              <a:tr h="417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</a:t>
                      </a:r>
                    </a:p>
                  </a:txBody>
                  <a:tcPr>
                    <a:lnL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97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 </a:t>
                      </a:r>
                    </a:p>
                  </a:txBody>
                  <a:tcPr>
                    <a:lnL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7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559834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E2D6234F-6DF4-41E7-899C-38E63C505152}"/>
              </a:ext>
            </a:extLst>
          </p:cNvPr>
          <p:cNvGraphicFramePr>
            <a:graphicFrameLocks noGrp="1"/>
          </p:cNvGraphicFramePr>
          <p:nvPr/>
        </p:nvGraphicFramePr>
        <p:xfrm>
          <a:off x="12611819" y="586596"/>
          <a:ext cx="208280" cy="375222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4139704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9050" cmpd="sng">
                      <a:solidFill>
                        <a:srgbClr val="00B0F0"/>
                      </a:solidFill>
                      <a:prstDash val="solid"/>
                    </a:lnL>
                    <a:lnR w="19050" cmpd="sng">
                      <a:solidFill>
                        <a:srgbClr val="00B0F0"/>
                      </a:solidFill>
                      <a:prstDash val="solid"/>
                    </a:lnR>
                    <a:lnT w="19050" cmpd="sng">
                      <a:solidFill>
                        <a:srgbClr val="00B0F0"/>
                      </a:solidFill>
                      <a:prstDash val="solid"/>
                    </a:lnT>
                    <a:lnB w="1905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5945035"/>
                  </a:ext>
                </a:extLst>
              </a:tr>
            </a:tbl>
          </a:graphicData>
        </a:graphic>
      </p:graphicFrame>
      <p:graphicFrame>
        <p:nvGraphicFramePr>
          <p:cNvPr id="26" name="Table 15">
            <a:extLst>
              <a:ext uri="{FF2B5EF4-FFF2-40B4-BE49-F238E27FC236}">
                <a16:creationId xmlns:a16="http://schemas.microsoft.com/office/drawing/2014/main" xmlns="" id="{FE635D04-5154-4220-B13D-6D361FD4B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69197"/>
              </p:ext>
            </p:extLst>
          </p:nvPr>
        </p:nvGraphicFramePr>
        <p:xfrm>
          <a:off x="6526420" y="2124074"/>
          <a:ext cx="5263737" cy="2850263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5263737">
                  <a:extLst>
                    <a:ext uri="{9D8B030D-6E8A-4147-A177-3AD203B41FA5}">
                      <a16:colId xmlns:a16="http://schemas.microsoft.com/office/drawing/2014/main" xmlns="" val="1036350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vi-VN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42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buýt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cũ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0254323"/>
                  </a:ext>
                </a:extLst>
              </a:tr>
              <a:tr h="4176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97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biển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17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559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647668" y="504494"/>
            <a:ext cx="10866501" cy="1200328"/>
            <a:chOff x="294783" y="915918"/>
            <a:chExt cx="10893451" cy="12033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15918"/>
              <a:ext cx="10140492" cy="120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Vì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sao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viện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trên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gọi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“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viện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”?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1B7B67-0325-4E68-94B0-9380778D8DF5}"/>
              </a:ext>
            </a:extLst>
          </p:cNvPr>
          <p:cNvSpPr txBox="1"/>
          <p:nvPr/>
        </p:nvSpPr>
        <p:spPr>
          <a:xfrm>
            <a:off x="1473825" y="2214141"/>
            <a:ext cx="10115405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ea typeface="Arial-Rounded" pitchFamily="34" charset="0"/>
                <a:cs typeface="Arial-Rounded" pitchFamily="34" charset="0"/>
              </a:rPr>
              <a:t>Các thư viện kể trên được gọi là “thư viện biết đi” vì chúng có khả năng di chuyển để mang sách đến cho người đọc.</a:t>
            </a:r>
            <a:endParaRPr lang="en-US" sz="360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1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A758D7-9693-43E5-8E5D-779F36FC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58" y="0"/>
            <a:ext cx="734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1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382771" y="311324"/>
            <a:ext cx="11069727" cy="729710"/>
            <a:chOff x="294783" y="915918"/>
            <a:chExt cx="11097181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3" y="998494"/>
              <a:ext cx="10344221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viện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có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tác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dụng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837C70F-D01E-42FE-B104-77FFFA706CC8}"/>
              </a:ext>
            </a:extLst>
          </p:cNvPr>
          <p:cNvSpPr/>
          <p:nvPr/>
        </p:nvSpPr>
        <p:spPr>
          <a:xfrm>
            <a:off x="382771" y="2046141"/>
            <a:ext cx="2139043" cy="328204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 viện biết đi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9523AB6-3357-4460-9F56-B4F79EBA8C46}"/>
              </a:ext>
            </a:extLst>
          </p:cNvPr>
          <p:cNvCxnSpPr>
            <a:cxnSpLocks/>
          </p:cNvCxnSpPr>
          <p:nvPr/>
        </p:nvCxnSpPr>
        <p:spPr>
          <a:xfrm flipV="1">
            <a:off x="2521814" y="1929496"/>
            <a:ext cx="1311107" cy="16015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2D80D70-CEDE-46B9-8C14-D9F8DB2B2742}"/>
              </a:ext>
            </a:extLst>
          </p:cNvPr>
          <p:cNvCxnSpPr>
            <a:cxnSpLocks/>
          </p:cNvCxnSpPr>
          <p:nvPr/>
        </p:nvCxnSpPr>
        <p:spPr>
          <a:xfrm flipV="1">
            <a:off x="2521814" y="3429000"/>
            <a:ext cx="1311107" cy="1197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3836E17-DEB2-4D33-8134-A8CEDD9578C6}"/>
              </a:ext>
            </a:extLst>
          </p:cNvPr>
          <p:cNvCxnSpPr>
            <a:cxnSpLocks/>
          </p:cNvCxnSpPr>
          <p:nvPr/>
        </p:nvCxnSpPr>
        <p:spPr>
          <a:xfrm>
            <a:off x="2521814" y="3551131"/>
            <a:ext cx="1266945" cy="13804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13B242C1-6EB5-4093-87AD-315BB6C2ADE1}"/>
              </a:ext>
            </a:extLst>
          </p:cNvPr>
          <p:cNvSpPr/>
          <p:nvPr/>
        </p:nvSpPr>
        <p:spPr>
          <a:xfrm>
            <a:off x="3824642" y="1582390"/>
            <a:ext cx="7954425" cy="646331"/>
          </a:xfrm>
          <a:prstGeom prst="flowChartTerminator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</a:rPr>
              <a:t>Nhiều người có cơ hội được đọc sách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xmlns="" id="{CD8CA901-035B-4397-95D1-03A7059023E4}"/>
              </a:ext>
            </a:extLst>
          </p:cNvPr>
          <p:cNvSpPr/>
          <p:nvPr/>
        </p:nvSpPr>
        <p:spPr>
          <a:xfrm>
            <a:off x="3832921" y="3105834"/>
            <a:ext cx="7954425" cy="646331"/>
          </a:xfrm>
          <a:prstGeom prst="flowChartTerminator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</a:rPr>
              <a:t>Không cần đi xa cũng có thể đọc được sách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xmlns="" id="{CEC3D247-FA7D-4EC2-B71D-576A5EBE6C97}"/>
              </a:ext>
            </a:extLst>
          </p:cNvPr>
          <p:cNvSpPr/>
          <p:nvPr/>
        </p:nvSpPr>
        <p:spPr>
          <a:xfrm>
            <a:off x="3788759" y="4608437"/>
            <a:ext cx="7954425" cy="646331"/>
          </a:xfrm>
          <a:prstGeom prst="flowChartTerminator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0000"/>
                </a:solidFill>
              </a:rPr>
              <a:t>Truyền được tình yêu sách đến với nhiều người</a:t>
            </a:r>
          </a:p>
        </p:txBody>
      </p:sp>
    </p:spTree>
    <p:extLst>
      <p:ext uri="{BB962C8B-B14F-4D97-AF65-F5344CB8AC3E}">
        <p14:creationId xmlns:p14="http://schemas.microsoft.com/office/powerpoint/2010/main" val="725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300642" y="231919"/>
            <a:ext cx="11560554" cy="6579439"/>
            <a:chOff x="300642" y="-107112"/>
            <a:chExt cx="11560554" cy="6579439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300642" y="655350"/>
              <a:ext cx="11560554" cy="5816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vi-VN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lưu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báo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mọi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hoặc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mượn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về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nghĩ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rằng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chỉ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chỗ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biết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”.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Lô-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gô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xơ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Đức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nổi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tàu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biển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khổng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lồ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chở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500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từng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45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nước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Lan,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trăm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di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động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chiếc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xe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buýt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chạy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khắp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phố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châu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Phi,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Nhờ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cuốn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băng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Hải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Nam)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594621" y="-107112"/>
              <a:ext cx="7228852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EC856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THƯ VIỆN BIẾT ĐI</a:t>
              </a:r>
            </a:p>
          </p:txBody>
        </p:sp>
      </p:grp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1FD0535F-1611-45B9-9BE4-9B798C9FA4CD}"/>
              </a:ext>
            </a:extLst>
          </p:cNvPr>
          <p:cNvSpPr/>
          <p:nvPr/>
        </p:nvSpPr>
        <p:spPr>
          <a:xfrm>
            <a:off x="9776422" y="79738"/>
            <a:ext cx="2341337" cy="798378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Đọc lại  toàn bài</a:t>
            </a:r>
          </a:p>
        </p:txBody>
      </p:sp>
    </p:spTree>
    <p:extLst>
      <p:ext uri="{BB962C8B-B14F-4D97-AF65-F5344CB8AC3E}">
        <p14:creationId xmlns:p14="http://schemas.microsoft.com/office/powerpoint/2010/main" val="888132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3073869" y="1826866"/>
            <a:ext cx="6609531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 dirty="0"/>
              <a:t>LUYỆN TẬP THEO VĂN BẢN ĐỌC</a:t>
            </a:r>
            <a:endParaRPr sz="6600" dirty="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279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023027" y="145522"/>
            <a:ext cx="10138459" cy="1358970"/>
            <a:chOff x="292250" y="915918"/>
            <a:chExt cx="10140870" cy="13623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995274" y="951537"/>
              <a:ext cx="9437846" cy="132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Xếp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dưới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đây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vào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nhóm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40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24509" y="14630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AFC5411-8A9C-4354-9CF8-11D8B18478F0}"/>
              </a:ext>
            </a:extLst>
          </p:cNvPr>
          <p:cNvSpPr/>
          <p:nvPr/>
        </p:nvSpPr>
        <p:spPr>
          <a:xfrm>
            <a:off x="1964789" y="1766551"/>
            <a:ext cx="2069420" cy="564078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</a:rPr>
              <a:t>thư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viện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C7EB9A8-2A97-4327-A159-A561A5818BD1}"/>
              </a:ext>
            </a:extLst>
          </p:cNvPr>
          <p:cNvSpPr/>
          <p:nvPr/>
        </p:nvSpPr>
        <p:spPr>
          <a:xfrm>
            <a:off x="4393551" y="1750223"/>
            <a:ext cx="2069420" cy="564078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thủ thư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B43F111A-7C60-4A5C-B291-5E6D7F7B3B73}"/>
              </a:ext>
            </a:extLst>
          </p:cNvPr>
          <p:cNvSpPr/>
          <p:nvPr/>
        </p:nvSpPr>
        <p:spPr>
          <a:xfrm>
            <a:off x="6822313" y="1766551"/>
            <a:ext cx="2069420" cy="564078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đọc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3195226-0E67-47D1-A041-4D06B86D25BB}"/>
              </a:ext>
            </a:extLst>
          </p:cNvPr>
          <p:cNvSpPr/>
          <p:nvPr/>
        </p:nvSpPr>
        <p:spPr>
          <a:xfrm>
            <a:off x="9251075" y="1782879"/>
            <a:ext cx="2069420" cy="564078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tàu biển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78B1506-1447-4066-B24E-68171998745F}"/>
              </a:ext>
            </a:extLst>
          </p:cNvPr>
          <p:cNvSpPr/>
          <p:nvPr/>
        </p:nvSpPr>
        <p:spPr>
          <a:xfrm>
            <a:off x="1931898" y="2462213"/>
            <a:ext cx="2069420" cy="564078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nằm im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B2D141C-CA11-4D7C-9F23-B5DB89A40164}"/>
              </a:ext>
            </a:extLst>
          </p:cNvPr>
          <p:cNvSpPr/>
          <p:nvPr/>
        </p:nvSpPr>
        <p:spPr>
          <a:xfrm>
            <a:off x="4360660" y="2445885"/>
            <a:ext cx="2069420" cy="564078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</a:rPr>
              <a:t>băng</a:t>
            </a:r>
            <a:r>
              <a:rPr lang="en-US" sz="3200" dirty="0">
                <a:solidFill>
                  <a:srgbClr val="000000"/>
                </a:solidFill>
              </a:rPr>
              <a:t> qua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CCBC3C3A-20CC-4925-8203-09E0C70FAC5A}"/>
              </a:ext>
            </a:extLst>
          </p:cNvPr>
          <p:cNvSpPr/>
          <p:nvPr/>
        </p:nvSpPr>
        <p:spPr>
          <a:xfrm>
            <a:off x="6789422" y="2462213"/>
            <a:ext cx="2069420" cy="564078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xe buýt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E033FA3-678F-487C-A6BF-946C3F0906E6}"/>
              </a:ext>
            </a:extLst>
          </p:cNvPr>
          <p:cNvSpPr/>
          <p:nvPr/>
        </p:nvSpPr>
        <p:spPr>
          <a:xfrm>
            <a:off x="9218184" y="2478541"/>
            <a:ext cx="2069420" cy="564078"/>
          </a:xfrm>
          <a:prstGeom prst="roundRect">
            <a:avLst/>
          </a:prstGeom>
          <a:solidFill>
            <a:srgbClr val="CEEAB0"/>
          </a:solidFill>
          <a:ln>
            <a:solidFill>
              <a:srgbClr val="CEE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lạc đà</a:t>
            </a:r>
          </a:p>
        </p:txBody>
      </p:sp>
      <p:graphicFrame>
        <p:nvGraphicFramePr>
          <p:cNvPr id="13" name="Table 20">
            <a:extLst>
              <a:ext uri="{FF2B5EF4-FFF2-40B4-BE49-F238E27FC236}">
                <a16:creationId xmlns:a16="http://schemas.microsoft.com/office/drawing/2014/main" xmlns="" id="{E62D8F15-79A4-48B8-A254-6BFC92355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81147"/>
              </p:ext>
            </p:extLst>
          </p:nvPr>
        </p:nvGraphicFramePr>
        <p:xfrm>
          <a:off x="1931897" y="3239517"/>
          <a:ext cx="9414498" cy="3295733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4707249">
                  <a:extLst>
                    <a:ext uri="{9D8B030D-6E8A-4147-A177-3AD203B41FA5}">
                      <a16:colId xmlns:a16="http://schemas.microsoft.com/office/drawing/2014/main" xmlns="" val="617405201"/>
                    </a:ext>
                  </a:extLst>
                </a:gridCol>
                <a:gridCol w="4707249">
                  <a:extLst>
                    <a:ext uri="{9D8B030D-6E8A-4147-A177-3AD203B41FA5}">
                      <a16:colId xmlns:a16="http://schemas.microsoft.com/office/drawing/2014/main" xmlns="" val="2488836965"/>
                    </a:ext>
                  </a:extLst>
                </a:gridCol>
              </a:tblGrid>
              <a:tr h="649096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Từ ngữ chỉ sự vật</a:t>
                      </a: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</a:rPr>
                        <a:t>Từ ngữ chỉ hoạt động</a:t>
                      </a: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001267"/>
                  </a:ext>
                </a:extLst>
              </a:tr>
              <a:tr h="264663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11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0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3188E-7 -1.11111E-6 L -0.00627 0.3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437E-6 -1.11111E-6 L 0.00588 0.3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441E-6 3.7037E-6 L -0.00457 0.3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804E-6 4.07407E-6 L -0.59457 0.4738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35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9 0.0213 L 0.57878 0.2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87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092E-6 4.81481E-6 L 0.28481 0.382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1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969E-6 0 L -0.20154 0.37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1529E-7 3.7037E-6 L -0.49824 0.49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8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4D141-80CD-40E4-9F71-EFCADA9C9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64" y="2251572"/>
            <a:ext cx="8816758" cy="4594649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4D82F9C5-BEA6-40CF-ACDF-62825A5693AF}"/>
              </a:ext>
            </a:extLst>
          </p:cNvPr>
          <p:cNvSpPr/>
          <p:nvPr/>
        </p:nvSpPr>
        <p:spPr>
          <a:xfrm>
            <a:off x="3818839" y="2612571"/>
            <a:ext cx="3496361" cy="1068416"/>
          </a:xfrm>
          <a:prstGeom prst="wedgeRoundRectCallout">
            <a:avLst>
              <a:gd name="adj1" fmla="val -23847"/>
              <a:gd name="adj2" fmla="val 76960"/>
              <a:gd name="adj3" fmla="val 16667"/>
            </a:avLst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084101" y="436749"/>
            <a:ext cx="10624460" cy="1200329"/>
            <a:chOff x="292250" y="892819"/>
            <a:chExt cx="10650808" cy="1203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1021239" y="892819"/>
              <a:ext cx="9921819" cy="120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sẽ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cô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phụ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trách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viện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khi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muốn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mượn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sách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viện</a:t>
              </a:r>
              <a:r>
                <a:rPr lang="en-US" sz="3600" dirty="0">
                  <a:solidFill>
                    <a:srgbClr val="1C11EF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B58188-83A8-47AA-8BB6-4E2A2F20562A}"/>
              </a:ext>
            </a:extLst>
          </p:cNvPr>
          <p:cNvSpPr txBox="1"/>
          <p:nvPr/>
        </p:nvSpPr>
        <p:spPr>
          <a:xfrm>
            <a:off x="3818838" y="2669725"/>
            <a:ext cx="349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Thưa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mượn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ạ!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715E770-76A8-4928-A652-67248EC973DA}"/>
              </a:ext>
            </a:extLst>
          </p:cNvPr>
          <p:cNvGrpSpPr/>
          <p:nvPr/>
        </p:nvGrpSpPr>
        <p:grpSpPr>
          <a:xfrm>
            <a:off x="24509" y="14630"/>
            <a:ext cx="1021405" cy="924806"/>
            <a:chOff x="382486" y="1419041"/>
            <a:chExt cx="1023938" cy="927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A2A3122-0D02-47B8-A898-ACBA781A2E06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FA45DF0B-98A4-4267-BCD4-7E46AE3C1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33D0D30-D83D-49E6-AE3F-9ADD61B1D47E}"/>
              </a:ext>
            </a:extLst>
          </p:cNvPr>
          <p:cNvSpPr/>
          <p:nvPr/>
        </p:nvSpPr>
        <p:spPr>
          <a:xfrm>
            <a:off x="9463315" y="6125030"/>
            <a:ext cx="638628" cy="537027"/>
          </a:xfrm>
          <a:prstGeom prst="ellipse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0AF0450F-1CD8-46E9-B431-649535C8D40B}"/>
              </a:ext>
            </a:extLst>
          </p:cNvPr>
          <p:cNvSpPr/>
          <p:nvPr/>
        </p:nvSpPr>
        <p:spPr>
          <a:xfrm>
            <a:off x="3608382" y="2289393"/>
            <a:ext cx="3910018" cy="1384995"/>
          </a:xfrm>
          <a:prstGeom prst="wedgeRoundRectCallout">
            <a:avLst>
              <a:gd name="adj1" fmla="val -21065"/>
              <a:gd name="adj2" fmla="val 79677"/>
              <a:gd name="adj3" fmla="val 16667"/>
            </a:avLst>
          </a:prstGeom>
          <a:solidFill>
            <a:schemeClr val="accent6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991561-89F1-44FB-9052-D4898C5F3283}"/>
              </a:ext>
            </a:extLst>
          </p:cNvPr>
          <p:cNvSpPr txBox="1"/>
          <p:nvPr/>
        </p:nvSpPr>
        <p:spPr>
          <a:xfrm>
            <a:off x="3666438" y="2275368"/>
            <a:ext cx="3851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mượn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cuốn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thỉ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kiến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2800" dirty="0" err="1">
                <a:latin typeface="+mj-lt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latin typeface="+mj-lt"/>
                <a:ea typeface="Arial-Rounded" pitchFamily="34" charset="0"/>
                <a:cs typeface="Arial-Rounded" pitchFamily="34" charset="0"/>
              </a:rPr>
              <a:t> 2 ạ!</a:t>
            </a:r>
          </a:p>
        </p:txBody>
      </p:sp>
    </p:spTree>
    <p:extLst>
      <p:ext uri="{BB962C8B-B14F-4D97-AF65-F5344CB8AC3E}">
        <p14:creationId xmlns:p14="http://schemas.microsoft.com/office/powerpoint/2010/main" val="1803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084101" y="436749"/>
            <a:ext cx="10624460" cy="1200329"/>
            <a:chOff x="292250" y="892819"/>
            <a:chExt cx="10650808" cy="1203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7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5387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Arial-Rounded" pitchFamily="34" charset="0"/>
                    <a:cs typeface="Arial-Rounded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1021239" y="892819"/>
              <a:ext cx="9921819" cy="1203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Em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sẽ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nói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gì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với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cô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phụ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trách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thư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viện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khi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muốn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mượn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sách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thư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viện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C11EF"/>
                  </a:solidFill>
                  <a:effectLst/>
                  <a:uLnTx/>
                  <a:uFillTx/>
                  <a:latin typeface="Arial"/>
                  <a:ea typeface="Arial-Rounded" pitchFamily="34" charset="0"/>
                  <a:cs typeface="Arial-Rounded" pitchFamily="34" charset="0"/>
                  <a:sym typeface="Arial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715E770-76A8-4928-A652-67248EC973DA}"/>
              </a:ext>
            </a:extLst>
          </p:cNvPr>
          <p:cNvGrpSpPr/>
          <p:nvPr/>
        </p:nvGrpSpPr>
        <p:grpSpPr>
          <a:xfrm>
            <a:off x="24509" y="14630"/>
            <a:ext cx="1021405" cy="924806"/>
            <a:chOff x="382486" y="1419041"/>
            <a:chExt cx="1023938" cy="927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A2A3122-0D02-47B8-A898-ACBA781A2E06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397" b="0" i="0" u="none" strike="noStrike" kern="0" cap="none" spc="0" normalizeH="0" baseline="0" noProof="0">
                <a:ln>
                  <a:noFill/>
                </a:ln>
                <a:solidFill>
                  <a:srgbClr val="C7E3E1"/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FA45DF0B-98A4-4267-BCD4-7E46AE3C1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33D0D30-D83D-49E6-AE3F-9ADD61B1D47E}"/>
              </a:ext>
            </a:extLst>
          </p:cNvPr>
          <p:cNvSpPr/>
          <p:nvPr/>
        </p:nvSpPr>
        <p:spPr>
          <a:xfrm>
            <a:off x="9463315" y="6125030"/>
            <a:ext cx="638628" cy="537027"/>
          </a:xfrm>
          <a:prstGeom prst="ellipse">
            <a:avLst/>
          </a:prstGeom>
          <a:solidFill>
            <a:srgbClr val="69D8FF"/>
          </a:solidFill>
          <a:ln>
            <a:solidFill>
              <a:srgbClr val="69D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4" b="0" i="0" u="none" strike="noStrike" kern="0" cap="none" spc="0" normalizeH="0" baseline="0" noProof="0">
              <a:ln>
                <a:noFill/>
              </a:ln>
              <a:solidFill>
                <a:srgbClr val="C7E3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9E7638-0CAB-48C7-BE25-62318DE33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397"/>
          <a:stretch/>
        </p:blipFill>
        <p:spPr>
          <a:xfrm flipH="1">
            <a:off x="24509" y="3360545"/>
            <a:ext cx="2313649" cy="33947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5571FB7D-7914-4092-BAA4-EB4B69298906}"/>
              </a:ext>
            </a:extLst>
          </p:cNvPr>
          <p:cNvSpPr/>
          <p:nvPr/>
        </p:nvSpPr>
        <p:spPr>
          <a:xfrm>
            <a:off x="1811286" y="1975550"/>
            <a:ext cx="4297645" cy="1384995"/>
          </a:xfrm>
          <a:prstGeom prst="wedgeRoundRectCallout">
            <a:avLst>
              <a:gd name="adj1" fmla="val -49655"/>
              <a:gd name="adj2" fmla="val 79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0DDB60-8F74-4C1F-800B-B68FF2BE10BF}"/>
              </a:ext>
            </a:extLst>
          </p:cNvPr>
          <p:cNvSpPr txBox="1"/>
          <p:nvPr/>
        </p:nvSpPr>
        <p:spPr>
          <a:xfrm>
            <a:off x="1879831" y="1994421"/>
            <a:ext cx="422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Khi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thủ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mượn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E82BF23-EEE4-4DB9-ACCD-80F3E45D8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96" r="552"/>
          <a:stretch/>
        </p:blipFill>
        <p:spPr>
          <a:xfrm>
            <a:off x="10101943" y="3141207"/>
            <a:ext cx="1995305" cy="3614038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9BAC2EBC-C3C2-4EC2-B751-EE3DD6CB7FE3}"/>
              </a:ext>
            </a:extLst>
          </p:cNvPr>
          <p:cNvSpPr/>
          <p:nvPr/>
        </p:nvSpPr>
        <p:spPr>
          <a:xfrm>
            <a:off x="4898970" y="3699017"/>
            <a:ext cx="4297645" cy="2893743"/>
          </a:xfrm>
          <a:prstGeom prst="wedgeRoundRectCallout">
            <a:avLst>
              <a:gd name="adj1" fmla="val 84211"/>
              <a:gd name="adj2" fmla="val -45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074833-179E-4C59-88CF-C029805FE648}"/>
              </a:ext>
            </a:extLst>
          </p:cNvPr>
          <p:cNvSpPr txBox="1"/>
          <p:nvPr/>
        </p:nvSpPr>
        <p:spPr>
          <a:xfrm>
            <a:off x="4895851" y="3838904"/>
            <a:ext cx="4229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thưa</a:t>
            </a:r>
            <a:r>
              <a:rPr lang="en-US" sz="2800" dirty="0"/>
              <a:t> </a:t>
            </a:r>
            <a:r>
              <a:rPr lang="en-US" sz="2800" dirty="0" err="1"/>
              <a:t>gửi</a:t>
            </a:r>
            <a:r>
              <a:rPr lang="en-US" sz="2800" dirty="0"/>
              <a:t> </a:t>
            </a:r>
            <a:r>
              <a:rPr lang="en-US" sz="2800" dirty="0" err="1"/>
              <a:t>lễ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cuốn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mượn</a:t>
            </a:r>
            <a:r>
              <a:rPr lang="en-US" sz="2800" dirty="0"/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ý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1087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70420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856322" y="4182419"/>
            <a:ext cx="8430677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Đức</a:t>
            </a:r>
            <a:endParaRPr lang="vi-VN" sz="48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849849" y="2923758"/>
            <a:ext cx="8456444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Mỹ</a:t>
            </a:r>
            <a:endParaRPr lang="en-US" sz="48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1117182" y="848667"/>
            <a:ext cx="9957816" cy="160024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Thư viện nổi lớn nhất thế giới nằm ở nước nào?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63" y="4343267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363" y="313572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9BFEB9-4613-46C9-B380-BA986AF7D0F0}"/>
              </a:ext>
            </a:extLst>
          </p:cNvPr>
          <p:cNvSpPr/>
          <p:nvPr/>
        </p:nvSpPr>
        <p:spPr>
          <a:xfrm>
            <a:off x="1832051" y="5444303"/>
            <a:ext cx="8456444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C. Việt Nam</a:t>
            </a:r>
            <a:endParaRPr lang="en-US" sz="48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1D4245D-0604-4506-B1C4-68D6B0F6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565" y="5656274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832051" y="2670216"/>
            <a:ext cx="8430677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chiếc xe buýt cũ</a:t>
            </a:r>
            <a:endParaRPr lang="vi-VN" sz="48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852697" y="4046737"/>
            <a:ext cx="8456444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chiếc máy bay</a:t>
            </a:r>
            <a:endParaRPr lang="en-US" sz="48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1117182" y="848667"/>
            <a:ext cx="9957816" cy="1354019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Ở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 Lan,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thư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viện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 di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…..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935" y="2844339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54" y="427198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9BFEB9-4613-46C9-B380-BA986AF7D0F0}"/>
              </a:ext>
            </a:extLst>
          </p:cNvPr>
          <p:cNvSpPr/>
          <p:nvPr/>
        </p:nvSpPr>
        <p:spPr>
          <a:xfrm>
            <a:off x="1832051" y="5444303"/>
            <a:ext cx="8456444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C. chiếc ô tô</a:t>
            </a:r>
            <a:endParaRPr lang="en-US" sz="48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1D4245D-0604-4506-B1C4-68D6B0F6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408" y="566954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/>
          <p:nvPr/>
        </p:nvSpPr>
        <p:spPr>
          <a:xfrm>
            <a:off x="622714" y="2027950"/>
            <a:ext cx="10916409" cy="167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latin typeface="+mj-lt"/>
            </a:endParaRPr>
          </a:p>
        </p:txBody>
      </p:sp>
      <p:sp>
        <p:nvSpPr>
          <p:cNvPr id="1933" name="Google Shape;561;p32">
            <a:extLst>
              <a:ext uri="{FF2B5EF4-FFF2-40B4-BE49-F238E27FC236}">
                <a16:creationId xmlns:a16="http://schemas.microsoft.com/office/drawing/2014/main" xmlns="" id="{D301631B-3930-4F65-A04A-04AF3610D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624" y="2485468"/>
            <a:ext cx="10246588" cy="763600"/>
          </a:xfrm>
          <a:prstGeom prst="rect">
            <a:avLst/>
          </a:prstGeom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r>
              <a:rPr lang="en" sz="4000">
                <a:solidFill>
                  <a:schemeClr val="bg2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Bài 18: </a:t>
            </a:r>
            <a:r>
              <a:rPr lang="en-US" sz="4000">
                <a:solidFill>
                  <a:schemeClr val="bg2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THƯ VIỆN BIẾT ĐI</a:t>
            </a:r>
            <a:endParaRPr sz="4000">
              <a:solidFill>
                <a:schemeClr val="bg2">
                  <a:lumMod val="75000"/>
                </a:schemeClr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34" name="Subtitle 1">
            <a:extLst>
              <a:ext uri="{FF2B5EF4-FFF2-40B4-BE49-F238E27FC236}">
                <a16:creationId xmlns:a16="http://schemas.microsoft.com/office/drawing/2014/main" xmlns="" id="{03BB6DAE-E90A-4D3E-A3D9-7848AFC89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608468" y="4090207"/>
            <a:ext cx="1313177" cy="57370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sz="2800">
                <a:solidFill>
                  <a:schemeClr val="tx1"/>
                </a:solidFill>
                <a:latin typeface="+mj-lt"/>
              </a:rPr>
              <a:t>S/79</a:t>
            </a:r>
          </a:p>
        </p:txBody>
      </p:sp>
      <p:sp>
        <p:nvSpPr>
          <p:cNvPr id="1935" name="Google Shape;561;p32">
            <a:extLst>
              <a:ext uri="{FF2B5EF4-FFF2-40B4-BE49-F238E27FC236}">
                <a16:creationId xmlns:a16="http://schemas.microsoft.com/office/drawing/2014/main" xmlns="" id="{F17CDD3E-2DC8-41BC-9369-7DB9470A7345}"/>
              </a:ext>
            </a:extLst>
          </p:cNvPr>
          <p:cNvSpPr txBox="1">
            <a:spLocks/>
          </p:cNvSpPr>
          <p:nvPr/>
        </p:nvSpPr>
        <p:spPr>
          <a:xfrm>
            <a:off x="974708" y="0"/>
            <a:ext cx="10413573" cy="214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 lang="pl-PL" sz="4389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A95C4A-C602-482F-948F-B984EA16C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9" b="20714"/>
          <a:stretch/>
        </p:blipFill>
        <p:spPr>
          <a:xfrm>
            <a:off x="3349362" y="3695381"/>
            <a:ext cx="5463112" cy="304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EBF15C-C95C-41E3-BC06-6E62B7B35804}"/>
              </a:ext>
            </a:extLst>
          </p:cNvPr>
          <p:cNvSpPr txBox="1"/>
          <p:nvPr/>
        </p:nvSpPr>
        <p:spPr>
          <a:xfrm>
            <a:off x="1462257" y="265714"/>
            <a:ext cx="10330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vẽ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600" dirty="0">
                <a:solidFill>
                  <a:srgbClr val="1C11EF"/>
                </a:solidFill>
                <a:latin typeface="+mj-lt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EAC122-BEE0-4D27-B1D6-0B804268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703"/>
            <a:ext cx="1309857" cy="8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51791A-6BFB-443B-80E4-44A533872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342" y="2062223"/>
            <a:ext cx="7745153" cy="4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300642" y="210159"/>
            <a:ext cx="11560554" cy="6463175"/>
            <a:chOff x="300642" y="9152"/>
            <a:chExt cx="11560554" cy="6463175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300642" y="655350"/>
              <a:ext cx="11560554" cy="5816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vi-VN" sz="3100" dirty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giữ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mượn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rằng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im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viện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  <a:p>
              <a:pPr algn="just"/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Lô-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xơ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Đức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nổi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nhất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giới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nằm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con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tàu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biển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khổng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lồ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chở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500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hành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khách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đã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từng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45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nước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giới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Ở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Phần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Lan,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hàng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trăm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di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buýt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khắp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phố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Ở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châu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Phi,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thủ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đã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lưng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con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lạc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đà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Nhờ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cuốn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sách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băng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mạc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r"/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1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Hải</a:t>
              </a:r>
              <a:r>
                <a:rPr lang="en-US" sz="31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Nam)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732644" y="9152"/>
              <a:ext cx="7228852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VIỆN BIẾT ĐI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300642" y="231919"/>
            <a:ext cx="11560554" cy="6579439"/>
            <a:chOff x="300642" y="-107112"/>
            <a:chExt cx="11560554" cy="6579439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300642" y="655350"/>
              <a:ext cx="11560554" cy="5816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vi-VN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lưu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giữ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báo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nơi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mọi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hoặc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mượn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về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nghĩ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rằng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chỉ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chỗ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nhiều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biết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”.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Lô-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gô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-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xơ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Đức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nổi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nhất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nằm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tàu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biển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khổng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lồ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chở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500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từng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45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nước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giới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	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Phần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Lan,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trăm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“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di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động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”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chiếc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xe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buýt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cũ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chạy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khắp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thành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phố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lớn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Ở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châu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Phi,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thủ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đã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thư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viện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trên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lưng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lạc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đà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Nhờ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thế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những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cuốn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sách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thể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băng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qua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sa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mạc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đến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đọc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(</a:t>
              </a:r>
              <a:r>
                <a:rPr kumimoji="0" lang="en-US" sz="3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Hải</a:t>
              </a:r>
              <a:r>
                <a:rPr kumimoji="0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Arial"/>
                </a:rPr>
                <a:t> Nam)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594621" y="-107112"/>
              <a:ext cx="7228852" cy="64619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EC8569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THƯ VIỆN BIẾT ĐI</a:t>
              </a:r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33DC9D43-4CE3-4E99-A68F-EDB82397AD17}"/>
              </a:ext>
            </a:extLst>
          </p:cNvPr>
          <p:cNvSpPr/>
          <p:nvPr/>
        </p:nvSpPr>
        <p:spPr>
          <a:xfrm>
            <a:off x="9662299" y="113595"/>
            <a:ext cx="2360071" cy="64619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Chia </a:t>
            </a:r>
            <a:r>
              <a:rPr lang="en-US" dirty="0" err="1">
                <a:solidFill>
                  <a:schemeClr val="tx1"/>
                </a:solidFill>
              </a:rPr>
              <a:t>đoạn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24058C-9D51-440A-9EDB-415705F368B3}"/>
              </a:ext>
            </a:extLst>
          </p:cNvPr>
          <p:cNvSpPr txBox="1"/>
          <p:nvPr/>
        </p:nvSpPr>
        <p:spPr>
          <a:xfrm>
            <a:off x="300642" y="994380"/>
            <a:ext cx="1156055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</a:t>
            </a:r>
            <a:r>
              <a:rPr kumimoji="0" lang="vi-VN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lưu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giữ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báo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mọi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đến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hoặc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mượn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nghĩ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rằng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nằm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Nhưng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rất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biết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1C11E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	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Lô-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gô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xơ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của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Đức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nổi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”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nhất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nằm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tàu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biển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khổng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lồ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chở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500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hành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qua 45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nước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giới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	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Ở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Lan,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hàng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trăm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“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di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”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những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xe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buýt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cũ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chạy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khắp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phố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Ở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châu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Phi,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thủ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viện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trên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lưng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con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lạc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đà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Nhờ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những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cuốn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sách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băng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qua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sa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mạc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đến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kumimoji="0" lang="en-US" sz="3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Hải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Nam)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E37185-9B50-4F38-937E-8D23FD5FEC22}"/>
              </a:ext>
            </a:extLst>
          </p:cNvPr>
          <p:cNvSpPr txBox="1"/>
          <p:nvPr/>
        </p:nvSpPr>
        <p:spPr>
          <a:xfrm>
            <a:off x="2594621" y="230888"/>
            <a:ext cx="7228852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C8569">
                    <a:lumMod val="75000"/>
                  </a:srgbClr>
                </a:solidFill>
                <a:effectLst/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 VIỆN BIẾT ĐI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23E0C6B-E461-4051-9292-DFAC8AE8F3AC}"/>
              </a:ext>
            </a:extLst>
          </p:cNvPr>
          <p:cNvSpPr/>
          <p:nvPr/>
        </p:nvSpPr>
        <p:spPr>
          <a:xfrm>
            <a:off x="749751" y="1136072"/>
            <a:ext cx="356791" cy="3477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000054-BEFC-4FA5-A31E-697BBA984170}"/>
              </a:ext>
            </a:extLst>
          </p:cNvPr>
          <p:cNvSpPr/>
          <p:nvPr/>
        </p:nvSpPr>
        <p:spPr>
          <a:xfrm>
            <a:off x="749752" y="3007723"/>
            <a:ext cx="356791" cy="3477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E37A1CE-CA0F-42C0-BC22-98FE66BCC842}"/>
              </a:ext>
            </a:extLst>
          </p:cNvPr>
          <p:cNvSpPr/>
          <p:nvPr/>
        </p:nvSpPr>
        <p:spPr>
          <a:xfrm>
            <a:off x="749752" y="4389612"/>
            <a:ext cx="356791" cy="3477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41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A36ABF-7E9A-45F1-8269-061B4BF5B09C}"/>
              </a:ext>
            </a:extLst>
          </p:cNvPr>
          <p:cNvSpPr txBox="1"/>
          <p:nvPr/>
        </p:nvSpPr>
        <p:spPr>
          <a:xfrm>
            <a:off x="592080" y="994321"/>
            <a:ext cx="8200571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879" y="3488786"/>
            <a:ext cx="4240622" cy="4240622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24" y="1031833"/>
            <a:ext cx="4113184" cy="60190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56122" y="3852541"/>
            <a:ext cx="3522160" cy="6284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en-US" sz="28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2800" b="1" kern="1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485" y="4455859"/>
            <a:ext cx="3222171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</a:pPr>
            <a:r>
              <a:rPr lang="en-US" sz="3591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591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3591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1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endParaRPr lang="en-US" sz="3591" b="1" kern="1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5486" y="5100591"/>
            <a:ext cx="3222171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</a:pPr>
            <a:r>
              <a:rPr lang="en-US" sz="3591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591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ằm</a:t>
            </a:r>
            <a:r>
              <a:rPr lang="en-US" sz="3591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1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591" b="1" kern="1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36D35-7922-4811-B919-D91273DEF509}"/>
              </a:ext>
            </a:extLst>
          </p:cNvPr>
          <p:cNvSpPr txBox="1"/>
          <p:nvPr/>
        </p:nvSpPr>
        <p:spPr>
          <a:xfrm>
            <a:off x="595765" y="1003214"/>
            <a:ext cx="8200571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100" dirty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DD009E-02AD-4067-8E0E-36B0EB44827C}"/>
              </a:ext>
            </a:extLst>
          </p:cNvPr>
          <p:cNvSpPr txBox="1"/>
          <p:nvPr/>
        </p:nvSpPr>
        <p:spPr>
          <a:xfrm>
            <a:off x="1818244" y="373524"/>
            <a:ext cx="7228852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dirty="0">
                <a:solidFill>
                  <a:srgbClr val="EA2D00"/>
                </a:solidFill>
                <a:latin typeface="Arial (Headings)"/>
                <a:ea typeface="Arial-Rounded" panose="020B0500000000000000" pitchFamily="34" charset="0"/>
                <a:cs typeface="Arial-Rounded" panose="020B0500000000000000" pitchFamily="34" charset="0"/>
              </a:rPr>
              <a:t>THƯ VIỆN BIẾT ĐI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AF2F48A-4696-449C-A91C-76F973E1819E}"/>
              </a:ext>
            </a:extLst>
          </p:cNvPr>
          <p:cNvCxnSpPr>
            <a:cxnSpLocks/>
          </p:cNvCxnSpPr>
          <p:nvPr/>
        </p:nvCxnSpPr>
        <p:spPr>
          <a:xfrm>
            <a:off x="4018005" y="1463203"/>
            <a:ext cx="13487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EB5F625-E6E2-4041-901D-DD9EED8069C6}"/>
              </a:ext>
            </a:extLst>
          </p:cNvPr>
          <p:cNvCxnSpPr>
            <a:cxnSpLocks/>
          </p:cNvCxnSpPr>
          <p:nvPr/>
        </p:nvCxnSpPr>
        <p:spPr>
          <a:xfrm>
            <a:off x="7340338" y="2404652"/>
            <a:ext cx="13487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16C6E75-02D6-4B6B-8C28-1B14B9732C15}"/>
              </a:ext>
            </a:extLst>
          </p:cNvPr>
          <p:cNvCxnSpPr>
            <a:cxnSpLocks/>
          </p:cNvCxnSpPr>
          <p:nvPr/>
        </p:nvCxnSpPr>
        <p:spPr>
          <a:xfrm flipV="1">
            <a:off x="2796561" y="1029674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A6D1F9A-9BC9-458A-9D4C-F8A972F5292B}"/>
              </a:ext>
            </a:extLst>
          </p:cNvPr>
          <p:cNvCxnSpPr>
            <a:cxnSpLocks/>
          </p:cNvCxnSpPr>
          <p:nvPr/>
        </p:nvCxnSpPr>
        <p:spPr>
          <a:xfrm flipV="1">
            <a:off x="7210826" y="1062464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18B12B2-CF4F-4867-A83F-86A6570DA405}"/>
              </a:ext>
            </a:extLst>
          </p:cNvPr>
          <p:cNvCxnSpPr>
            <a:cxnSpLocks/>
          </p:cNvCxnSpPr>
          <p:nvPr/>
        </p:nvCxnSpPr>
        <p:spPr>
          <a:xfrm flipV="1">
            <a:off x="4165598" y="1523069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C8626BA-D6AB-49B8-86C6-DB1E9ADCB9D8}"/>
              </a:ext>
            </a:extLst>
          </p:cNvPr>
          <p:cNvCxnSpPr>
            <a:cxnSpLocks/>
          </p:cNvCxnSpPr>
          <p:nvPr/>
        </p:nvCxnSpPr>
        <p:spPr>
          <a:xfrm flipV="1">
            <a:off x="8683493" y="1513503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F2305FF-28A8-46EB-9BBE-14199D2455A3}"/>
              </a:ext>
            </a:extLst>
          </p:cNvPr>
          <p:cNvCxnSpPr>
            <a:cxnSpLocks/>
          </p:cNvCxnSpPr>
          <p:nvPr/>
        </p:nvCxnSpPr>
        <p:spPr>
          <a:xfrm flipV="1">
            <a:off x="8746091" y="1521722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E25E50-D1B9-4749-9771-10D3EFD94F45}"/>
              </a:ext>
            </a:extLst>
          </p:cNvPr>
          <p:cNvSpPr txBox="1"/>
          <p:nvPr/>
        </p:nvSpPr>
        <p:spPr>
          <a:xfrm>
            <a:off x="595765" y="996954"/>
            <a:ext cx="8054749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879" y="3139084"/>
            <a:ext cx="4590324" cy="4590324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24" y="1031833"/>
            <a:ext cx="4113184" cy="60190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56122" y="3852541"/>
            <a:ext cx="3522160" cy="6284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485" y="4455859"/>
            <a:ext cx="3222171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Lô</a:t>
            </a:r>
            <a:r>
              <a:rPr lang="en-US" sz="3591" b="1" kern="1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591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gô-xơ</a:t>
            </a: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5486" y="5100591"/>
            <a:ext cx="3222171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91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3591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hổng</a:t>
            </a: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59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</a:t>
            </a:r>
            <a:r>
              <a:rPr kumimoji="0" lang="en-US" sz="3591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ồ</a:t>
            </a: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36D35-7922-4811-B919-D91273DEF509}"/>
              </a:ext>
            </a:extLst>
          </p:cNvPr>
          <p:cNvSpPr txBox="1"/>
          <p:nvPr/>
        </p:nvSpPr>
        <p:spPr>
          <a:xfrm>
            <a:off x="595765" y="1003214"/>
            <a:ext cx="8054749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DD009E-02AD-4067-8E0E-36B0EB44827C}"/>
              </a:ext>
            </a:extLst>
          </p:cNvPr>
          <p:cNvSpPr txBox="1"/>
          <p:nvPr/>
        </p:nvSpPr>
        <p:spPr>
          <a:xfrm>
            <a:off x="1818244" y="373524"/>
            <a:ext cx="7228852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A2D00"/>
                </a:solidFill>
                <a:effectLst/>
                <a:uLnTx/>
                <a:uFillTx/>
                <a:latin typeface="Arial (Headings)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 VIỆN BIẾT ĐI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AF2F48A-4696-449C-A91C-76F973E1819E}"/>
              </a:ext>
            </a:extLst>
          </p:cNvPr>
          <p:cNvCxnSpPr>
            <a:cxnSpLocks/>
          </p:cNvCxnSpPr>
          <p:nvPr/>
        </p:nvCxnSpPr>
        <p:spPr>
          <a:xfrm>
            <a:off x="2982816" y="1463203"/>
            <a:ext cx="15554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EB5F625-E6E2-4041-901D-DD9EED8069C6}"/>
              </a:ext>
            </a:extLst>
          </p:cNvPr>
          <p:cNvCxnSpPr>
            <a:cxnSpLocks/>
          </p:cNvCxnSpPr>
          <p:nvPr/>
        </p:nvCxnSpPr>
        <p:spPr>
          <a:xfrm>
            <a:off x="2490115" y="2404652"/>
            <a:ext cx="15303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F6C45A4-659D-4EF8-AA31-07B99DBCE25D}"/>
              </a:ext>
            </a:extLst>
          </p:cNvPr>
          <p:cNvCxnSpPr>
            <a:cxnSpLocks/>
          </p:cNvCxnSpPr>
          <p:nvPr/>
        </p:nvCxnSpPr>
        <p:spPr>
          <a:xfrm>
            <a:off x="712115" y="2890881"/>
            <a:ext cx="2045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D0FFAC-F9C6-45D9-9BCC-326B51965AE9}"/>
              </a:ext>
            </a:extLst>
          </p:cNvPr>
          <p:cNvSpPr txBox="1"/>
          <p:nvPr/>
        </p:nvSpPr>
        <p:spPr>
          <a:xfrm>
            <a:off x="2525485" y="5736526"/>
            <a:ext cx="3222171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91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591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ành</a:t>
            </a:r>
            <a:r>
              <a:rPr lang="en-US" sz="3591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1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3591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ách</a:t>
            </a: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DAEB14A-737A-4C0D-B790-43F716DBEAF8}"/>
              </a:ext>
            </a:extLst>
          </p:cNvPr>
          <p:cNvCxnSpPr>
            <a:cxnSpLocks/>
          </p:cNvCxnSpPr>
          <p:nvPr/>
        </p:nvCxnSpPr>
        <p:spPr>
          <a:xfrm flipV="1">
            <a:off x="4215621" y="1967368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5274ED6-6D5D-4FCD-AA2B-4D54129CEA18}"/>
              </a:ext>
            </a:extLst>
          </p:cNvPr>
          <p:cNvCxnSpPr>
            <a:cxnSpLocks/>
          </p:cNvCxnSpPr>
          <p:nvPr/>
        </p:nvCxnSpPr>
        <p:spPr>
          <a:xfrm flipV="1">
            <a:off x="2755037" y="2467459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CC0116F-5440-483B-9DBF-AC7E84E7B8C2}"/>
              </a:ext>
            </a:extLst>
          </p:cNvPr>
          <p:cNvCxnSpPr>
            <a:cxnSpLocks/>
          </p:cNvCxnSpPr>
          <p:nvPr/>
        </p:nvCxnSpPr>
        <p:spPr>
          <a:xfrm flipV="1">
            <a:off x="7742814" y="2467458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6F3C99F-BD4A-4CE7-9F66-CB00A2510C22}"/>
              </a:ext>
            </a:extLst>
          </p:cNvPr>
          <p:cNvCxnSpPr>
            <a:cxnSpLocks/>
          </p:cNvCxnSpPr>
          <p:nvPr/>
        </p:nvCxnSpPr>
        <p:spPr>
          <a:xfrm flipV="1">
            <a:off x="2118999" y="2930071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323371B-EB0D-494D-8231-3E074FCC2DA3}"/>
              </a:ext>
            </a:extLst>
          </p:cNvPr>
          <p:cNvCxnSpPr>
            <a:cxnSpLocks/>
          </p:cNvCxnSpPr>
          <p:nvPr/>
        </p:nvCxnSpPr>
        <p:spPr>
          <a:xfrm flipV="1">
            <a:off x="2209679" y="2924636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  <p:bldP spid="8" grpId="0"/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57C5EF8-EB4F-4C34-853E-8D956660D837}"/>
              </a:ext>
            </a:extLst>
          </p:cNvPr>
          <p:cNvSpPr txBox="1"/>
          <p:nvPr/>
        </p:nvSpPr>
        <p:spPr>
          <a:xfrm>
            <a:off x="595764" y="1002356"/>
            <a:ext cx="805474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100" dirty="0">
                <a:highlight>
                  <a:srgbClr val="FFFF00"/>
                </a:highligh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879" y="3139084"/>
            <a:ext cx="4590324" cy="4590324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24" y="1031833"/>
            <a:ext cx="4113184" cy="60190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90115" y="4206071"/>
            <a:ext cx="3522160" cy="6284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36D35-7922-4811-B919-D91273DEF509}"/>
              </a:ext>
            </a:extLst>
          </p:cNvPr>
          <p:cNvSpPr txBox="1"/>
          <p:nvPr/>
        </p:nvSpPr>
        <p:spPr>
          <a:xfrm>
            <a:off x="595765" y="1003214"/>
            <a:ext cx="805474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DD009E-02AD-4067-8E0E-36B0EB44827C}"/>
              </a:ext>
            </a:extLst>
          </p:cNvPr>
          <p:cNvSpPr txBox="1"/>
          <p:nvPr/>
        </p:nvSpPr>
        <p:spPr>
          <a:xfrm>
            <a:off x="1818244" y="373524"/>
            <a:ext cx="7228852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A2D00"/>
                </a:solidFill>
                <a:effectLst/>
                <a:uLnTx/>
                <a:uFillTx/>
                <a:latin typeface="Arial (Headings)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 VIỆN BIẾT ĐI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AF2F48A-4696-449C-A91C-76F973E1819E}"/>
              </a:ext>
            </a:extLst>
          </p:cNvPr>
          <p:cNvCxnSpPr>
            <a:cxnSpLocks/>
          </p:cNvCxnSpPr>
          <p:nvPr/>
        </p:nvCxnSpPr>
        <p:spPr>
          <a:xfrm>
            <a:off x="1466988" y="1463203"/>
            <a:ext cx="17261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EB5F625-E6E2-4041-901D-DD9EED8069C6}"/>
              </a:ext>
            </a:extLst>
          </p:cNvPr>
          <p:cNvCxnSpPr>
            <a:cxnSpLocks/>
          </p:cNvCxnSpPr>
          <p:nvPr/>
        </p:nvCxnSpPr>
        <p:spPr>
          <a:xfrm>
            <a:off x="5261618" y="1940196"/>
            <a:ext cx="15303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E51AEF-3317-42B9-8A58-D037166C11C0}"/>
              </a:ext>
            </a:extLst>
          </p:cNvPr>
          <p:cNvSpPr txBox="1"/>
          <p:nvPr/>
        </p:nvSpPr>
        <p:spPr>
          <a:xfrm>
            <a:off x="2569027" y="4849570"/>
            <a:ext cx="3222171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Phần</a:t>
            </a:r>
            <a:r>
              <a:rPr kumimoji="0" lang="en-US" sz="3591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591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</a:t>
            </a:r>
            <a:r>
              <a:rPr kumimoji="0" lang="en-US" sz="3591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an</a:t>
            </a: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D334C8-329B-47F0-BF0B-CCFFC2EC07AA}"/>
              </a:ext>
            </a:extLst>
          </p:cNvPr>
          <p:cNvSpPr txBox="1"/>
          <p:nvPr/>
        </p:nvSpPr>
        <p:spPr>
          <a:xfrm>
            <a:off x="2569028" y="5477962"/>
            <a:ext cx="3222171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591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591" b="1" kern="1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91" b="1" kern="1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591" b="1" kern="1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uýt</a:t>
            </a:r>
            <a:endParaRPr kumimoji="0" lang="en-US" sz="359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5CEFB35-779C-4EB4-B978-4DCEEF587895}"/>
              </a:ext>
            </a:extLst>
          </p:cNvPr>
          <p:cNvCxnSpPr>
            <a:cxnSpLocks/>
          </p:cNvCxnSpPr>
          <p:nvPr/>
        </p:nvCxnSpPr>
        <p:spPr>
          <a:xfrm flipV="1">
            <a:off x="3305464" y="1042403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1207DE7-A6F2-4C73-BF33-3DA19DDF2612}"/>
              </a:ext>
            </a:extLst>
          </p:cNvPr>
          <p:cNvCxnSpPr>
            <a:cxnSpLocks/>
          </p:cNvCxnSpPr>
          <p:nvPr/>
        </p:nvCxnSpPr>
        <p:spPr>
          <a:xfrm flipV="1">
            <a:off x="1717760" y="1543427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C9227B3-865F-4F17-B1C0-E6F2079D6FF2}"/>
              </a:ext>
            </a:extLst>
          </p:cNvPr>
          <p:cNvCxnSpPr>
            <a:cxnSpLocks/>
          </p:cNvCxnSpPr>
          <p:nvPr/>
        </p:nvCxnSpPr>
        <p:spPr>
          <a:xfrm flipV="1">
            <a:off x="7523532" y="1513188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01988BB-B9B5-4BD5-8CB2-FD0E717FD597}"/>
              </a:ext>
            </a:extLst>
          </p:cNvPr>
          <p:cNvCxnSpPr>
            <a:cxnSpLocks/>
          </p:cNvCxnSpPr>
          <p:nvPr/>
        </p:nvCxnSpPr>
        <p:spPr>
          <a:xfrm flipV="1">
            <a:off x="5260730" y="1969925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D54C5DD-B538-49E8-9708-DFCD6E71918C}"/>
              </a:ext>
            </a:extLst>
          </p:cNvPr>
          <p:cNvCxnSpPr>
            <a:cxnSpLocks/>
          </p:cNvCxnSpPr>
          <p:nvPr/>
        </p:nvCxnSpPr>
        <p:spPr>
          <a:xfrm flipV="1">
            <a:off x="5307404" y="1973322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  <p:bldP spid="14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1415</Words>
  <Application>Microsoft Office PowerPoint</Application>
  <PresentationFormat>Custom</PresentationFormat>
  <Paragraphs>203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Times New Roman</vt:lpstr>
      <vt:lpstr>Scope One</vt:lpstr>
      <vt:lpstr>Arial</vt:lpstr>
      <vt:lpstr>Delius Unicase</vt:lpstr>
      <vt:lpstr>Calibri Light</vt:lpstr>
      <vt:lpstr>Patrick Hand</vt:lpstr>
      <vt:lpstr>Arial-Rounded</vt:lpstr>
      <vt:lpstr>Arial (Headings)</vt:lpstr>
      <vt:lpstr>Calibri</vt:lpstr>
      <vt:lpstr>Kawaii Doodles Newsletter by Slidesgo</vt:lpstr>
      <vt:lpstr>1_Office Theme</vt:lpstr>
      <vt:lpstr>PowerPoint Presentation</vt:lpstr>
      <vt:lpstr>PowerPoint Presentation</vt:lpstr>
      <vt:lpstr>Bài 18: THƯ VIỆN BIẾT 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THEO VĂN BẢN ĐỌC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Windows User</cp:lastModifiedBy>
  <cp:revision>229</cp:revision>
  <dcterms:modified xsi:type="dcterms:W3CDTF">2023-03-10T09:14:04Z</dcterms:modified>
</cp:coreProperties>
</file>