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5"/>
  </p:notesMasterIdLst>
  <p:sldIdLst>
    <p:sldId id="303" r:id="rId2"/>
    <p:sldId id="256" r:id="rId3"/>
    <p:sldId id="257" r:id="rId4"/>
    <p:sldId id="429" r:id="rId5"/>
    <p:sldId id="394" r:id="rId6"/>
    <p:sldId id="395" r:id="rId7"/>
    <p:sldId id="425" r:id="rId8"/>
    <p:sldId id="416" r:id="rId9"/>
    <p:sldId id="368" r:id="rId10"/>
    <p:sldId id="318" r:id="rId11"/>
    <p:sldId id="369" r:id="rId12"/>
    <p:sldId id="258" r:id="rId13"/>
    <p:sldId id="371" r:id="rId14"/>
    <p:sldId id="407" r:id="rId15"/>
    <p:sldId id="427" r:id="rId16"/>
    <p:sldId id="428" r:id="rId17"/>
    <p:sldId id="400" r:id="rId18"/>
    <p:sldId id="382" r:id="rId19"/>
    <p:sldId id="381" r:id="rId20"/>
    <p:sldId id="387" r:id="rId21"/>
    <p:sldId id="377" r:id="rId22"/>
    <p:sldId id="430" r:id="rId23"/>
    <p:sldId id="389" r:id="rId24"/>
  </p:sldIdLst>
  <p:sldSz cx="12161838" cy="6858000"/>
  <p:notesSz cx="6858000" cy="9144000"/>
  <p:embeddedFontLst>
    <p:embeddedFont>
      <p:font typeface="Scope One" panose="020B0604020202020204" charset="0"/>
      <p:regular r:id="rId26"/>
    </p:embeddedFont>
    <p:embeddedFont>
      <p:font typeface="Delius Unicase" panose="020B0604020202020204" charset="0"/>
      <p:regular r:id="rId27"/>
      <p:bold r:id="rId28"/>
    </p:embeddedFont>
    <p:embeddedFont>
      <p:font typeface="Arial-Rounded" panose="020B0500000000000000" charset="0"/>
      <p:regular r:id="rId29"/>
    </p:embeddedFont>
    <p:embeddedFont>
      <p:font typeface="Patrick Hand"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0093"/>
    <a:srgbClr val="000000"/>
    <a:srgbClr val="69D8FF"/>
    <a:srgbClr val="FEF1C2"/>
    <a:srgbClr val="ADDB7B"/>
    <a:srgbClr val="DFF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3" autoAdjust="0"/>
    <p:restoredTop sz="87845" autoAdjust="0"/>
  </p:normalViewPr>
  <p:slideViewPr>
    <p:cSldViewPr snapToGrid="0">
      <p:cViewPr varScale="1">
        <p:scale>
          <a:sx n="64" d="100"/>
          <a:sy n="64" d="100"/>
        </p:scale>
        <p:origin x="10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trình bày trước</a:t>
            </a:r>
          </a:p>
        </p:txBody>
      </p:sp>
    </p:spTree>
    <p:extLst>
      <p:ext uri="{BB962C8B-B14F-4D97-AF65-F5344CB8AC3E}">
        <p14:creationId xmlns:p14="http://schemas.microsoft.com/office/powerpoint/2010/main" val="312720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0480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48155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a:p>
            <a:r>
              <a:rPr lang="en-US"/>
              <a:t>Chia bài làm 4 phần</a:t>
            </a:r>
          </a:p>
        </p:txBody>
      </p:sp>
    </p:spTree>
    <p:extLst>
      <p:ext uri="{BB962C8B-B14F-4D97-AF65-F5344CB8AC3E}">
        <p14:creationId xmlns:p14="http://schemas.microsoft.com/office/powerpoint/2010/main" val="102711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audio" Target="../media/audio4.wav"/><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audio" Target="../media/audio4.wav"/><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6FC1E2-A24E-4C7E-9E9B-ECC69F7063D5}"/>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F2C7CE6-3C43-4E2B-AD3E-0341B8BAF48B}"/>
              </a:ext>
            </a:extLst>
          </p:cNvPr>
          <p:cNvGrpSpPr/>
          <p:nvPr/>
        </p:nvGrpSpPr>
        <p:grpSpPr>
          <a:xfrm>
            <a:off x="300642" y="-34264"/>
            <a:ext cx="11560554" cy="6926528"/>
            <a:chOff x="300642" y="-222945"/>
            <a:chExt cx="11560554" cy="6926528"/>
          </a:xfrm>
        </p:grpSpPr>
        <p:sp>
          <p:nvSpPr>
            <p:cNvPr id="8" name="TextBox 7">
              <a:extLst>
                <a:ext uri="{FF2B5EF4-FFF2-40B4-BE49-F238E27FC236}">
                  <a16:creationId xmlns:a16="http://schemas.microsoft.com/office/drawing/2014/main" id="{E51883FA-E42E-4644-89A7-682F128C26C6}"/>
                </a:ext>
              </a:extLst>
            </p:cNvPr>
            <p:cNvSpPr txBox="1"/>
            <p:nvPr/>
          </p:nvSpPr>
          <p:spPr>
            <a:xfrm>
              <a:off x="300642" y="332608"/>
              <a:ext cx="11560554" cy="6370975"/>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24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a:p>
              <a:pPr algn="just"/>
              <a:r>
                <a:rPr lang="en-US" sz="2400">
                  <a:latin typeface="Arial" panose="020B0604020202020204" pitchFamily="34" charset="0"/>
                  <a:ea typeface="Arial-Rounded" panose="020B0500000000000000" pitchFamily="34" charset="0"/>
                  <a:cs typeface="Arial" panose="020B0604020202020204" pitchFamily="34" charset="0"/>
                </a:rPr>
                <a:t>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p>
            <a:p>
              <a:pPr algn="just"/>
              <a:r>
                <a:rPr lang="en-US" sz="24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Bác Hồ kính yêu</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9" name="TextBox 8">
              <a:extLst>
                <a:ext uri="{FF2B5EF4-FFF2-40B4-BE49-F238E27FC236}">
                  <a16:creationId xmlns:a16="http://schemas.microsoft.com/office/drawing/2014/main" id="{6B4BC875-0513-4A46-94FE-9207D94C0502}"/>
                </a:ext>
              </a:extLst>
            </p:cNvPr>
            <p:cNvSpPr txBox="1"/>
            <p:nvPr/>
          </p:nvSpPr>
          <p:spPr>
            <a:xfrm>
              <a:off x="2466493" y="-222945"/>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8030873-0B2C-4AD0-8C5A-795F051C6E0D}"/>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7" y="286622"/>
            <a:ext cx="12378260" cy="729710"/>
            <a:chOff x="294783" y="915918"/>
            <a:chExt cx="12408960"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52800" y="1044632"/>
              <a:ext cx="11650943" cy="555372"/>
            </a:xfrm>
            <a:prstGeom prst="rect">
              <a:avLst/>
            </a:prstGeom>
            <a:noFill/>
          </p:spPr>
          <p:txBody>
            <a:bodyPr wrap="square" rtlCol="0">
              <a:spAutoFit/>
            </a:bodyPr>
            <a:lstStyle/>
            <a:p>
              <a:pPr algn="just"/>
              <a:r>
                <a:rPr lang="en-US" sz="3000">
                  <a:latin typeface="+mj-lt"/>
                  <a:ea typeface="Arial-Rounded" pitchFamily="34" charset="0"/>
                  <a:cs typeface="Arial-Rounded" pitchFamily="34" charset="0"/>
                </a:rPr>
                <a:t>Thấy chiếc rễ đa nằm trên đất, Bác đã bảo chú cần vụ làm gì?</a:t>
              </a:r>
            </a:p>
          </p:txBody>
        </p:sp>
      </p:grpSp>
      <p:sp>
        <p:nvSpPr>
          <p:cNvPr id="17" name="TextBox 16">
            <a:extLst>
              <a:ext uri="{FF2B5EF4-FFF2-40B4-BE49-F238E27FC236}">
                <a16:creationId xmlns:a16="http://schemas.microsoft.com/office/drawing/2014/main" id="{8333DA43-01EF-473A-92A5-C8F912938479}"/>
              </a:ext>
            </a:extLst>
          </p:cNvPr>
          <p:cNvSpPr txBox="1"/>
          <p:nvPr/>
        </p:nvSpPr>
        <p:spPr>
          <a:xfrm>
            <a:off x="1062121" y="1283275"/>
            <a:ext cx="9946839" cy="3539430"/>
          </a:xfrm>
          <a:prstGeom prst="rect">
            <a:avLst/>
          </a:prstGeom>
          <a:solidFill>
            <a:srgbClr val="FFFFFF"/>
          </a:solidFill>
        </p:spPr>
        <p:txBody>
          <a:bodyPr wrap="square">
            <a:spAutoFit/>
          </a:bodyPr>
          <a:lstStyle/>
          <a:p>
            <a:pPr algn="just"/>
            <a:r>
              <a:rPr lang="en-US" sz="32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32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p:txBody>
      </p:sp>
      <p:sp>
        <p:nvSpPr>
          <p:cNvPr id="12" name="TextBox 11">
            <a:extLst>
              <a:ext uri="{FF2B5EF4-FFF2-40B4-BE49-F238E27FC236}">
                <a16:creationId xmlns:a16="http://schemas.microsoft.com/office/drawing/2014/main" id="{BFAC81BA-82D4-4D74-980E-FC0986F38AE6}"/>
              </a:ext>
            </a:extLst>
          </p:cNvPr>
          <p:cNvSpPr txBox="1"/>
          <p:nvPr/>
        </p:nvSpPr>
        <p:spPr>
          <a:xfrm>
            <a:off x="1128856" y="4982533"/>
            <a:ext cx="9813367" cy="1754326"/>
          </a:xfrm>
          <a:prstGeom prst="rect">
            <a:avLst/>
          </a:prstGeom>
          <a:solidFill>
            <a:schemeClr val="accent1"/>
          </a:solidFill>
        </p:spPr>
        <p:txBody>
          <a:bodyPr wrap="square">
            <a:spAutoFit/>
          </a:bodyPr>
          <a:lstStyle/>
          <a:p>
            <a:pPr algn="just"/>
            <a:r>
              <a:rPr lang="en-US" sz="3600">
                <a:ea typeface="Arial-Rounded" pitchFamily="34" charset="0"/>
                <a:cs typeface="Arial-Rounded" pitchFamily="34" charset="0"/>
              </a:rPr>
              <a:t>Thấy chiếc rễ đa nằm trên đất, Bác đã bảo chú cần vụ </a:t>
            </a:r>
            <a:r>
              <a:rPr lang="en-US" sz="3600">
                <a:latin typeface="Arial" panose="020B0604020202020204" pitchFamily="34" charset="0"/>
                <a:ea typeface="Arial-Rounded" panose="020B0500000000000000" pitchFamily="34" charset="0"/>
                <a:cs typeface="Arial" panose="020B0604020202020204" pitchFamily="34" charset="0"/>
              </a:rPr>
              <a:t>cuốn chiếc rễ lại rồi trồng cho nó mọc tiếp.</a:t>
            </a:r>
            <a:endParaRPr lang="en-US" sz="360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8636AC29-D413-480B-892A-637E9842D1B9}"/>
              </a:ext>
            </a:extLst>
          </p:cNvPr>
          <p:cNvCxnSpPr>
            <a:cxnSpLocks/>
          </p:cNvCxnSpPr>
          <p:nvPr/>
        </p:nvCxnSpPr>
        <p:spPr>
          <a:xfrm>
            <a:off x="2341191" y="4278782"/>
            <a:ext cx="86010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DB1BF55-EE26-457E-A98F-3751E88E3086}"/>
              </a:ext>
            </a:extLst>
          </p:cNvPr>
          <p:cNvCxnSpPr>
            <a:cxnSpLocks/>
          </p:cNvCxnSpPr>
          <p:nvPr/>
        </p:nvCxnSpPr>
        <p:spPr>
          <a:xfrm>
            <a:off x="1116476" y="4762745"/>
            <a:ext cx="1546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02669" y="184626"/>
            <a:ext cx="11556500" cy="1303479"/>
            <a:chOff x="294783" y="915918"/>
            <a:chExt cx="11585161" cy="1306712"/>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Bác hướng dẫn chú cần vụ trồng chiếc rễ đa như thế nào?</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125540" y="1361020"/>
            <a:ext cx="9946839" cy="3416320"/>
          </a:xfrm>
          <a:prstGeom prst="rect">
            <a:avLst/>
          </a:prstGeom>
          <a:solidFill>
            <a:srgbClr val="FFFFFF"/>
          </a:solid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latin typeface="Arial" panose="020B0604020202020204" pitchFamily="34" charset="0"/>
                <a:ea typeface="Arial-Rounded" panose="020B0500000000000000" pitchFamily="34" charset="0"/>
                <a:cs typeface="Arial" panose="020B0604020202020204" pitchFamily="34" charset="0"/>
              </a:rPr>
              <a:t> 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endParaRPr lang="en-US" sz="2400"/>
          </a:p>
        </p:txBody>
      </p:sp>
      <p:sp>
        <p:nvSpPr>
          <p:cNvPr id="13" name="TextBox 12">
            <a:extLst>
              <a:ext uri="{FF2B5EF4-FFF2-40B4-BE49-F238E27FC236}">
                <a16:creationId xmlns:a16="http://schemas.microsoft.com/office/drawing/2014/main" id="{2BCFD7AD-01B1-4ED5-AB15-3AE25FF39F3E}"/>
              </a:ext>
            </a:extLst>
          </p:cNvPr>
          <p:cNvSpPr txBox="1"/>
          <p:nvPr/>
        </p:nvSpPr>
        <p:spPr>
          <a:xfrm>
            <a:off x="1160523" y="4777340"/>
            <a:ext cx="9813367" cy="2062103"/>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Bác hướng dẫn chú cần vụ trồng chiếc rễ đa là: “</a:t>
            </a:r>
            <a:r>
              <a:rPr lang="en-US" sz="3200">
                <a:latin typeface="Arial" panose="020B0604020202020204" pitchFamily="34" charset="0"/>
                <a:ea typeface="Arial-Rounded" panose="020B0500000000000000" pitchFamily="34" charset="0"/>
                <a:cs typeface="Arial" panose="020B0604020202020204" pitchFamily="34" charset="0"/>
              </a:rPr>
              <a:t>Bác cuộn chiếc rễ thành một vòng tròn, cùng chú cần vụ buộc nó tựa vào hai cái cọc, sau đó mới vùi hai đầu rễ xuống đất”.</a:t>
            </a:r>
            <a:endParaRPr lang="en-US" sz="3200" i="1">
              <a:latin typeface="Arial" panose="020B0604020202020204" pitchFamily="34" charset="0"/>
              <a:ea typeface="Arial-Rounded" panose="020B0500000000000000"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1174235" y="3244877"/>
            <a:ext cx="88092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2130080" y="2880638"/>
            <a:ext cx="86778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7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452571" y="268278"/>
            <a:ext cx="11556500" cy="749481"/>
            <a:chOff x="294783" y="915918"/>
            <a:chExt cx="11585161" cy="75134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Bác cho trồng chiếc rễ đa như vậy?</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125540" y="1465950"/>
            <a:ext cx="9946839" cy="2554545"/>
          </a:xfrm>
          <a:prstGeom prst="rect">
            <a:avLst/>
          </a:prstGeom>
          <a:solidFill>
            <a:srgbClr val="FFFFFF"/>
          </a:solid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p:txBody>
      </p:sp>
      <p:sp>
        <p:nvSpPr>
          <p:cNvPr id="13" name="TextBox 12">
            <a:extLst>
              <a:ext uri="{FF2B5EF4-FFF2-40B4-BE49-F238E27FC236}">
                <a16:creationId xmlns:a16="http://schemas.microsoft.com/office/drawing/2014/main" id="{2BCFD7AD-01B1-4ED5-AB15-3AE25FF39F3E}"/>
              </a:ext>
            </a:extLst>
          </p:cNvPr>
          <p:cNvSpPr txBox="1"/>
          <p:nvPr/>
        </p:nvSpPr>
        <p:spPr>
          <a:xfrm>
            <a:off x="1108745" y="4645321"/>
            <a:ext cx="9813367"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Bác cho trồng rễ đa như vậy để nó mọc thành cây đa có vòng lá tròn, các em thiếu nhi có thể chui qua chui lại vòng lá ấy khi vào thăm vườn Bác. </a:t>
            </a:r>
            <a:endParaRPr lang="en-US" sz="3200" i="1">
              <a:latin typeface="Arial" panose="020B0604020202020204" pitchFamily="34" charset="0"/>
              <a:ea typeface="Arial-Rounded" panose="020B0500000000000000"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1193285" y="2989732"/>
            <a:ext cx="9794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5297323" y="2488081"/>
            <a:ext cx="56902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E3D99C-2889-4D7F-A6F4-8674D3DCFE2D}"/>
              </a:ext>
            </a:extLst>
          </p:cNvPr>
          <p:cNvCxnSpPr>
            <a:cxnSpLocks/>
          </p:cNvCxnSpPr>
          <p:nvPr/>
        </p:nvCxnSpPr>
        <p:spPr>
          <a:xfrm>
            <a:off x="1104083" y="3448050"/>
            <a:ext cx="1093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3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02669" y="229596"/>
            <a:ext cx="11146382" cy="1303479"/>
            <a:chOff x="294783" y="915918"/>
            <a:chExt cx="11174026" cy="1306712"/>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300" y="1019324"/>
              <a:ext cx="10389509"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Qua bài đọc, em thấy tình cảm của Bác Hồ với thiếu nhi như thế nào?</a:t>
              </a:r>
            </a:p>
          </p:txBody>
        </p:sp>
      </p:grpSp>
      <p:sp>
        <p:nvSpPr>
          <p:cNvPr id="13" name="TextBox 12">
            <a:extLst>
              <a:ext uri="{FF2B5EF4-FFF2-40B4-BE49-F238E27FC236}">
                <a16:creationId xmlns:a16="http://schemas.microsoft.com/office/drawing/2014/main" id="{2BCFD7AD-01B1-4ED5-AB15-3AE25FF39F3E}"/>
              </a:ext>
            </a:extLst>
          </p:cNvPr>
          <p:cNvSpPr txBox="1"/>
          <p:nvPr/>
        </p:nvSpPr>
        <p:spPr>
          <a:xfrm>
            <a:off x="1353233" y="4964648"/>
            <a:ext cx="9827830"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Qua bài đọc, ta thấy được tình cảm của Bác dành cho các cháu thiếu niên, nhi đồng. Bác luôn nghĩ về các cháu và làm mọi điều tốt đẹp cho các cháu.</a:t>
            </a:r>
            <a:endParaRPr lang="en-US" sz="3200" i="1">
              <a:latin typeface="Arial" panose="020B0604020202020204" pitchFamily="34" charset="0"/>
              <a:ea typeface="Arial-Rounded" panose="020B0500000000000000" pitchFamily="34" charset="0"/>
              <a:cs typeface="Arial" panose="020B0604020202020204" pitchFamily="34" charset="0"/>
            </a:endParaRPr>
          </a:p>
        </p:txBody>
      </p:sp>
      <p:pic>
        <p:nvPicPr>
          <p:cNvPr id="18" name="Picture 17">
            <a:extLst>
              <a:ext uri="{FF2B5EF4-FFF2-40B4-BE49-F238E27FC236}">
                <a16:creationId xmlns:a16="http://schemas.microsoft.com/office/drawing/2014/main" id="{62500A9F-2669-4CFD-B63C-6461273B9B6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6142699" y="2053548"/>
            <a:ext cx="4853379" cy="2167188"/>
          </a:xfrm>
          <a:prstGeom prst="roundRect">
            <a:avLst/>
          </a:prstGeom>
        </p:spPr>
      </p:pic>
      <p:pic>
        <p:nvPicPr>
          <p:cNvPr id="19" name="Picture 18">
            <a:extLst>
              <a:ext uri="{FF2B5EF4-FFF2-40B4-BE49-F238E27FC236}">
                <a16:creationId xmlns:a16="http://schemas.microsoft.com/office/drawing/2014/main" id="{0845EC66-2AA8-4F1D-B718-A250ADFE32F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353233" y="1964555"/>
            <a:ext cx="4400406" cy="2204285"/>
          </a:xfrm>
          <a:prstGeom prst="roundRect">
            <a:avLst/>
          </a:prstGeom>
        </p:spPr>
      </p:pic>
    </p:spTree>
    <p:extLst>
      <p:ext uri="{BB962C8B-B14F-4D97-AF65-F5344CB8AC3E}">
        <p14:creationId xmlns:p14="http://schemas.microsoft.com/office/powerpoint/2010/main" val="42053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9776422" y="79738"/>
            <a:ext cx="2341337"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8" name="Group 7">
            <a:extLst>
              <a:ext uri="{FF2B5EF4-FFF2-40B4-BE49-F238E27FC236}">
                <a16:creationId xmlns:a16="http://schemas.microsoft.com/office/drawing/2014/main" id="{A68435E3-026F-4A1A-8C23-D8F6514BE9E9}"/>
              </a:ext>
            </a:extLst>
          </p:cNvPr>
          <p:cNvGrpSpPr/>
          <p:nvPr/>
        </p:nvGrpSpPr>
        <p:grpSpPr>
          <a:xfrm>
            <a:off x="300642" y="-4284"/>
            <a:ext cx="11560554" cy="6926528"/>
            <a:chOff x="300642" y="-222945"/>
            <a:chExt cx="11560554" cy="6926528"/>
          </a:xfrm>
        </p:grpSpPr>
        <p:sp>
          <p:nvSpPr>
            <p:cNvPr id="9" name="TextBox 8">
              <a:extLst>
                <a:ext uri="{FF2B5EF4-FFF2-40B4-BE49-F238E27FC236}">
                  <a16:creationId xmlns:a16="http://schemas.microsoft.com/office/drawing/2014/main" id="{9A2A38CC-FD65-47E4-B60C-2AC10C5276FD}"/>
                </a:ext>
              </a:extLst>
            </p:cNvPr>
            <p:cNvSpPr txBox="1"/>
            <p:nvPr/>
          </p:nvSpPr>
          <p:spPr>
            <a:xfrm>
              <a:off x="300642" y="332608"/>
              <a:ext cx="11560554" cy="6370975"/>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24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a:p>
              <a:pPr algn="just"/>
              <a:r>
                <a:rPr lang="en-US" sz="2400">
                  <a:latin typeface="Arial" panose="020B0604020202020204" pitchFamily="34" charset="0"/>
                  <a:ea typeface="Arial-Rounded" panose="020B0500000000000000" pitchFamily="34" charset="0"/>
                  <a:cs typeface="Arial" panose="020B0604020202020204" pitchFamily="34" charset="0"/>
                </a:rPr>
                <a:t>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p>
            <a:p>
              <a:pPr algn="just"/>
              <a:r>
                <a:rPr lang="en-US" sz="24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Bác Hồ kính yêu</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10" name="TextBox 9">
              <a:extLst>
                <a:ext uri="{FF2B5EF4-FFF2-40B4-BE49-F238E27FC236}">
                  <a16:creationId xmlns:a16="http://schemas.microsoft.com/office/drawing/2014/main" id="{70424094-D558-4132-BAE2-5C21B326474A}"/>
                </a:ext>
              </a:extLst>
            </p:cNvPr>
            <p:cNvSpPr txBox="1"/>
            <p:nvPr/>
          </p:nvSpPr>
          <p:spPr>
            <a:xfrm>
              <a:off x="2466493" y="-222945"/>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599778" y="917684"/>
            <a:ext cx="11562060" cy="602135"/>
            <a:chOff x="280501" y="1027230"/>
            <a:chExt cx="11590733" cy="603629"/>
          </a:xfrm>
        </p:grpSpPr>
        <p:grpSp>
          <p:nvGrpSpPr>
            <p:cNvPr id="4" name="Group 3">
              <a:extLst>
                <a:ext uri="{FF2B5EF4-FFF2-40B4-BE49-F238E27FC236}">
                  <a16:creationId xmlns:a16="http://schemas.microsoft.com/office/drawing/2014/main" id="{95847717-79EC-4852-B18E-38B63DCB1879}"/>
                </a:ext>
              </a:extLst>
            </p:cNvPr>
            <p:cNvGrpSpPr/>
            <p:nvPr/>
          </p:nvGrpSpPr>
          <p:grpSpPr>
            <a:xfrm>
              <a:off x="280501" y="1027230"/>
              <a:ext cx="743268" cy="586228"/>
              <a:chOff x="3042243" y="1908764"/>
              <a:chExt cx="1216224" cy="952620"/>
            </a:xfrm>
          </p:grpSpPr>
          <p:sp>
            <p:nvSpPr>
              <p:cNvPr id="6" name="Google Shape;418;p36">
                <a:extLst>
                  <a:ext uri="{FF2B5EF4-FFF2-40B4-BE49-F238E27FC236}">
                    <a16:creationId xmlns:a16="http://schemas.microsoft.com/office/drawing/2014/main" id="{A6ACC0D4-DD4D-4C11-B899-9B06549F7323}"/>
                  </a:ext>
                </a:extLst>
              </p:cNvPr>
              <p:cNvSpPr/>
              <p:nvPr/>
            </p:nvSpPr>
            <p:spPr>
              <a:xfrm>
                <a:off x="3042243" y="1908764"/>
                <a:ext cx="952620" cy="9526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10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400">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889206" y="1044633"/>
              <a:ext cx="10982028" cy="586226"/>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Chọn từ (</a:t>
              </a:r>
              <a:r>
                <a:rPr lang="en-US" sz="3200" i="1">
                  <a:latin typeface="+mj-lt"/>
                  <a:ea typeface="Arial-Rounded" pitchFamily="34" charset="0"/>
                  <a:cs typeface="Arial-Rounded" pitchFamily="34" charset="0"/>
                </a:rPr>
                <a:t>cuốn, vùi, xới, trồng) </a:t>
              </a:r>
              <a:r>
                <a:rPr lang="en-US" sz="3200">
                  <a:latin typeface="+mj-lt"/>
                  <a:ea typeface="Arial-Rounded" pitchFamily="34" charset="0"/>
                  <a:cs typeface="Arial-Rounded" pitchFamily="34" charset="0"/>
                </a:rPr>
                <a:t>phù hợp với mỗi chỗ trống.</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6271" y="-7122"/>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a:extLst>
              <a:ext uri="{FF2B5EF4-FFF2-40B4-BE49-F238E27FC236}">
                <a16:creationId xmlns:a16="http://schemas.microsoft.com/office/drawing/2014/main" id="{1D541A60-3FCD-47E4-B9C3-068DA790AA89}"/>
              </a:ext>
            </a:extLst>
          </p:cNvPr>
          <p:cNvSpPr txBox="1"/>
          <p:nvPr/>
        </p:nvSpPr>
        <p:spPr>
          <a:xfrm>
            <a:off x="1180510" y="1990069"/>
            <a:ext cx="10954861" cy="584775"/>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a. Chú ..…… rễ này lại rồi ……… cho nó mọc tiếp nhé! </a:t>
            </a:r>
          </a:p>
        </p:txBody>
      </p:sp>
      <p:sp>
        <p:nvSpPr>
          <p:cNvPr id="31" name="TextBox 30">
            <a:extLst>
              <a:ext uri="{FF2B5EF4-FFF2-40B4-BE49-F238E27FC236}">
                <a16:creationId xmlns:a16="http://schemas.microsoft.com/office/drawing/2014/main" id="{DDB131B3-5366-4040-A816-2E38945A09C3}"/>
              </a:ext>
            </a:extLst>
          </p:cNvPr>
          <p:cNvSpPr txBox="1"/>
          <p:nvPr/>
        </p:nvSpPr>
        <p:spPr>
          <a:xfrm>
            <a:off x="1180509" y="3062452"/>
            <a:ext cx="10954861" cy="584775"/>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b. Chú cần vụ …. đất, ….. chiếc rễ xuống.</a:t>
            </a:r>
          </a:p>
        </p:txBody>
      </p:sp>
      <p:sp>
        <p:nvSpPr>
          <p:cNvPr id="34" name="TextBox 33">
            <a:extLst>
              <a:ext uri="{FF2B5EF4-FFF2-40B4-BE49-F238E27FC236}">
                <a16:creationId xmlns:a16="http://schemas.microsoft.com/office/drawing/2014/main" id="{A7EF0283-6D8A-465F-A08E-828D7B65B19E}"/>
              </a:ext>
            </a:extLst>
          </p:cNvPr>
          <p:cNvSpPr txBox="1"/>
          <p:nvPr/>
        </p:nvSpPr>
        <p:spPr>
          <a:xfrm>
            <a:off x="2571004" y="1986456"/>
            <a:ext cx="1097280" cy="584775"/>
          </a:xfrm>
          <a:prstGeom prst="rect">
            <a:avLst/>
          </a:prstGeom>
          <a:solidFill>
            <a:srgbClr val="FFFFFF"/>
          </a:solidFill>
        </p:spPr>
        <p:txBody>
          <a:bodyPr wrap="square" rtlCol="0">
            <a:spAutoFit/>
          </a:bodyPr>
          <a:lstStyle/>
          <a:p>
            <a:pPr algn="ctr"/>
            <a:r>
              <a:rPr lang="en-US" sz="3200">
                <a:solidFill>
                  <a:srgbClr val="FF0000"/>
                </a:solidFill>
                <a:latin typeface="+mj-lt"/>
                <a:ea typeface="Arial-Rounded" pitchFamily="34" charset="0"/>
                <a:cs typeface="Arial-Rounded" pitchFamily="34" charset="0"/>
              </a:rPr>
              <a:t>cuốn</a:t>
            </a:r>
          </a:p>
        </p:txBody>
      </p:sp>
      <p:sp>
        <p:nvSpPr>
          <p:cNvPr id="35" name="TextBox 34">
            <a:extLst>
              <a:ext uri="{FF2B5EF4-FFF2-40B4-BE49-F238E27FC236}">
                <a16:creationId xmlns:a16="http://schemas.microsoft.com/office/drawing/2014/main" id="{07BCD80C-4FA4-4CFF-9617-31DDC95E5A46}"/>
              </a:ext>
            </a:extLst>
          </p:cNvPr>
          <p:cNvSpPr txBox="1"/>
          <p:nvPr/>
        </p:nvSpPr>
        <p:spPr>
          <a:xfrm>
            <a:off x="6022296" y="1993682"/>
            <a:ext cx="1324222" cy="584775"/>
          </a:xfrm>
          <a:prstGeom prst="rect">
            <a:avLst/>
          </a:prstGeom>
          <a:solidFill>
            <a:srgbClr val="FFFFFF"/>
          </a:solidFill>
        </p:spPr>
        <p:txBody>
          <a:bodyPr wrap="square" rtlCol="0">
            <a:spAutoFit/>
          </a:bodyPr>
          <a:lstStyle/>
          <a:p>
            <a:pPr algn="ctr"/>
            <a:r>
              <a:rPr lang="en-US" sz="3200">
                <a:solidFill>
                  <a:srgbClr val="FF0000"/>
                </a:solidFill>
                <a:latin typeface="+mj-lt"/>
                <a:ea typeface="Arial-Rounded" pitchFamily="34" charset="0"/>
                <a:cs typeface="Arial-Rounded" pitchFamily="34" charset="0"/>
              </a:rPr>
              <a:t>trồng</a:t>
            </a:r>
          </a:p>
        </p:txBody>
      </p:sp>
      <p:sp>
        <p:nvSpPr>
          <p:cNvPr id="36" name="TextBox 35">
            <a:extLst>
              <a:ext uri="{FF2B5EF4-FFF2-40B4-BE49-F238E27FC236}">
                <a16:creationId xmlns:a16="http://schemas.microsoft.com/office/drawing/2014/main" id="{5F592F77-5495-4622-9255-A8C0EBCEB155}"/>
              </a:ext>
            </a:extLst>
          </p:cNvPr>
          <p:cNvSpPr txBox="1"/>
          <p:nvPr/>
        </p:nvSpPr>
        <p:spPr>
          <a:xfrm>
            <a:off x="3764835" y="3058839"/>
            <a:ext cx="747489" cy="584775"/>
          </a:xfrm>
          <a:prstGeom prst="rect">
            <a:avLst/>
          </a:prstGeom>
          <a:solidFill>
            <a:srgbClr val="FFFFFF"/>
          </a:solidFill>
        </p:spPr>
        <p:txBody>
          <a:bodyPr wrap="square" rtlCol="0">
            <a:spAutoFit/>
          </a:bodyPr>
          <a:lstStyle/>
          <a:p>
            <a:pPr algn="ctr"/>
            <a:r>
              <a:rPr lang="en-US" sz="3200">
                <a:solidFill>
                  <a:srgbClr val="FF0000"/>
                </a:solidFill>
                <a:latin typeface="+mj-lt"/>
                <a:ea typeface="Arial-Rounded" pitchFamily="34" charset="0"/>
                <a:cs typeface="Arial-Rounded" pitchFamily="34" charset="0"/>
              </a:rPr>
              <a:t>xới</a:t>
            </a:r>
          </a:p>
        </p:txBody>
      </p:sp>
      <p:sp>
        <p:nvSpPr>
          <p:cNvPr id="37" name="TextBox 36">
            <a:extLst>
              <a:ext uri="{FF2B5EF4-FFF2-40B4-BE49-F238E27FC236}">
                <a16:creationId xmlns:a16="http://schemas.microsoft.com/office/drawing/2014/main" id="{BD0FA653-2CB0-44DA-B601-39CF401F4CB5}"/>
              </a:ext>
            </a:extLst>
          </p:cNvPr>
          <p:cNvSpPr txBox="1"/>
          <p:nvPr/>
        </p:nvSpPr>
        <p:spPr>
          <a:xfrm>
            <a:off x="5257475" y="3045094"/>
            <a:ext cx="747488" cy="584775"/>
          </a:xfrm>
          <a:prstGeom prst="rect">
            <a:avLst/>
          </a:prstGeom>
          <a:solidFill>
            <a:srgbClr val="FFFFFF"/>
          </a:solidFill>
        </p:spPr>
        <p:txBody>
          <a:bodyPr wrap="square" rtlCol="0">
            <a:spAutoFit/>
          </a:bodyPr>
          <a:lstStyle/>
          <a:p>
            <a:pPr algn="ctr"/>
            <a:r>
              <a:rPr lang="en-US" sz="3200">
                <a:solidFill>
                  <a:srgbClr val="FF0000"/>
                </a:solidFill>
                <a:latin typeface="+mj-lt"/>
                <a:ea typeface="Arial-Rounded" pitchFamily="34" charset="0"/>
                <a:cs typeface="Arial-Rounded" pitchFamily="34" charset="0"/>
              </a:rPr>
              <a:t>vùi</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D19D4-C41F-4F60-BB10-C69B3607087E}"/>
              </a:ext>
            </a:extLst>
          </p:cNvPr>
          <p:cNvPicPr>
            <a:picLocks noChangeAspect="1"/>
          </p:cNvPicPr>
          <p:nvPr/>
        </p:nvPicPr>
        <p:blipFill>
          <a:blip r:embed="rId5"/>
          <a:stretch>
            <a:fillRect/>
          </a:stretch>
        </p:blipFill>
        <p:spPr>
          <a:xfrm>
            <a:off x="6242" y="48635"/>
            <a:ext cx="12155596" cy="6839905"/>
          </a:xfrm>
          <a:prstGeom prst="rect">
            <a:avLst/>
          </a:prstGeom>
        </p:spPr>
      </p:pic>
      <p:grpSp>
        <p:nvGrpSpPr>
          <p:cNvPr id="3" name="Group 2">
            <a:extLst>
              <a:ext uri="{FF2B5EF4-FFF2-40B4-BE49-F238E27FC236}">
                <a16:creationId xmlns:a16="http://schemas.microsoft.com/office/drawing/2014/main" id="{8A405393-1CC8-4F97-896A-54C7A849B4E3}"/>
              </a:ext>
            </a:extLst>
          </p:cNvPr>
          <p:cNvGrpSpPr/>
          <p:nvPr/>
        </p:nvGrpSpPr>
        <p:grpSpPr>
          <a:xfrm>
            <a:off x="530108" y="375893"/>
            <a:ext cx="10621935" cy="774725"/>
            <a:chOff x="294781" y="915918"/>
            <a:chExt cx="10648277"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4781" y="915918"/>
              <a:ext cx="743539" cy="731520"/>
              <a:chOff x="3065608" y="1727884"/>
              <a:chExt cx="1216667"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85274" y="1889756"/>
                <a:ext cx="1197001"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921819" cy="647934"/>
            </a:xfrm>
            <a:prstGeom prst="rect">
              <a:avLst/>
            </a:prstGeom>
            <a:noFill/>
          </p:spPr>
          <p:txBody>
            <a:bodyPr wrap="square" rtlCol="0">
              <a:spAutoFit/>
            </a:bodyPr>
            <a:lstStyle/>
            <a:p>
              <a:pPr algn="just"/>
              <a:r>
                <a:rPr lang="en-US" sz="3600">
                  <a:solidFill>
                    <a:srgbClr val="0070C0"/>
                  </a:solidFill>
                  <a:latin typeface="+mj-lt"/>
                  <a:ea typeface="Arial-Rounded" pitchFamily="34" charset="0"/>
                  <a:cs typeface="Arial-Rounded" pitchFamily="34" charset="0"/>
                </a:rPr>
                <a:t>Tìm trong bài câu có dùng dấu chấm than. </a:t>
              </a:r>
            </a:p>
          </p:txBody>
        </p:sp>
      </p:grpSp>
      <p:sp>
        <p:nvSpPr>
          <p:cNvPr id="20" name="TextBox 19">
            <a:extLst>
              <a:ext uri="{FF2B5EF4-FFF2-40B4-BE49-F238E27FC236}">
                <a16:creationId xmlns:a16="http://schemas.microsoft.com/office/drawing/2014/main" id="{B087DE67-4B7B-4F26-9547-AE3847FEBB81}"/>
              </a:ext>
            </a:extLst>
          </p:cNvPr>
          <p:cNvSpPr txBox="1"/>
          <p:nvPr/>
        </p:nvSpPr>
        <p:spPr>
          <a:xfrm>
            <a:off x="1271808" y="4144781"/>
            <a:ext cx="9897274" cy="2482667"/>
          </a:xfrm>
          <a:prstGeom prst="rect">
            <a:avLst/>
          </a:prstGeom>
          <a:noFill/>
        </p:spPr>
        <p:txBody>
          <a:bodyPr wrap="square" rtlCol="0">
            <a:spAutoFit/>
          </a:bodyPr>
          <a:lstStyle/>
          <a:p>
            <a:pPr marL="742950" indent="-742950" algn="just">
              <a:lnSpc>
                <a:spcPct val="150000"/>
              </a:lnSpc>
              <a:buAutoNum type="alphaLcPeriod"/>
            </a:pPr>
            <a:r>
              <a:rPr lang="en-US" sz="3600">
                <a:latin typeface="+mj-lt"/>
                <a:ea typeface="Arial-Rounded" pitchFamily="34" charset="0"/>
                <a:cs typeface="Arial-Rounded" pitchFamily="34" charset="0"/>
              </a:rPr>
              <a:t>Nêu yêu cầu, đề nghị</a:t>
            </a:r>
          </a:p>
          <a:p>
            <a:pPr marL="742950" indent="-742950" algn="just">
              <a:lnSpc>
                <a:spcPct val="150000"/>
              </a:lnSpc>
              <a:buAutoNum type="alphaLcPeriod"/>
            </a:pPr>
            <a:r>
              <a:rPr lang="en-US" sz="3600">
                <a:latin typeface="+mj-lt"/>
                <a:ea typeface="Arial-Rounded" pitchFamily="34" charset="0"/>
                <a:cs typeface="Arial-Rounded" pitchFamily="34" charset="0"/>
              </a:rPr>
              <a:t>Thể hiện cảm xúc</a:t>
            </a:r>
          </a:p>
          <a:p>
            <a:pPr marL="742950" indent="-742950" algn="just">
              <a:lnSpc>
                <a:spcPct val="150000"/>
              </a:lnSpc>
              <a:buAutoNum type="alphaLcPeriod"/>
            </a:pPr>
            <a:r>
              <a:rPr lang="en-US" sz="3600">
                <a:latin typeface="+mj-lt"/>
                <a:ea typeface="Arial-Rounded" pitchFamily="34" charset="0"/>
                <a:cs typeface="Arial-Rounded" pitchFamily="34" charset="0"/>
              </a:rPr>
              <a:t>Kể sự việc, hoạt động</a:t>
            </a:r>
          </a:p>
        </p:txBody>
      </p:sp>
      <p:sp>
        <p:nvSpPr>
          <p:cNvPr id="21" name="TextBox 20">
            <a:extLst>
              <a:ext uri="{FF2B5EF4-FFF2-40B4-BE49-F238E27FC236}">
                <a16:creationId xmlns:a16="http://schemas.microsoft.com/office/drawing/2014/main" id="{FBB2248A-056F-4CB7-888F-AD8A57A22607}"/>
              </a:ext>
            </a:extLst>
          </p:cNvPr>
          <p:cNvSpPr txBox="1"/>
          <p:nvPr/>
        </p:nvSpPr>
        <p:spPr>
          <a:xfrm>
            <a:off x="1254769" y="3468587"/>
            <a:ext cx="9897274" cy="646331"/>
          </a:xfrm>
          <a:prstGeom prst="rect">
            <a:avLst/>
          </a:prstGeom>
          <a:noFill/>
        </p:spPr>
        <p:txBody>
          <a:bodyPr wrap="square" rtlCol="0">
            <a:spAutoFit/>
          </a:bodyPr>
          <a:lstStyle/>
          <a:p>
            <a:pPr algn="just"/>
            <a:r>
              <a:rPr lang="en-US" sz="3600">
                <a:solidFill>
                  <a:srgbClr val="0070C0"/>
                </a:solidFill>
                <a:latin typeface="+mj-lt"/>
                <a:ea typeface="Arial-Rounded" pitchFamily="34" charset="0"/>
                <a:cs typeface="Arial-Rounded" pitchFamily="34" charset="0"/>
              </a:rPr>
              <a:t>Câu đó dùng để làm gì? (chọn ý đúng)</a:t>
            </a:r>
          </a:p>
        </p:txBody>
      </p:sp>
      <p:sp>
        <p:nvSpPr>
          <p:cNvPr id="22" name="TextBox 21">
            <a:extLst>
              <a:ext uri="{FF2B5EF4-FFF2-40B4-BE49-F238E27FC236}">
                <a16:creationId xmlns:a16="http://schemas.microsoft.com/office/drawing/2014/main" id="{D521B65C-7600-4F5C-AF88-D096ADA804F3}"/>
              </a:ext>
            </a:extLst>
          </p:cNvPr>
          <p:cNvSpPr txBox="1"/>
          <p:nvPr/>
        </p:nvSpPr>
        <p:spPr>
          <a:xfrm>
            <a:off x="1254769" y="1561255"/>
            <a:ext cx="9897274" cy="1200329"/>
          </a:xfrm>
          <a:prstGeom prst="rect">
            <a:avLst/>
          </a:prstGeom>
          <a:solidFill>
            <a:schemeClr val="accent2">
              <a:lumMod val="90000"/>
            </a:schemeClr>
          </a:solidFill>
        </p:spPr>
        <p:txBody>
          <a:bodyPr wrap="square" rtlCol="0">
            <a:spAutoFit/>
          </a:bodyPr>
          <a:lstStyle/>
          <a:p>
            <a:pPr algn="just"/>
            <a:r>
              <a:rPr lang="en-US" sz="3600" i="1">
                <a:latin typeface="Arial" panose="020B0604020202020204" pitchFamily="34" charset="0"/>
                <a:ea typeface="Arial-Rounded" panose="020B0500000000000000" pitchFamily="34" charset="0"/>
                <a:cs typeface="Arial" panose="020B0604020202020204" pitchFamily="34" charset="0"/>
              </a:rPr>
              <a:t>Chú cuốn chiếc rễ này lại, rồi trồng cho nó mọc tiếp nhé!</a:t>
            </a:r>
          </a:p>
        </p:txBody>
      </p: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fade">
                                      <p:cBhvr>
                                        <p:cTn id="20" dur="500"/>
                                        <p:tgtEl>
                                          <p:spTgt spid="20">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fad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20">
                                            <p:txEl>
                                              <p:pRg st="0" end="0"/>
                                            </p:txEl>
                                          </p:spTgt>
                                        </p:tgtEl>
                                        <p:attrNameLst>
                                          <p:attrName>style.color</p:attrName>
                                        </p:attrNameLst>
                                      </p:cBhvr>
                                      <p:to>
                                        <p:clrVal>
                                          <a:srgbClr val="FF0000"/>
                                        </p:clrVal>
                                      </p:to>
                                    </p:set>
                                    <p:set>
                                      <p:cBhvr>
                                        <p:cTn id="28" dur="500" fill="hold"/>
                                        <p:tgtEl>
                                          <p:spTgt spid="20">
                                            <p:txEl>
                                              <p:pRg st="0" end="0"/>
                                            </p:txEl>
                                          </p:spTgt>
                                        </p:tgtEl>
                                        <p:attrNameLst>
                                          <p:attrName>fillcolor</p:attrName>
                                        </p:attrNameLst>
                                      </p:cBhvr>
                                      <p:to>
                                        <p:clrVal>
                                          <a:srgbClr val="FF0000"/>
                                        </p:clrVal>
                                      </p:to>
                                    </p:set>
                                    <p:set>
                                      <p:cBhvr>
                                        <p:cTn id="29" dur="500" fill="hold"/>
                                        <p:tgtEl>
                                          <p:spTgt spid="20">
                                            <p:txEl>
                                              <p:pRg st="0" end="0"/>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allAtOnce"/>
      <p:bldP spid="21"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4" name="Picture 3">
            <a:extLst>
              <a:ext uri="{FF2B5EF4-FFF2-40B4-BE49-F238E27FC236}">
                <a16:creationId xmlns:a16="http://schemas.microsoft.com/office/drawing/2014/main" id="{C1861B92-221E-46A6-866D-33671D59FB27}"/>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622714" y="2027950"/>
            <a:ext cx="1091640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4" y="2485468"/>
            <a:ext cx="10246588" cy="763600"/>
          </a:xfrm>
          <a:prstGeom prst="rect">
            <a:avLst/>
          </a:prstGeom>
        </p:spPr>
        <p:txBody>
          <a:bodyPr spcFirstLastPara="1" wrap="square" lIns="121404" tIns="121404" rIns="121404" bIns="121404" anchor="ctr" anchorCtr="0">
            <a:noAutofit/>
          </a:bodyPr>
          <a:lstStyle/>
          <a:p>
            <a:r>
              <a:rPr lang="en" sz="4000">
                <a:solidFill>
                  <a:schemeClr val="bg2">
                    <a:lumMod val="75000"/>
                  </a:schemeClr>
                </a:solidFill>
                <a:latin typeface="+mj-lt"/>
                <a:ea typeface="Arial-Rounded" pitchFamily="34" charset="0"/>
                <a:cs typeface="Arial-Rounded" pitchFamily="34" charset="0"/>
              </a:rPr>
              <a:t>Bài 24: </a:t>
            </a:r>
            <a:r>
              <a:rPr lang="en-US" sz="4000">
                <a:solidFill>
                  <a:schemeClr val="bg2">
                    <a:lumMod val="75000"/>
                  </a:schemeClr>
                </a:solidFill>
                <a:latin typeface="+mj-lt"/>
                <a:ea typeface="Arial-Rounded" pitchFamily="34" charset="0"/>
                <a:cs typeface="Arial-Rounded" pitchFamily="34" charset="0"/>
              </a:rPr>
              <a:t>CHIẾC RỄ ĐA TRÒN</a:t>
            </a:r>
            <a:endParaRPr sz="40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9608468" y="4090207"/>
            <a:ext cx="1313177" cy="573705"/>
          </a:xfrm>
          <a:solidFill>
            <a:schemeClr val="accent5">
              <a:lumMod val="40000"/>
              <a:lumOff val="60000"/>
            </a:schemeClr>
          </a:solidFill>
        </p:spPr>
        <p:txBody>
          <a:bodyPr/>
          <a:lstStyle/>
          <a:p>
            <a:pPr marL="139700" indent="0" algn="ctr">
              <a:buNone/>
            </a:pPr>
            <a:r>
              <a:rPr lang="en-US" sz="2800">
                <a:solidFill>
                  <a:schemeClr val="tx1"/>
                </a:solidFill>
                <a:latin typeface="+mj-lt"/>
              </a:rPr>
              <a:t>S/14</a:t>
            </a:r>
          </a:p>
        </p:txBody>
      </p:sp>
      <p:sp>
        <p:nvSpPr>
          <p:cNvPr id="1935" name="Google Shape;561;p32">
            <a:extLst>
              <a:ext uri="{FF2B5EF4-FFF2-40B4-BE49-F238E27FC236}">
                <a16:creationId xmlns:a16="http://schemas.microsoft.com/office/drawing/2014/main"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a:latin typeface="+mj-lt"/>
                <a:ea typeface="Arial-Rounded" pitchFamily="34" charset="0"/>
                <a:cs typeface="Arial-Rounded" pitchFamily="34" charset="0"/>
              </a:rPr>
              <a:t>Thứ … ngày … tháng … năm 2022</a:t>
            </a:r>
            <a:endParaRPr lang="pl-PL" sz="4389">
              <a:latin typeface="+mj-lt"/>
              <a:ea typeface="Arial-Rounded" pitchFamily="34" charset="0"/>
              <a:cs typeface="Arial-Rounded" pitchFamily="34" charset="0"/>
            </a:endParaRPr>
          </a:p>
        </p:txBody>
      </p:sp>
      <p:pic>
        <p:nvPicPr>
          <p:cNvPr id="5" name="Picture 4">
            <a:extLst>
              <a:ext uri="{FF2B5EF4-FFF2-40B4-BE49-F238E27FC236}">
                <a16:creationId xmlns:a16="http://schemas.microsoft.com/office/drawing/2014/main" id="{9842D4E5-F4AF-41D0-B2BC-585C0870A95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57580" y="4090207"/>
            <a:ext cx="5446675" cy="2432114"/>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CDB646-B13E-4EF7-A9AA-BD0B9ECAE0C4}"/>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32051" y="401251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hình tròn</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06284" y="2583855"/>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hình vuông</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02011" y="601910"/>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ea typeface="Arial-Rounded" pitchFamily="34" charset="0"/>
                <a:cs typeface="Arial-Rounded" pitchFamily="34" charset="0"/>
              </a:rPr>
              <a:t>Bác cùng chú cần vụ cuộn chiếc rễ đa thành hình gì?</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1935" y="4186641"/>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2641" y="280910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hình trăng khuyết</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06284" y="5614451"/>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C. thiếu niên, nhi đồng</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06284" y="2583855"/>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người già</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02011" y="601910"/>
            <a:ext cx="9957816" cy="1477130"/>
          </a:xfrm>
          <a:prstGeom prst="rect">
            <a:avLst/>
          </a:prstGeom>
          <a:solidFill>
            <a:srgbClr val="FFCC99"/>
          </a:solidFill>
        </p:spPr>
        <p:txBody>
          <a:bodyPr wrap="square" lIns="121725" tIns="60862" rIns="121725" bIns="60862">
            <a:spAutoFit/>
          </a:bodyPr>
          <a:lstStyle/>
          <a:p>
            <a:pPr algn="ctr"/>
            <a:r>
              <a:rPr lang="en-US" sz="4400" b="1">
                <a:solidFill>
                  <a:schemeClr val="tx1"/>
                </a:solidFill>
                <a:ea typeface="Arial-Rounded" pitchFamily="34" charset="0"/>
                <a:cs typeface="Arial-Rounded" pitchFamily="34" charset="0"/>
              </a:rPr>
              <a:t>Qua bài đọc, chúng ta thấy được Bác Hồ luôn dành tình cảm cho ai?</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6168" y="5788574"/>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2641" y="280910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06284" y="409915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B. chiến sĩ</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2641" y="432439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56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7A2818-B917-4DED-B26D-ECB5CE289E0D}"/>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2" y="-21938"/>
            <a:ext cx="11560554" cy="6926528"/>
            <a:chOff x="300642" y="-222945"/>
            <a:chExt cx="11560554" cy="6926528"/>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2" y="332608"/>
              <a:ext cx="11560554" cy="6370975"/>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24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a:p>
              <a:pPr algn="just"/>
              <a:r>
                <a:rPr lang="en-US" sz="2400">
                  <a:latin typeface="Arial" panose="020B0604020202020204" pitchFamily="34" charset="0"/>
                  <a:ea typeface="Arial-Rounded" panose="020B0500000000000000" pitchFamily="34" charset="0"/>
                  <a:cs typeface="Arial" panose="020B0604020202020204" pitchFamily="34" charset="0"/>
                </a:rPr>
                <a:t>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p>
            <a:p>
              <a:pPr algn="just"/>
              <a:r>
                <a:rPr lang="en-US" sz="24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Bác Hồ kính yêu</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2466493" y="-222945"/>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1542537" y="1311193"/>
            <a:ext cx="6602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6834243" y="1311193"/>
            <a:ext cx="18695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6317221" y="3122119"/>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1A3A4F-F017-417F-8015-D5E14D7AA48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557809" y="1315760"/>
            <a:ext cx="9465123" cy="4226479"/>
          </a:xfrm>
          <a:prstGeom prst="roundRect">
            <a:avLst/>
          </a:prstGeom>
        </p:spPr>
      </p:pic>
    </p:spTree>
    <p:extLst>
      <p:ext uri="{BB962C8B-B14F-4D97-AF65-F5344CB8AC3E}">
        <p14:creationId xmlns:p14="http://schemas.microsoft.com/office/powerpoint/2010/main" val="2733829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4" name="Picture 3">
            <a:extLst>
              <a:ext uri="{FF2B5EF4-FFF2-40B4-BE49-F238E27FC236}">
                <a16:creationId xmlns:a16="http://schemas.microsoft.com/office/drawing/2014/main" id="{6C77DAFA-9FE3-46A0-9DDA-7E00258609F6}"/>
              </a:ext>
            </a:extLst>
          </p:cNvPr>
          <p:cNvPicPr>
            <a:picLocks noChangeAspect="1"/>
          </p:cNvPicPr>
          <p:nvPr/>
        </p:nvPicPr>
        <p:blipFill>
          <a:blip r:embed="rId4"/>
          <a:stretch>
            <a:fillRect/>
          </a:stretch>
        </p:blipFill>
        <p:spPr>
          <a:xfrm>
            <a:off x="3121" y="9047"/>
            <a:ext cx="12155596" cy="6839905"/>
          </a:xfrm>
          <a:prstGeom prst="rect">
            <a:avLst/>
          </a:prstGeom>
        </p:spPr>
      </p:pic>
      <p:sp>
        <p:nvSpPr>
          <p:cNvPr id="8" name="TextBox 7">
            <a:extLst>
              <a:ext uri="{FF2B5EF4-FFF2-40B4-BE49-F238E27FC236}">
                <a16:creationId xmlns:a16="http://schemas.microsoft.com/office/drawing/2014/main" id="{FB3568DF-D77A-4224-895F-5CC3A7B21E9C}"/>
              </a:ext>
            </a:extLst>
          </p:cNvPr>
          <p:cNvSpPr txBox="1"/>
          <p:nvPr/>
        </p:nvSpPr>
        <p:spPr>
          <a:xfrm>
            <a:off x="294973" y="270482"/>
            <a:ext cx="3362178" cy="646331"/>
          </a:xfrm>
          <a:prstGeom prst="rect">
            <a:avLst/>
          </a:prstGeom>
          <a:noFill/>
        </p:spPr>
        <p:txBody>
          <a:bodyPr wrap="square" rtlCol="0">
            <a:spAutoFit/>
          </a:bodyPr>
          <a:lstStyle/>
          <a:p>
            <a:r>
              <a:rPr lang="en-US" sz="3600">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 từ khó</a:t>
            </a:r>
          </a:p>
        </p:txBody>
      </p:sp>
      <p:sp>
        <p:nvSpPr>
          <p:cNvPr id="2" name="Rectangle: Rounded Corners 1">
            <a:extLst>
              <a:ext uri="{FF2B5EF4-FFF2-40B4-BE49-F238E27FC236}">
                <a16:creationId xmlns:a16="http://schemas.microsoft.com/office/drawing/2014/main" id="{B8FAE11F-A892-42C1-B1BC-D5DF74F2AF73}"/>
              </a:ext>
            </a:extLst>
          </p:cNvPr>
          <p:cNvSpPr/>
          <p:nvPr/>
        </p:nvSpPr>
        <p:spPr>
          <a:xfrm>
            <a:off x="1976063" y="1806941"/>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chợt</a:t>
            </a:r>
            <a:endParaRPr lang="en-US" sz="48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4443490" y="388526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vòng tròn</a:t>
            </a:r>
            <a:endParaRPr lang="en-US" sz="48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6613378" y="1806941"/>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ngoằn ngoèo</a:t>
            </a:r>
            <a:endParaRPr lang="en-US" sz="4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BB69D14-ECA2-4357-BAD4-4A88ECDAAEB1}"/>
              </a:ext>
            </a:extLst>
          </p:cNvPr>
          <p:cNvPicPr>
            <a:picLocks noChangeAspect="1"/>
          </p:cNvPicPr>
          <p:nvPr/>
        </p:nvPicPr>
        <p:blipFill>
          <a:blip r:embed="rId3"/>
          <a:stretch>
            <a:fillRect/>
          </a:stretch>
        </p:blipFill>
        <p:spPr>
          <a:xfrm>
            <a:off x="3121" y="9047"/>
            <a:ext cx="12155596" cy="6839905"/>
          </a:xfrm>
          <a:prstGeom prst="rect">
            <a:avLst/>
          </a:prstGeom>
        </p:spPr>
      </p:pic>
      <p:grpSp>
        <p:nvGrpSpPr>
          <p:cNvPr id="15" name="Group 14">
            <a:extLst>
              <a:ext uri="{FF2B5EF4-FFF2-40B4-BE49-F238E27FC236}">
                <a16:creationId xmlns:a16="http://schemas.microsoft.com/office/drawing/2014/main" id="{DAF89CE2-7008-427A-BF22-4B59A7242573}"/>
              </a:ext>
            </a:extLst>
          </p:cNvPr>
          <p:cNvGrpSpPr/>
          <p:nvPr/>
        </p:nvGrpSpPr>
        <p:grpSpPr>
          <a:xfrm>
            <a:off x="300642" y="-21938"/>
            <a:ext cx="11560554" cy="6926528"/>
            <a:chOff x="300642" y="-222945"/>
            <a:chExt cx="11560554" cy="6926528"/>
          </a:xfrm>
        </p:grpSpPr>
        <p:sp>
          <p:nvSpPr>
            <p:cNvPr id="16" name="TextBox 15">
              <a:extLst>
                <a:ext uri="{FF2B5EF4-FFF2-40B4-BE49-F238E27FC236}">
                  <a16:creationId xmlns:a16="http://schemas.microsoft.com/office/drawing/2014/main" id="{CDAC1FF3-E9EE-4ED2-8AEB-7C544DAA908D}"/>
                </a:ext>
              </a:extLst>
            </p:cNvPr>
            <p:cNvSpPr txBox="1"/>
            <p:nvPr/>
          </p:nvSpPr>
          <p:spPr>
            <a:xfrm>
              <a:off x="300642" y="332608"/>
              <a:ext cx="11560554" cy="6370975"/>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24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a:p>
              <a:pPr algn="just"/>
              <a:r>
                <a:rPr lang="en-US" sz="2400">
                  <a:latin typeface="Arial" panose="020B0604020202020204" pitchFamily="34" charset="0"/>
                  <a:ea typeface="Arial-Rounded" panose="020B0500000000000000" pitchFamily="34" charset="0"/>
                  <a:cs typeface="Arial" panose="020B0604020202020204" pitchFamily="34" charset="0"/>
                </a:rPr>
                <a:t>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p>
            <a:p>
              <a:pPr algn="just"/>
              <a:r>
                <a:rPr lang="en-US" sz="24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Bác Hồ kính yêu</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23" name="TextBox 22">
              <a:extLst>
                <a:ext uri="{FF2B5EF4-FFF2-40B4-BE49-F238E27FC236}">
                  <a16:creationId xmlns:a16="http://schemas.microsoft.com/office/drawing/2014/main" id="{AFDB2212-BFB9-429B-81E8-369AA6CF4F1F}"/>
                </a:ext>
              </a:extLst>
            </p:cNvPr>
            <p:cNvSpPr txBox="1"/>
            <p:nvPr/>
          </p:nvSpPr>
          <p:spPr>
            <a:xfrm>
              <a:off x="2466493" y="-222945"/>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24" name="Straight Connector 23">
            <a:extLst>
              <a:ext uri="{FF2B5EF4-FFF2-40B4-BE49-F238E27FC236}">
                <a16:creationId xmlns:a16="http://schemas.microsoft.com/office/drawing/2014/main" id="{812EF6CA-8914-42FB-93FA-E256C17A2C82}"/>
              </a:ext>
            </a:extLst>
          </p:cNvPr>
          <p:cNvCxnSpPr>
            <a:cxnSpLocks/>
          </p:cNvCxnSpPr>
          <p:nvPr/>
        </p:nvCxnSpPr>
        <p:spPr>
          <a:xfrm>
            <a:off x="6240706" y="1688564"/>
            <a:ext cx="11696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loud 6">
            <a:extLst>
              <a:ext uri="{FF2B5EF4-FFF2-40B4-BE49-F238E27FC236}">
                <a16:creationId xmlns:a16="http://schemas.microsoft.com/office/drawing/2014/main"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a:t>
            </a:r>
          </a:p>
        </p:txBody>
      </p:sp>
      <p:cxnSp>
        <p:nvCxnSpPr>
          <p:cNvPr id="18" name="Straight Connector 17">
            <a:extLst>
              <a:ext uri="{FF2B5EF4-FFF2-40B4-BE49-F238E27FC236}">
                <a16:creationId xmlns:a16="http://schemas.microsoft.com/office/drawing/2014/main" id="{7484C813-F37E-4FAE-8391-D586928D037A}"/>
              </a:ext>
            </a:extLst>
          </p:cNvPr>
          <p:cNvCxnSpPr>
            <a:cxnSpLocks/>
          </p:cNvCxnSpPr>
          <p:nvPr/>
        </p:nvCxnSpPr>
        <p:spPr>
          <a:xfrm>
            <a:off x="6825541" y="1304677"/>
            <a:ext cx="18818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7D81AB3-903B-4961-9EFE-637843D285F2}"/>
              </a:ext>
            </a:extLst>
          </p:cNvPr>
          <p:cNvCxnSpPr>
            <a:cxnSpLocks/>
          </p:cNvCxnSpPr>
          <p:nvPr/>
        </p:nvCxnSpPr>
        <p:spPr>
          <a:xfrm>
            <a:off x="10573121" y="1688564"/>
            <a:ext cx="9666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28CF4-C4B7-4475-9581-974289B8320C}"/>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Ngoằn</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ngoèo</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1434342" y="1013025"/>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uốn lượn theo nhiều hướng khác nhau.</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689412" y="2781319"/>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526334" y="2781319"/>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Tần ngần</a:t>
            </a:r>
            <a:r>
              <a:rPr kumimoji="0" lang="en-US" sz="3600" b="0" i="0" u="none" strike="noStrike" kern="1200" cap="none" spc="0" normalizeH="0" baseline="0" noProof="0">
                <a:ln>
                  <a:noFill/>
                </a:ln>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C45EA92B-CA4F-4959-8D88-3D2285B3106D}"/>
              </a:ext>
            </a:extLst>
          </p:cNvPr>
          <p:cNvSpPr txBox="1"/>
          <p:nvPr/>
        </p:nvSpPr>
        <p:spPr>
          <a:xfrm>
            <a:off x="1526334" y="2780772"/>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đang mải suy nghĩ, cân nhắc và chưa biết nên làm gì.</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id="{5C13CF90-3332-4C5D-87CB-74CC1759F6BE}"/>
              </a:ext>
            </a:extLst>
          </p:cNvPr>
          <p:cNvGrpSpPr/>
          <p:nvPr/>
        </p:nvGrpSpPr>
        <p:grpSpPr>
          <a:xfrm>
            <a:off x="689412" y="4354439"/>
            <a:ext cx="652318" cy="647680"/>
            <a:chOff x="1773575" y="4308850"/>
            <a:chExt cx="650450" cy="645825"/>
          </a:xfrm>
        </p:grpSpPr>
        <p:sp>
          <p:nvSpPr>
            <p:cNvPr id="23" name="Google Shape;7682;p56">
              <a:extLst>
                <a:ext uri="{FF2B5EF4-FFF2-40B4-BE49-F238E27FC236}">
                  <a16:creationId xmlns:a16="http://schemas.microsoft.com/office/drawing/2014/main" id="{510B07E1-121F-47F4-BEBD-36FD8B47F290}"/>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4" name="Google Shape;7683;p56">
              <a:extLst>
                <a:ext uri="{FF2B5EF4-FFF2-40B4-BE49-F238E27FC236}">
                  <a16:creationId xmlns:a16="http://schemas.microsoft.com/office/drawing/2014/main" id="{CE174081-4848-4960-89FD-B3EF5D9F508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5" name="TextBox 24">
            <a:extLst>
              <a:ext uri="{FF2B5EF4-FFF2-40B4-BE49-F238E27FC236}">
                <a16:creationId xmlns:a16="http://schemas.microsoft.com/office/drawing/2014/main" id="{2B7A35E2-EE35-4DDE-B1AB-C7C228A265C4}"/>
              </a:ext>
            </a:extLst>
          </p:cNvPr>
          <p:cNvSpPr txBox="1"/>
          <p:nvPr/>
        </p:nvSpPr>
        <p:spPr>
          <a:xfrm>
            <a:off x="1526334" y="4354439"/>
            <a:ext cx="4554585"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Cần vụ</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19751547-721A-4EA2-8652-9A6249A79E36}"/>
              </a:ext>
            </a:extLst>
          </p:cNvPr>
          <p:cNvSpPr txBox="1"/>
          <p:nvPr/>
        </p:nvSpPr>
        <p:spPr>
          <a:xfrm>
            <a:off x="1061877" y="4352157"/>
            <a:ext cx="10038084" cy="646331"/>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làm công việc chăm sóc Bác Hồ.</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613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B30CAD5-B0C2-4417-80F6-7A0CF165B48D}"/>
              </a:ext>
            </a:extLst>
          </p:cNvPr>
          <p:cNvPicPr>
            <a:picLocks noChangeAspect="1"/>
          </p:cNvPicPr>
          <p:nvPr/>
        </p:nvPicPr>
        <p:blipFill>
          <a:blip r:embed="rId2"/>
          <a:stretch>
            <a:fillRect/>
          </a:stretch>
        </p:blipFill>
        <p:spPr>
          <a:xfrm>
            <a:off x="0" y="10152"/>
            <a:ext cx="12161838" cy="6837695"/>
          </a:xfrm>
          <a:prstGeom prst="rect">
            <a:avLst/>
          </a:prstGeom>
        </p:spPr>
      </p:pic>
      <p:sp>
        <p:nvSpPr>
          <p:cNvPr id="4" name="TextBox 3">
            <a:extLst>
              <a:ext uri="{FF2B5EF4-FFF2-40B4-BE49-F238E27FC236}">
                <a16:creationId xmlns:a16="http://schemas.microsoft.com/office/drawing/2014/main" id="{D10D3E7A-647B-429F-B21B-3F3401B3CA5A}"/>
              </a:ext>
            </a:extLst>
          </p:cNvPr>
          <p:cNvSpPr txBox="1"/>
          <p:nvPr/>
        </p:nvSpPr>
        <p:spPr>
          <a:xfrm>
            <a:off x="879611" y="2105561"/>
            <a:ext cx="10605816" cy="1323439"/>
          </a:xfrm>
          <a:prstGeom prst="rect">
            <a:avLst/>
          </a:prstGeom>
          <a:noFill/>
        </p:spPr>
        <p:txBody>
          <a:bodyPr wrap="square">
            <a:spAutoFit/>
          </a:bodyPr>
          <a:lstStyle/>
          <a:p>
            <a:pPr algn="just"/>
            <a:r>
              <a:rPr lang="en-US" sz="4000">
                <a:latin typeface="Arial" panose="020B0604020202020204" pitchFamily="34" charset="0"/>
                <a:cs typeface="Arial" panose="020B0604020202020204" pitchFamily="34" charset="0"/>
              </a:rPr>
              <a:t>Một sớm hôm ấy, như thường lệ, Bác Hồ đi dạo trong vườn.</a:t>
            </a:r>
            <a:endParaRPr lang="en-US" sz="4000">
              <a:latin typeface="Arial" panose="020B0604020202020204" pitchFamily="34" charset="0"/>
              <a:ea typeface="Arial-Rounded" panose="020B0500000000000000"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943FCA6-D8D7-49DE-ADD4-ABCD2567916E}"/>
              </a:ext>
            </a:extLst>
          </p:cNvPr>
          <p:cNvCxnSpPr>
            <a:cxnSpLocks/>
          </p:cNvCxnSpPr>
          <p:nvPr/>
        </p:nvCxnSpPr>
        <p:spPr>
          <a:xfrm flipV="1">
            <a:off x="5153426" y="2168403"/>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551A0EC-47E6-4E83-A816-EE0090E19B1C}"/>
              </a:ext>
            </a:extLst>
          </p:cNvPr>
          <p:cNvGrpSpPr/>
          <p:nvPr/>
        </p:nvGrpSpPr>
        <p:grpSpPr>
          <a:xfrm rot="21128394">
            <a:off x="4606427" y="2903914"/>
            <a:ext cx="379017" cy="501526"/>
            <a:chOff x="8074786" y="2617012"/>
            <a:chExt cx="317117" cy="402892"/>
          </a:xfrm>
        </p:grpSpPr>
        <p:cxnSp>
          <p:nvCxnSpPr>
            <p:cNvPr id="7" name="Straight Connector 6">
              <a:extLst>
                <a:ext uri="{FF2B5EF4-FFF2-40B4-BE49-F238E27FC236}">
                  <a16:creationId xmlns:a16="http://schemas.microsoft.com/office/drawing/2014/main" id="{4F6597D1-31CF-4072-8C25-1DAF2F88B1F9}"/>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55576B-9A77-42B6-9DE5-49D7912F6BD7}"/>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9046A8EF-79AA-436B-92EA-CAE9C0613597}"/>
              </a:ext>
            </a:extLst>
          </p:cNvPr>
          <p:cNvCxnSpPr>
            <a:cxnSpLocks/>
          </p:cNvCxnSpPr>
          <p:nvPr/>
        </p:nvCxnSpPr>
        <p:spPr>
          <a:xfrm flipV="1">
            <a:off x="8952069" y="2176741"/>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4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919B018-EC84-44FF-8E90-FD8F91A2E5EC}"/>
              </a:ext>
            </a:extLst>
          </p:cNvPr>
          <p:cNvGrpSpPr/>
          <p:nvPr/>
        </p:nvGrpSpPr>
        <p:grpSpPr>
          <a:xfrm>
            <a:off x="302031" y="-10969"/>
            <a:ext cx="11560554" cy="6926528"/>
            <a:chOff x="300642" y="-222945"/>
            <a:chExt cx="11560554" cy="6926528"/>
          </a:xfrm>
        </p:grpSpPr>
        <p:sp>
          <p:nvSpPr>
            <p:cNvPr id="10" name="TextBox 9">
              <a:extLst>
                <a:ext uri="{FF2B5EF4-FFF2-40B4-BE49-F238E27FC236}">
                  <a16:creationId xmlns:a16="http://schemas.microsoft.com/office/drawing/2014/main" id="{67DA5502-6658-4A6B-8957-946DFEE825B2}"/>
                </a:ext>
              </a:extLst>
            </p:cNvPr>
            <p:cNvSpPr txBox="1"/>
            <p:nvPr/>
          </p:nvSpPr>
          <p:spPr>
            <a:xfrm>
              <a:off x="300642" y="332608"/>
              <a:ext cx="11560554" cy="6370975"/>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sớm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vườn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rễ</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dài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ngoằn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ngoèo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đêm</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nói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chú</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cuốn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chiếc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này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trồng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mọc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tiếp</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nhé</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dirty="0" err="1">
                  <a:latin typeface="Arial" panose="020B0604020202020204" pitchFamily="34" charset="0"/>
                  <a:ea typeface="Arial-Rounded" panose="020B0500000000000000" pitchFamily="34" charset="0"/>
                  <a:cs typeface="Arial" panose="020B0604020202020204" pitchFamily="34" charset="0"/>
                </a:rPr>
                <a:t>lời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cần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vụ</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xới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đất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vùi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chiếc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xuống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vậy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ân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cần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bảo</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nên</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làm</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thế</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này</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Nói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cuộn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chiếc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thành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một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vòng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tròn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cùng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cần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vụ</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buộc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tựa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hai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cọc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sau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mới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vùi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hai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đầu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xuống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đất</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cần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vụ</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thắc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mắc</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Thưa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làm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thế</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để</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làm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gì</a:t>
              </a:r>
              <a:r>
                <a:rPr lang="en-US" sz="2400" dirty="0">
                  <a:latin typeface="Arial" panose="020B0604020202020204" pitchFamily="34" charset="0"/>
                  <a:ea typeface="Arial-Rounded" panose="020B0500000000000000" pitchFamily="34" charset="0"/>
                  <a:cs typeface="Arial" panose="020B0604020202020204" pitchFamily="34" charset="0"/>
                </a:rPr>
                <a:t> ạ?</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khẽ</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sẽ</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biết</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Nhiều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năm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sau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chiếc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thành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cây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đa</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có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vòng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lá</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tròn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Thiếu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thăm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vườn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cũng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thích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trò</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chui</a:t>
              </a:r>
              <a:r>
                <a:rPr lang="en-US" sz="2400" dirty="0">
                  <a:latin typeface="Arial" panose="020B0604020202020204" pitchFamily="34" charset="0"/>
                  <a:ea typeface="Arial-Rounded" panose="020B0500000000000000" pitchFamily="34" charset="0"/>
                  <a:cs typeface="Arial" panose="020B0604020202020204" pitchFamily="34" charset="0"/>
                </a:rPr>
                <a:t> qua </a:t>
              </a:r>
              <a:r>
                <a:rPr lang="en-US" sz="2400" dirty="0" err="1">
                  <a:latin typeface="Arial" panose="020B0604020202020204" pitchFamily="34" charset="0"/>
                  <a:ea typeface="Arial-Rounded" panose="020B0500000000000000" pitchFamily="34" charset="0"/>
                  <a:cs typeface="Arial" panose="020B0604020202020204" pitchFamily="34" charset="0"/>
                </a:rPr>
                <a:t>chui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vòng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lá</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Lúc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mọi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người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mới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hiểu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vì</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sao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trồng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chiếc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thành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hình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tròn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như</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thế</a:t>
              </a:r>
              <a:r>
                <a:rPr lang="en-US" sz="2400" dirty="0">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err="1">
                  <a:latin typeface="Arial" panose="020B0604020202020204" pitchFamily="34" charset="0"/>
                  <a:ea typeface="Arial-Rounded" panose="020B0500000000000000" pitchFamily="34" charset="0"/>
                  <a:cs typeface="Arial" panose="020B0604020202020204" pitchFamily="34" charset="0"/>
                </a:rPr>
                <a:t>Bác</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Hồ</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kính</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yêu</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11" name="TextBox 10">
              <a:extLst>
                <a:ext uri="{FF2B5EF4-FFF2-40B4-BE49-F238E27FC236}">
                  <a16:creationId xmlns:a16="http://schemas.microsoft.com/office/drawing/2014/main" id="{EC6DCC47-19C4-4043-9F62-94AB8DD8456F}"/>
                </a:ext>
              </a:extLst>
            </p:cNvPr>
            <p:cNvSpPr txBox="1"/>
            <p:nvPr/>
          </p:nvSpPr>
          <p:spPr>
            <a:xfrm>
              <a:off x="2466493" y="-222945"/>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13" name="Cloud 12">
            <a:extLst>
              <a:ext uri="{FF2B5EF4-FFF2-40B4-BE49-F238E27FC236}">
                <a16:creationId xmlns:a16="http://schemas.microsoft.com/office/drawing/2014/main" id="{9B666EC3-270C-491E-942B-6C59832012A6}"/>
              </a:ext>
            </a:extLst>
          </p:cNvPr>
          <p:cNvSpPr/>
          <p:nvPr/>
        </p:nvSpPr>
        <p:spPr>
          <a:xfrm>
            <a:off x="9731311" y="96341"/>
            <a:ext cx="2360071"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sp>
        <p:nvSpPr>
          <p:cNvPr id="14" name="TextBox 13">
            <a:extLst>
              <a:ext uri="{FF2B5EF4-FFF2-40B4-BE49-F238E27FC236}">
                <a16:creationId xmlns:a16="http://schemas.microsoft.com/office/drawing/2014/main" id="{F53FDC88-87CE-490A-9875-EB19E4F3C6C3}"/>
              </a:ext>
            </a:extLst>
          </p:cNvPr>
          <p:cNvSpPr txBox="1"/>
          <p:nvPr/>
        </p:nvSpPr>
        <p:spPr>
          <a:xfrm>
            <a:off x="302031" y="544936"/>
            <a:ext cx="11560554" cy="6370975"/>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Một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sớm</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hôm</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ấy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như</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thường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lệ</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Hồ</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dạo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trong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vườn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Đến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gần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cây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đa</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chợt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thấy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một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chiếc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rễ</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đa</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nhỏ</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và</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dài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ngoằn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ngoèo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trên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mặt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đất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Chắc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là</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trận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gió</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đêm</a:t>
            </a:r>
            <a:r>
              <a:rPr lang="en-US" sz="2400" dirty="0">
                <a:solidFill>
                  <a:srgbClr val="0070C0"/>
                </a:solidFill>
                <a:latin typeface="Arial" panose="020B0604020202020204" pitchFamily="34" charset="0"/>
                <a:cs typeface="Arial" panose="020B0604020202020204" pitchFamily="34" charset="0"/>
              </a:rPr>
              <a:t> qua </a:t>
            </a:r>
            <a:r>
              <a:rPr lang="en-US" sz="2400" dirty="0" err="1">
                <a:solidFill>
                  <a:srgbClr val="0070C0"/>
                </a:solidFill>
                <a:latin typeface="Arial" panose="020B0604020202020204" pitchFamily="34" charset="0"/>
                <a:cs typeface="Arial" panose="020B0604020202020204" pitchFamily="34" charset="0"/>
              </a:rPr>
              <a:t>đã</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làm</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nó</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rơi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xuống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tần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ngần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một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lát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rồi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nói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với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chú</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cần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vụ</a:t>
            </a:r>
            <a:r>
              <a:rPr lang="en-US" sz="2400" dirty="0">
                <a:solidFill>
                  <a:srgbClr val="0070C0"/>
                </a:solidFill>
                <a:latin typeface="Arial" panose="020B0604020202020204"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Chú</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cuốn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chiếc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rễ</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này</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lại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trồng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cho</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nó</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mọc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tiếp</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nhé</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Theo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lời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chú</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cần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vụ</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xới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vùi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chiếc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rễ</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xuống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Thấy</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vậy</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ân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cần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bảo</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Chú</a:t>
            </a:r>
            <a:r>
              <a:rPr lang="en-US" sz="24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nên</a:t>
            </a:r>
            <a:r>
              <a:rPr lang="en-US" sz="24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làm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thế</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này</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cuộn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chiếc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rễ</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thành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một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vòng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tròn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cùng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chú</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cần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vụ</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buộc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nó</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tựa</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vào</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hai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cái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cọc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sau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đó</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mới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vùi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hai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đầu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rễ</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xuống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Chú</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cần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vụ</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thắc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mắc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Thưa</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làm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thế</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để</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làm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gì</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ạ?</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khẽ</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cười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chú</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sẽ</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Nhiều</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năm</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sau</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chiếc</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rễ</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đã</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lớn</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và</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thành</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cây</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đa</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con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có</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vòng</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lá</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tròn</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Thiếu</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nhi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vào</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thăm</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vườn</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nào</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cũng</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thích</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chơi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trò</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chơi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chui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qua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chui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lại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vòng</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lá</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ấy</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Lúc</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đó</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mọi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người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mới</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hiểu</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vì</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sao</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trồng</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chiếc</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rễ</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đa</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thành</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hình</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tròn</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như</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B050"/>
                </a:solidFill>
                <a:latin typeface="Arial" panose="020B0604020202020204" pitchFamily="34" charset="0"/>
                <a:ea typeface="Arial-Rounded" panose="020B0500000000000000" pitchFamily="34" charset="0"/>
                <a:cs typeface="Arial" panose="020B0604020202020204" pitchFamily="34" charset="0"/>
              </a:rPr>
              <a:t>thế</a:t>
            </a:r>
            <a:r>
              <a:rPr lang="en-US" sz="2400" dirty="0">
                <a:solidFill>
                  <a:srgbClr val="00B050"/>
                </a:solidFill>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err="1">
                <a:latin typeface="Arial" panose="020B0604020202020204" pitchFamily="34" charset="0"/>
                <a:ea typeface="Arial-Rounded" panose="020B0500000000000000" pitchFamily="34" charset="0"/>
                <a:cs typeface="Arial" panose="020B0604020202020204" pitchFamily="34" charset="0"/>
              </a:rPr>
              <a:t>Bác</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Hồ</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kính</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yêu</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1992</TotalTime>
  <Words>908</Words>
  <Application>Microsoft Office PowerPoint</Application>
  <PresentationFormat>Custom</PresentationFormat>
  <Paragraphs>184</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Scope One</vt:lpstr>
      <vt:lpstr>Arial</vt:lpstr>
      <vt:lpstr>Delius Unicase</vt:lpstr>
      <vt:lpstr>Arial-Rounded</vt:lpstr>
      <vt:lpstr>Patrick Hand</vt:lpstr>
      <vt:lpstr>Times New Roman</vt:lpstr>
      <vt:lpstr>Kawaii Doodles Newsletter by Slidesgo</vt:lpstr>
      <vt:lpstr>PowerPoint Presentation</vt:lpstr>
      <vt:lpstr>Bài 24: CHIẾC RỄ ĐA TRÒN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Admin</cp:lastModifiedBy>
  <cp:revision>286</cp:revision>
  <dcterms:modified xsi:type="dcterms:W3CDTF">2024-04-17T08:46:57Z</dcterms:modified>
</cp:coreProperties>
</file>