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4"/>
  </p:notesMasterIdLst>
  <p:sldIdLst>
    <p:sldId id="303" r:id="rId2"/>
    <p:sldId id="557" r:id="rId3"/>
    <p:sldId id="256" r:id="rId4"/>
    <p:sldId id="429" r:id="rId5"/>
    <p:sldId id="257" r:id="rId6"/>
    <p:sldId id="394" r:id="rId7"/>
    <p:sldId id="395" r:id="rId8"/>
    <p:sldId id="425" r:id="rId9"/>
    <p:sldId id="558" r:id="rId10"/>
    <p:sldId id="562" r:id="rId11"/>
    <p:sldId id="416" r:id="rId12"/>
    <p:sldId id="368" r:id="rId13"/>
    <p:sldId id="318" r:id="rId14"/>
    <p:sldId id="369" r:id="rId15"/>
    <p:sldId id="258" r:id="rId16"/>
    <p:sldId id="559" r:id="rId17"/>
    <p:sldId id="371" r:id="rId18"/>
    <p:sldId id="407" r:id="rId19"/>
    <p:sldId id="563" r:id="rId20"/>
    <p:sldId id="427" r:id="rId21"/>
    <p:sldId id="564" r:id="rId22"/>
    <p:sldId id="428" r:id="rId23"/>
    <p:sldId id="400" r:id="rId24"/>
    <p:sldId id="382" r:id="rId25"/>
    <p:sldId id="381" r:id="rId26"/>
    <p:sldId id="387" r:id="rId27"/>
    <p:sldId id="377" r:id="rId28"/>
    <p:sldId id="413" r:id="rId29"/>
    <p:sldId id="566" r:id="rId30"/>
    <p:sldId id="560" r:id="rId31"/>
    <p:sldId id="567" r:id="rId32"/>
    <p:sldId id="389" r:id="rId33"/>
  </p:sldIdLst>
  <p:sldSz cx="12161838" cy="6858000"/>
  <p:notesSz cx="6858000" cy="9144000"/>
  <p:embeddedFontLst>
    <p:embeddedFont>
      <p:font typeface="Patrick Hand" charset="0"/>
      <p:regular r:id="rId35"/>
    </p:embeddedFont>
    <p:embeddedFont>
      <p:font typeface="Delius Unicase" charset="0"/>
      <p:regular r:id="rId36"/>
      <p:bold r:id="rId37"/>
    </p:embeddedFont>
    <p:embeddedFont>
      <p:font typeface="Arial-Rounded" charset="0"/>
      <p:regular r:id="rId38"/>
    </p:embeddedFont>
    <p:embeddedFont>
      <p:font typeface="Scope One"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95"/>
    <a:srgbClr val="C0D971"/>
    <a:srgbClr val="FFFFFF"/>
    <a:srgbClr val="4747D9"/>
    <a:srgbClr val="CFE7E5"/>
    <a:srgbClr val="ABD5D2"/>
    <a:srgbClr val="FFD16A"/>
    <a:srgbClr val="3BB9F1"/>
    <a:srgbClr val="9DDBF8"/>
    <a:srgbClr val="F1B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7845" autoAdjust="0"/>
  </p:normalViewPr>
  <p:slideViewPr>
    <p:cSldViewPr snapToGrid="0">
      <p:cViewPr varScale="1">
        <p:scale>
          <a:sx n="61" d="100"/>
          <a:sy n="61" d="100"/>
        </p:scale>
        <p:origin x="-1146" y="-90"/>
      </p:cViewPr>
      <p:guideLst>
        <p:guide orient="horz" pos="2160"/>
        <p:guide pos="3830"/>
      </p:guideLst>
    </p:cSldViewPr>
  </p:slideViewPr>
  <p:notesTextViewPr>
    <p:cViewPr>
      <p:scale>
        <a:sx n="1" d="1"/>
        <a:sy n="1" d="1"/>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74053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21243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0154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p:txBody>
      </p:sp>
    </p:spTree>
    <p:extLst>
      <p:ext uri="{BB962C8B-B14F-4D97-AF65-F5344CB8AC3E}">
        <p14:creationId xmlns:p14="http://schemas.microsoft.com/office/powerpoint/2010/main" val="102711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327612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 trước khi tìm hiểu bài (nếu có thời gian)</a:t>
            </a:r>
          </a:p>
        </p:txBody>
      </p:sp>
    </p:spTree>
    <p:extLst>
      <p:ext uri="{BB962C8B-B14F-4D97-AF65-F5344CB8AC3E}">
        <p14:creationId xmlns:p14="http://schemas.microsoft.com/office/powerpoint/2010/main" val="117681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cách trả lời đúng, GV linh động nhé</a:t>
            </a:r>
          </a:p>
        </p:txBody>
      </p:sp>
    </p:spTree>
    <p:extLst>
      <p:ext uri="{BB962C8B-B14F-4D97-AF65-F5344CB8AC3E}">
        <p14:creationId xmlns:p14="http://schemas.microsoft.com/office/powerpoint/2010/main" val="87315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quan sát thêm Tháp rùa để nói</a:t>
            </a:r>
            <a:endParaRPr lang="vi-VN"/>
          </a:p>
        </p:txBody>
      </p:sp>
    </p:spTree>
    <p:extLst>
      <p:ext uri="{BB962C8B-B14F-4D97-AF65-F5344CB8AC3E}">
        <p14:creationId xmlns:p14="http://schemas.microsoft.com/office/powerpoint/2010/main" val="395708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Tuy nhiên đây chỉ là những cách giải thích truyền miệng của nhân dân, câu chuyện k có thật.</a:t>
            </a:r>
          </a:p>
        </p:txBody>
      </p:sp>
    </p:spTree>
    <p:extLst>
      <p:ext uri="{BB962C8B-B14F-4D97-AF65-F5344CB8AC3E}">
        <p14:creationId xmlns:p14="http://schemas.microsoft.com/office/powerpoint/2010/main" val="322365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41097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HD thêm về việc tên riêng các dân tộc là phải viết hoa</a:t>
            </a:r>
          </a:p>
          <a:p>
            <a:r>
              <a:rPr lang="en-US" b="0"/>
              <a:t>HS có thể viết theo lựa chọn của mình, hs chỉ cần chọn 3 tên và viết là đc ạ</a:t>
            </a:r>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pPr marL="158750" indent="0">
              <a:buNone/>
            </a:pP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649475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208772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3973342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8642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148155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14189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0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4.wav"/><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4.wav"/><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4.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4.wav"/><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52E8A9-3D3E-4348-870E-FF1D903CB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xmlns=""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39261F32-D93A-4362-B1F4-F6652013FA80}"/>
              </a:ext>
            </a:extLst>
          </p:cNvPr>
          <p:cNvSpPr txBox="1"/>
          <p:nvPr/>
        </p:nvSpPr>
        <p:spPr>
          <a:xfrm>
            <a:off x="1615186" y="532871"/>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khoảng đất nổi cao lên giữa những nơi bằng phẳng.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8" name="Google Shape;7681;p56">
            <a:extLst>
              <a:ext uri="{FF2B5EF4-FFF2-40B4-BE49-F238E27FC236}">
                <a16:creationId xmlns:a16="http://schemas.microsoft.com/office/drawing/2014/main" xmlns="" id="{F178C6D8-7A13-4411-B535-38757EA751B1}"/>
              </a:ext>
            </a:extLst>
          </p:cNvPr>
          <p:cNvGrpSpPr/>
          <p:nvPr/>
        </p:nvGrpSpPr>
        <p:grpSpPr>
          <a:xfrm>
            <a:off x="778264" y="548577"/>
            <a:ext cx="652318" cy="647680"/>
            <a:chOff x="1773575" y="4308850"/>
            <a:chExt cx="650450" cy="645825"/>
          </a:xfrm>
        </p:grpSpPr>
        <p:sp>
          <p:nvSpPr>
            <p:cNvPr id="9" name="Google Shape;7682;p56">
              <a:extLst>
                <a:ext uri="{FF2B5EF4-FFF2-40B4-BE49-F238E27FC236}">
                  <a16:creationId xmlns:a16="http://schemas.microsoft.com/office/drawing/2014/main" xmlns="" id="{1120A9D0-D38D-4E12-A12B-C11AAEC68BB9}"/>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0" name="Google Shape;7683;p56">
              <a:extLst>
                <a:ext uri="{FF2B5EF4-FFF2-40B4-BE49-F238E27FC236}">
                  <a16:creationId xmlns:a16="http://schemas.microsoft.com/office/drawing/2014/main" xmlns="" id="{76101DEA-A960-4A7A-8D16-C00F9B4E640B}"/>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1" name="TextBox 10">
            <a:extLst>
              <a:ext uri="{FF2B5EF4-FFF2-40B4-BE49-F238E27FC236}">
                <a16:creationId xmlns:a16="http://schemas.microsoft.com/office/drawing/2014/main" xmlns="" id="{E778B389-7C4E-400C-B8AC-ADF425111E48}"/>
              </a:ext>
            </a:extLst>
          </p:cNvPr>
          <p:cNvSpPr txBox="1"/>
          <p:nvPr/>
        </p:nvSpPr>
        <p:spPr>
          <a:xfrm>
            <a:off x="1615186" y="548577"/>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Gò đất</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pic>
        <p:nvPicPr>
          <p:cNvPr id="4098" name="Picture 2" descr="Là Silbury Hill, Pyramid Wiltshire, thực sự chỉ là một tai nạn?">
            <a:extLst>
              <a:ext uri="{FF2B5EF4-FFF2-40B4-BE49-F238E27FC236}">
                <a16:creationId xmlns:a16="http://schemas.microsoft.com/office/drawing/2014/main" xmlns="" id="{C726CB5A-B947-4946-8D36-CFAD7296D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36" y="2389123"/>
            <a:ext cx="5318317" cy="35455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í ẩn không ngờ xung quanh Tháp Rùa Hồ Gươm - YouTube">
            <a:extLst>
              <a:ext uri="{FF2B5EF4-FFF2-40B4-BE49-F238E27FC236}">
                <a16:creationId xmlns:a16="http://schemas.microsoft.com/office/drawing/2014/main" xmlns="" id="{D87E0AAD-2F8E-4112-99F6-C81DEBCA93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77" t="10617"/>
          <a:stretch/>
        </p:blipFill>
        <p:spPr bwMode="auto">
          <a:xfrm>
            <a:off x="5891135" y="2389123"/>
            <a:ext cx="5966086" cy="356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0D3E7A-647B-429F-B21B-3F3401B3CA5A}"/>
              </a:ext>
            </a:extLst>
          </p:cNvPr>
          <p:cNvSpPr txBox="1"/>
          <p:nvPr/>
        </p:nvSpPr>
        <p:spPr>
          <a:xfrm>
            <a:off x="942903" y="957834"/>
            <a:ext cx="10605816" cy="5324535"/>
          </a:xfrm>
          <a:prstGeom prst="rect">
            <a:avLst/>
          </a:prstGeom>
          <a:noFill/>
        </p:spPr>
        <p:txBody>
          <a:bodyPr wrap="square">
            <a:spAutoFit/>
          </a:bodyPr>
          <a:lstStyle/>
          <a:p>
            <a:pPr algn="just">
              <a:spcBef>
                <a:spcPts val="600"/>
              </a:spcBef>
              <a:spcAft>
                <a:spcPts val="600"/>
              </a:spcAft>
            </a:pPr>
            <a:r>
              <a:rPr lang="vi-VN" sz="4000" b="0" i="0">
                <a:solidFill>
                  <a:srgbClr val="000000"/>
                </a:solidFill>
                <a:effectLst/>
                <a:latin typeface="+mn-lt"/>
              </a:rPr>
              <a:t>Có buổi, người ta thấy có con rùa lớn, đầu to như trái bưởi, nhô lên khỏi mặt n</a:t>
            </a:r>
            <a:r>
              <a:rPr lang="en-US" sz="4000">
                <a:latin typeface="+mn-lt"/>
              </a:rPr>
              <a:t>ướ</a:t>
            </a:r>
            <a:r>
              <a:rPr lang="vi-VN" sz="4000" b="0" i="0">
                <a:solidFill>
                  <a:srgbClr val="000000"/>
                </a:solidFill>
                <a:effectLst/>
                <a:latin typeface="+mn-lt"/>
              </a:rPr>
              <a:t>c. </a:t>
            </a:r>
            <a:endParaRPr lang="en-US" sz="4000" b="0" i="0">
              <a:solidFill>
                <a:srgbClr val="000000"/>
              </a:solidFill>
              <a:effectLst/>
              <a:latin typeface="+mn-lt"/>
            </a:endParaRPr>
          </a:p>
          <a:p>
            <a:pPr algn="just">
              <a:spcBef>
                <a:spcPts val="600"/>
              </a:spcBef>
              <a:spcAft>
                <a:spcPts val="600"/>
              </a:spcAft>
            </a:pPr>
            <a:r>
              <a:rPr lang="vi-VN" sz="4000" b="0" i="0">
                <a:solidFill>
                  <a:srgbClr val="000000"/>
                </a:solidFill>
                <a:effectLst/>
                <a:latin typeface="+mn-lt"/>
              </a:rPr>
              <a:t>Rùa như lắng nghe tiếng chuông đồng hồ trên tầng cao nh</a:t>
            </a:r>
            <a:r>
              <a:rPr lang="en-US" sz="4000">
                <a:latin typeface="+mn-lt"/>
              </a:rPr>
              <a:t>à</a:t>
            </a:r>
            <a:r>
              <a:rPr lang="vi-VN" sz="4000" b="0" i="0">
                <a:solidFill>
                  <a:srgbClr val="000000"/>
                </a:solidFill>
                <a:effectLst/>
                <a:latin typeface="+mn-lt"/>
              </a:rPr>
              <a:t> bưu điện, buông từng tiếng ngân nga trong gió. </a:t>
            </a:r>
            <a:endParaRPr lang="en-US" sz="4000" b="0" i="0">
              <a:solidFill>
                <a:srgbClr val="000000"/>
              </a:solidFill>
              <a:effectLst/>
              <a:latin typeface="+mn-lt"/>
            </a:endParaRPr>
          </a:p>
          <a:p>
            <a:pPr algn="just">
              <a:spcBef>
                <a:spcPts val="600"/>
              </a:spcBef>
              <a:spcAft>
                <a:spcPts val="600"/>
              </a:spcAft>
            </a:pPr>
            <a:r>
              <a:rPr lang="vi-VN" sz="4000" b="0" i="0">
                <a:solidFill>
                  <a:srgbClr val="000000"/>
                </a:solidFill>
                <a:effectLst/>
                <a:latin typeface="+mn-lt"/>
              </a:rPr>
              <a:t>Tôi thầm nghĩ: không biết có phải rùa đã từng ngậm thanh kiếm của vua Lê thắng giặc đó không?</a:t>
            </a:r>
          </a:p>
        </p:txBody>
      </p:sp>
      <p:cxnSp>
        <p:nvCxnSpPr>
          <p:cNvPr id="5" name="Straight Connector 4">
            <a:extLst>
              <a:ext uri="{FF2B5EF4-FFF2-40B4-BE49-F238E27FC236}">
                <a16:creationId xmlns:a16="http://schemas.microsoft.com/office/drawing/2014/main" xmlns="" id="{3943FCA6-D8D7-49DE-ADD4-ABCD2567916E}"/>
              </a:ext>
            </a:extLst>
          </p:cNvPr>
          <p:cNvCxnSpPr>
            <a:cxnSpLocks/>
          </p:cNvCxnSpPr>
          <p:nvPr/>
        </p:nvCxnSpPr>
        <p:spPr>
          <a:xfrm flipV="1">
            <a:off x="2956726" y="957834"/>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0551A0EC-47E6-4E83-A816-EE0090E19B1C}"/>
              </a:ext>
            </a:extLst>
          </p:cNvPr>
          <p:cNvGrpSpPr/>
          <p:nvPr/>
        </p:nvGrpSpPr>
        <p:grpSpPr>
          <a:xfrm rot="21128394">
            <a:off x="9482725" y="1718145"/>
            <a:ext cx="404033" cy="548779"/>
            <a:chOff x="8074786" y="2617012"/>
            <a:chExt cx="317117" cy="402892"/>
          </a:xfrm>
        </p:grpSpPr>
        <p:cxnSp>
          <p:nvCxnSpPr>
            <p:cNvPr id="7" name="Straight Connector 6">
              <a:extLst>
                <a:ext uri="{FF2B5EF4-FFF2-40B4-BE49-F238E27FC236}">
                  <a16:creationId xmlns:a16="http://schemas.microsoft.com/office/drawing/2014/main" xmlns=""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9046A8EF-79AA-436B-92EA-CAE9C0613597}"/>
              </a:ext>
            </a:extLst>
          </p:cNvPr>
          <p:cNvCxnSpPr>
            <a:cxnSpLocks/>
          </p:cNvCxnSpPr>
          <p:nvPr/>
        </p:nvCxnSpPr>
        <p:spPr>
          <a:xfrm flipV="1">
            <a:off x="9912580" y="957834"/>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7E03787-C6FE-4FAE-9ABC-297A87B46218}"/>
              </a:ext>
            </a:extLst>
          </p:cNvPr>
          <p:cNvCxnSpPr>
            <a:cxnSpLocks/>
          </p:cNvCxnSpPr>
          <p:nvPr/>
        </p:nvCxnSpPr>
        <p:spPr>
          <a:xfrm flipV="1">
            <a:off x="4179809" y="1693096"/>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2813FFF-5216-4F50-A894-06A00E7D4105}"/>
              </a:ext>
            </a:extLst>
          </p:cNvPr>
          <p:cNvCxnSpPr>
            <a:cxnSpLocks/>
          </p:cNvCxnSpPr>
          <p:nvPr/>
        </p:nvCxnSpPr>
        <p:spPr>
          <a:xfrm flipV="1">
            <a:off x="5422569" y="2291973"/>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2F6DC76-5A09-465C-B613-119E9121EBF2}"/>
              </a:ext>
            </a:extLst>
          </p:cNvPr>
          <p:cNvCxnSpPr>
            <a:cxnSpLocks/>
          </p:cNvCxnSpPr>
          <p:nvPr/>
        </p:nvCxnSpPr>
        <p:spPr>
          <a:xfrm flipV="1">
            <a:off x="10473181" y="2291973"/>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475FC54-860F-41E0-8804-BCD3782D6C0C}"/>
              </a:ext>
            </a:extLst>
          </p:cNvPr>
          <p:cNvCxnSpPr>
            <a:cxnSpLocks/>
          </p:cNvCxnSpPr>
          <p:nvPr/>
        </p:nvCxnSpPr>
        <p:spPr>
          <a:xfrm flipV="1">
            <a:off x="7064187" y="3020971"/>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B9945E65-CDE5-4D94-ACF6-08D6A0F3C164}"/>
              </a:ext>
            </a:extLst>
          </p:cNvPr>
          <p:cNvGrpSpPr/>
          <p:nvPr/>
        </p:nvGrpSpPr>
        <p:grpSpPr>
          <a:xfrm rot="21128394">
            <a:off x="5457091" y="3644896"/>
            <a:ext cx="404033" cy="548779"/>
            <a:chOff x="8074786" y="2617012"/>
            <a:chExt cx="317117" cy="402892"/>
          </a:xfrm>
        </p:grpSpPr>
        <p:cxnSp>
          <p:nvCxnSpPr>
            <p:cNvPr id="14" name="Straight Connector 13">
              <a:extLst>
                <a:ext uri="{FF2B5EF4-FFF2-40B4-BE49-F238E27FC236}">
                  <a16:creationId xmlns:a16="http://schemas.microsoft.com/office/drawing/2014/main" xmlns="" id="{4975398B-A4A1-4E13-97B0-4F20F9DD452C}"/>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B1C436A-5CB2-49BB-940B-8E628D86F393}"/>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xmlns="" id="{AA3F6940-07F8-4CD2-BEFE-6E6250DCE7EF}"/>
              </a:ext>
            </a:extLst>
          </p:cNvPr>
          <p:cNvCxnSpPr>
            <a:cxnSpLocks/>
          </p:cNvCxnSpPr>
          <p:nvPr/>
        </p:nvCxnSpPr>
        <p:spPr>
          <a:xfrm flipV="1">
            <a:off x="4304457" y="4378104"/>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146A9B3-4850-4722-836D-FC9813126E80}"/>
              </a:ext>
            </a:extLst>
          </p:cNvPr>
          <p:cNvCxnSpPr>
            <a:cxnSpLocks/>
          </p:cNvCxnSpPr>
          <p:nvPr/>
        </p:nvCxnSpPr>
        <p:spPr>
          <a:xfrm flipV="1">
            <a:off x="8627774" y="4378103"/>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9BD1D4D-C832-4716-B009-074F06765AF2}"/>
              </a:ext>
            </a:extLst>
          </p:cNvPr>
          <p:cNvCxnSpPr>
            <a:cxnSpLocks/>
          </p:cNvCxnSpPr>
          <p:nvPr/>
        </p:nvCxnSpPr>
        <p:spPr>
          <a:xfrm flipV="1">
            <a:off x="5191475" y="4976980"/>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1741A0DC-B06B-4F01-BE49-F087D6DDC228}"/>
              </a:ext>
            </a:extLst>
          </p:cNvPr>
          <p:cNvGrpSpPr/>
          <p:nvPr/>
        </p:nvGrpSpPr>
        <p:grpSpPr>
          <a:xfrm rot="21128394">
            <a:off x="2644323" y="5625776"/>
            <a:ext cx="404033" cy="548779"/>
            <a:chOff x="8074786" y="2617012"/>
            <a:chExt cx="317117" cy="402892"/>
          </a:xfrm>
        </p:grpSpPr>
        <p:cxnSp>
          <p:nvCxnSpPr>
            <p:cNvPr id="20" name="Straight Connector 19">
              <a:extLst>
                <a:ext uri="{FF2B5EF4-FFF2-40B4-BE49-F238E27FC236}">
                  <a16:creationId xmlns:a16="http://schemas.microsoft.com/office/drawing/2014/main" xmlns="" id="{AC86E099-9BB1-4730-A303-8971BB10F31C}"/>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F8A0F00-F40D-4F8A-84C9-BC73E98147EF}"/>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9" name="Group 8">
            <a:extLst>
              <a:ext uri="{FF2B5EF4-FFF2-40B4-BE49-F238E27FC236}">
                <a16:creationId xmlns:a16="http://schemas.microsoft.com/office/drawing/2014/main" xmlns="" id="{3FBA89D6-16C1-4292-98E2-BF8E6A8DE04B}"/>
              </a:ext>
            </a:extLst>
          </p:cNvPr>
          <p:cNvGrpSpPr/>
          <p:nvPr/>
        </p:nvGrpSpPr>
        <p:grpSpPr>
          <a:xfrm>
            <a:off x="300642" y="148604"/>
            <a:ext cx="11560554" cy="5911885"/>
            <a:chOff x="300642" y="240083"/>
            <a:chExt cx="11560554" cy="5911885"/>
          </a:xfrm>
        </p:grpSpPr>
        <p:sp>
          <p:nvSpPr>
            <p:cNvPr id="10" name="TextBox 9">
              <a:extLst>
                <a:ext uri="{FF2B5EF4-FFF2-40B4-BE49-F238E27FC236}">
                  <a16:creationId xmlns:a16="http://schemas.microsoft.com/office/drawing/2014/main" xmlns="" id="{3535C084-4C72-442E-8EFA-62F0F2129C80}"/>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1" name="TextBox 10">
              <a:extLst>
                <a:ext uri="{FF2B5EF4-FFF2-40B4-BE49-F238E27FC236}">
                  <a16:creationId xmlns:a16="http://schemas.microsoft.com/office/drawing/2014/main" xmlns="" id="{BAE6DDDA-3B79-400E-9569-26D9DB8ED1F3}"/>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xmlns="" id="{74161B0B-4492-4054-87FB-355A2D4BAE3C}"/>
              </a:ext>
            </a:extLst>
          </p:cNvPr>
          <p:cNvGrpSpPr/>
          <p:nvPr/>
        </p:nvGrpSpPr>
        <p:grpSpPr>
          <a:xfrm>
            <a:off x="300642" y="148604"/>
            <a:ext cx="11560554" cy="5911885"/>
            <a:chOff x="300642" y="240083"/>
            <a:chExt cx="11560554" cy="5911885"/>
          </a:xfrm>
        </p:grpSpPr>
        <p:sp>
          <p:nvSpPr>
            <p:cNvPr id="14" name="TextBox 13">
              <a:extLst>
                <a:ext uri="{FF2B5EF4-FFF2-40B4-BE49-F238E27FC236}">
                  <a16:creationId xmlns:a16="http://schemas.microsoft.com/office/drawing/2014/main" xmlns="" id="{D9AFA31D-BC0B-4D27-93A5-465B7BFFAB64}"/>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70C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7030A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B050"/>
                  </a:solidFill>
                  <a:effectLst/>
                  <a:latin typeface="+mn-lt"/>
                </a:rPr>
                <a:t>Có buổi, người ta thấy có con rùa lớn, đầu to như trái bưởi, nhô lên khỏi mặt n</a:t>
              </a:r>
              <a:r>
                <a:rPr lang="en-US" sz="2800">
                  <a:solidFill>
                    <a:srgbClr val="00B050"/>
                  </a:solidFill>
                  <a:latin typeface="+mn-lt"/>
                </a:rPr>
                <a:t>ướ</a:t>
              </a:r>
              <a:r>
                <a:rPr lang="vi-VN" sz="2800" b="0" i="0">
                  <a:solidFill>
                    <a:srgbClr val="00B050"/>
                  </a:solidFill>
                  <a:effectLst/>
                  <a:latin typeface="+mn-lt"/>
                </a:rPr>
                <a:t>c. Rùa như lắng nghe tiếng chuông đồng hồ trên tầng cao nh</a:t>
              </a:r>
              <a:r>
                <a:rPr lang="en-US" sz="2800">
                  <a:solidFill>
                    <a:srgbClr val="00B050"/>
                  </a:solidFill>
                  <a:latin typeface="+mn-lt"/>
                </a:rPr>
                <a:t>à</a:t>
              </a:r>
              <a:r>
                <a:rPr lang="vi-VN" sz="2800" b="0" i="0">
                  <a:solidFill>
                    <a:srgbClr val="00B05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5" name="TextBox 14">
              <a:extLst>
                <a:ext uri="{FF2B5EF4-FFF2-40B4-BE49-F238E27FC236}">
                  <a16:creationId xmlns:a16="http://schemas.microsoft.com/office/drawing/2014/main" xmlns="" id="{E694E45E-5212-4432-8488-B097FE37CDF2}"/>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xmlns="" id="{52D632D2-77D6-4735-8DFE-247BE69DA244}"/>
              </a:ext>
            </a:extLst>
          </p:cNvPr>
          <p:cNvPicPr>
            <a:picLocks noChangeAspect="1"/>
          </p:cNvPicPr>
          <p:nvPr/>
        </p:nvPicPr>
        <p:blipFill>
          <a:blip r:embed="rId6"/>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E3895DDF-DD57-439D-BAE5-BABF4CA6B033}"/>
              </a:ext>
            </a:extLst>
          </p:cNvPr>
          <p:cNvGrpSpPr/>
          <p:nvPr/>
        </p:nvGrpSpPr>
        <p:grpSpPr>
          <a:xfrm>
            <a:off x="300642" y="148604"/>
            <a:ext cx="11560554" cy="5911885"/>
            <a:chOff x="300642" y="240083"/>
            <a:chExt cx="11560554" cy="5911885"/>
          </a:xfrm>
        </p:grpSpPr>
        <p:sp>
          <p:nvSpPr>
            <p:cNvPr id="8" name="TextBox 7">
              <a:extLst>
                <a:ext uri="{FF2B5EF4-FFF2-40B4-BE49-F238E27FC236}">
                  <a16:creationId xmlns:a16="http://schemas.microsoft.com/office/drawing/2014/main" xmlns="" id="{7F1E2642-F6D7-48DC-BC53-1BE89FE62457}"/>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9" name="TextBox 8">
              <a:extLst>
                <a:ext uri="{FF2B5EF4-FFF2-40B4-BE49-F238E27FC236}">
                  <a16:creationId xmlns:a16="http://schemas.microsoft.com/office/drawing/2014/main" xmlns="" id="{299F4F81-57E6-41A3-8C3B-4F868B679E7A}"/>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6FC7D71-D564-4243-9403-38F7E4590102}"/>
              </a:ext>
            </a:extLst>
          </p:cNvPr>
          <p:cNvGrpSpPr/>
          <p:nvPr/>
        </p:nvGrpSpPr>
        <p:grpSpPr>
          <a:xfrm>
            <a:off x="300642" y="148604"/>
            <a:ext cx="11560554" cy="5911885"/>
            <a:chOff x="300642" y="240083"/>
            <a:chExt cx="11560554" cy="5911885"/>
          </a:xfrm>
        </p:grpSpPr>
        <p:sp>
          <p:nvSpPr>
            <p:cNvPr id="8" name="TextBox 7">
              <a:extLst>
                <a:ext uri="{FF2B5EF4-FFF2-40B4-BE49-F238E27FC236}">
                  <a16:creationId xmlns:a16="http://schemas.microsoft.com/office/drawing/2014/main" xmlns="" id="{24FA8DA4-9375-4284-A263-1E5D394BF170}"/>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9" name="TextBox 8">
              <a:extLst>
                <a:ext uri="{FF2B5EF4-FFF2-40B4-BE49-F238E27FC236}">
                  <a16:creationId xmlns:a16="http://schemas.microsoft.com/office/drawing/2014/main" xmlns="" id="{7409D522-8ABB-4A19-AB06-087AE9F07EE3}"/>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15647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5885" y="226161"/>
            <a:ext cx="11530067" cy="729710"/>
            <a:chOff x="294783" y="915918"/>
            <a:chExt cx="11558663"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52801" y="1044632"/>
              <a:ext cx="10800645"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Bài văn tả những cảnh đẹp nào ở Hồ Gươm?</a:t>
              </a:r>
            </a:p>
          </p:txBody>
        </p:sp>
      </p:grpSp>
      <p:sp>
        <p:nvSpPr>
          <p:cNvPr id="17" name="TextBox 16">
            <a:extLst>
              <a:ext uri="{FF2B5EF4-FFF2-40B4-BE49-F238E27FC236}">
                <a16:creationId xmlns:a16="http://schemas.microsoft.com/office/drawing/2014/main" xmlns="" id="{1AD4A8B8-3812-48CD-B4E1-52B56489E469}"/>
              </a:ext>
            </a:extLst>
          </p:cNvPr>
          <p:cNvSpPr txBox="1"/>
          <p:nvPr/>
        </p:nvSpPr>
        <p:spPr>
          <a:xfrm>
            <a:off x="1072028" y="1174206"/>
            <a:ext cx="10421161" cy="3108543"/>
          </a:xfrm>
          <a:prstGeom prst="rect">
            <a:avLst/>
          </a:prstGeom>
          <a:solidFill>
            <a:srgbClr val="FFFFFF"/>
          </a:solidFill>
        </p:spPr>
        <p:txBody>
          <a:bodyPr wrap="square">
            <a:spAutoFit/>
          </a:bodyPr>
          <a:lstStyle/>
          <a:p>
            <a:pPr algn="just"/>
            <a:r>
              <a:rPr lang="en-US" sz="2800">
                <a:latin typeface="Arial" panose="020B0604020202020204" pitchFamily="34" charset="0"/>
                <a:cs typeface="Arial" panose="020B0604020202020204" pitchFamily="34" charset="0"/>
              </a:rPr>
              <a:t>	</a:t>
            </a:r>
            <a:r>
              <a:rPr lang="vi-VN" sz="2800"/>
              <a:t>Nhà tôi ở Hà Nội, cách Hồ Gươm không xa. Từ trên cao nhìn xuống, mặt hồ như một chiếc gương bầu dục lớn, sáng long lanh.</a:t>
            </a:r>
          </a:p>
          <a:p>
            <a:pPr algn="just"/>
            <a:r>
              <a:rPr lang="en-US" sz="2800"/>
              <a:t>	</a:t>
            </a:r>
            <a:r>
              <a:rPr lang="vi-VN" sz="2800"/>
              <a:t>Cầu Thê Húc màu son, cong cong như con tôm, dẫn vào đền Ngọc Sơn. Mái đền lấp ló bên gốc đa già, rễ lá xum xuê. Xa một chút là Tháp Rùa, tường rêu cổ kính. Tháp xây trên gò đất giữa hồ, cỏ mọc xanh um.</a:t>
            </a:r>
          </a:p>
        </p:txBody>
      </p:sp>
      <p:cxnSp>
        <p:nvCxnSpPr>
          <p:cNvPr id="21" name="Straight Connector 20">
            <a:extLst>
              <a:ext uri="{FF2B5EF4-FFF2-40B4-BE49-F238E27FC236}">
                <a16:creationId xmlns:a16="http://schemas.microsoft.com/office/drawing/2014/main" xmlns="" id="{B60E7E5B-5B0C-4372-BABF-A7D5504BDB3B}"/>
              </a:ext>
            </a:extLst>
          </p:cNvPr>
          <p:cNvCxnSpPr>
            <a:cxnSpLocks/>
          </p:cNvCxnSpPr>
          <p:nvPr/>
        </p:nvCxnSpPr>
        <p:spPr>
          <a:xfrm>
            <a:off x="1969878" y="2900651"/>
            <a:ext cx="21498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949D4B7-770D-4BCE-8FB3-60AF8CF3647B}"/>
              </a:ext>
            </a:extLst>
          </p:cNvPr>
          <p:cNvCxnSpPr>
            <a:cxnSpLocks/>
          </p:cNvCxnSpPr>
          <p:nvPr/>
        </p:nvCxnSpPr>
        <p:spPr>
          <a:xfrm>
            <a:off x="1157494" y="3344083"/>
            <a:ext cx="23052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AB4D3F53-BEF3-4415-AB31-CBA09727C0A9}"/>
              </a:ext>
            </a:extLst>
          </p:cNvPr>
          <p:cNvSpPr txBox="1"/>
          <p:nvPr/>
        </p:nvSpPr>
        <p:spPr>
          <a:xfrm>
            <a:off x="1112524" y="5205146"/>
            <a:ext cx="10380665" cy="1077218"/>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Bài văn tả những cảnh đẹp nào ở Hồ Gươm là: cầu Thế Húc, đền Ngọc Sơn, Tháp Rùa.</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062D015F-4959-48A8-87E2-ED36A5DCD4CF}"/>
              </a:ext>
            </a:extLst>
          </p:cNvPr>
          <p:cNvCxnSpPr>
            <a:cxnSpLocks/>
          </p:cNvCxnSpPr>
          <p:nvPr/>
        </p:nvCxnSpPr>
        <p:spPr>
          <a:xfrm>
            <a:off x="3099325" y="3751316"/>
            <a:ext cx="1574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749481"/>
            <a:chOff x="294783" y="915918"/>
            <a:chExt cx="11585161" cy="75134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Cầu Thế Húc được miêu tả như thế nào?</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755866" y="1436422"/>
            <a:ext cx="10626749" cy="2862322"/>
          </a:xfrm>
          <a:prstGeom prst="rect">
            <a:avLst/>
          </a:prstGeom>
          <a:solidFill>
            <a:srgbClr val="FFFFFF"/>
          </a:solidFill>
        </p:spPr>
        <p:txBody>
          <a:bodyPr wrap="square">
            <a:spAutoFit/>
          </a:bodyPr>
          <a:lstStyle/>
          <a:p>
            <a:pPr algn="just"/>
            <a:r>
              <a:rPr lang="en-US" sz="3600">
                <a:latin typeface="Arial" panose="020B0604020202020204" pitchFamily="34" charset="0"/>
                <a:cs typeface="Arial" panose="020B0604020202020204" pitchFamily="34" charset="0"/>
              </a:rPr>
              <a:t> 	</a:t>
            </a:r>
            <a:r>
              <a:rPr lang="vi-VN" sz="3600"/>
              <a:t>Cầu Thê Húc màu son, cong cong như con tôm, dẫn vào đền Ngọc Sơn. Mái đền lấp ló bên gốc đa già, rễ lá xum xuê. Xa một chút là Tháp Rùa, tường rêu cổ kính. Tháp xây trên gò đất giữa hồ, cỏ mọc xanh um.</a:t>
            </a:r>
            <a:endParaRPr lang="en-US" sz="360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2BCFD7AD-01B1-4ED5-AB15-3AE25FF39F3E}"/>
              </a:ext>
            </a:extLst>
          </p:cNvPr>
          <p:cNvSpPr txBox="1"/>
          <p:nvPr/>
        </p:nvSpPr>
        <p:spPr>
          <a:xfrm>
            <a:off x="755866" y="4721147"/>
            <a:ext cx="10626749" cy="1200329"/>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Cầu Thế Húc được miêu tả: “Cầu</a:t>
            </a:r>
            <a:r>
              <a:rPr lang="vi-VN" sz="3600"/>
              <a:t> Thê Húc màu son, cong cong như con tôm</a:t>
            </a:r>
            <a:r>
              <a:rPr lang="en-US" sz="3600"/>
              <a:t>”.</a:t>
            </a:r>
            <a:r>
              <a:rPr lang="en-US" sz="3600">
                <a:ea typeface="Arial-Rounded" pitchFamily="34" charset="0"/>
                <a:cs typeface="Arial-Rounded" pitchFamily="34" charset="0"/>
              </a:rPr>
              <a:t> </a:t>
            </a:r>
            <a:endParaRPr lang="en-US" sz="36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3E902DEC-C849-48D0-BD8B-CD79E7081F31}"/>
              </a:ext>
            </a:extLst>
          </p:cNvPr>
          <p:cNvCxnSpPr>
            <a:cxnSpLocks/>
          </p:cNvCxnSpPr>
          <p:nvPr/>
        </p:nvCxnSpPr>
        <p:spPr>
          <a:xfrm>
            <a:off x="1696228" y="2030674"/>
            <a:ext cx="95947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39BED4D-4808-427F-A646-105EE60A9A42}"/>
              </a:ext>
            </a:extLst>
          </p:cNvPr>
          <p:cNvCxnSpPr>
            <a:cxnSpLocks/>
          </p:cNvCxnSpPr>
          <p:nvPr/>
        </p:nvCxnSpPr>
        <p:spPr>
          <a:xfrm>
            <a:off x="781251" y="2557828"/>
            <a:ext cx="885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581F5-35A2-4D01-A320-B755F23E56CB}"/>
              </a:ext>
            </a:extLst>
          </p:cNvPr>
          <p:cNvSpPr>
            <a:spLocks noGrp="1"/>
          </p:cNvSpPr>
          <p:nvPr>
            <p:ph type="title"/>
          </p:nvPr>
        </p:nvSpPr>
        <p:spPr/>
        <p:txBody>
          <a:bodyPr/>
          <a:lstStyle/>
          <a:p>
            <a:endParaRPr lang="en-US"/>
          </a:p>
        </p:txBody>
      </p:sp>
      <p:pic>
        <p:nvPicPr>
          <p:cNvPr id="5122" name="Picture 2" descr="Hình ảnh Hà Nội đẹp, nên thơ mang nét duyên dáng, trữ tình">
            <a:extLst>
              <a:ext uri="{FF2B5EF4-FFF2-40B4-BE49-F238E27FC236}">
                <a16:creationId xmlns:a16="http://schemas.microsoft.com/office/drawing/2014/main" xmlns="" id="{6E97F008-4470-4468-853A-378CCAFC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61838"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1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3B80D3-A275-4027-BE03-A08593A195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619122" y="123669"/>
            <a:ext cx="6923593" cy="6610662"/>
          </a:xfrm>
          <a:prstGeom prst="rect">
            <a:avLst/>
          </a:prstGeom>
        </p:spPr>
      </p:pic>
    </p:spTree>
    <p:extLst>
      <p:ext uri="{BB962C8B-B14F-4D97-AF65-F5344CB8AC3E}">
        <p14:creationId xmlns:p14="http://schemas.microsoft.com/office/powerpoint/2010/main" val="314484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560435" y="578821"/>
            <a:ext cx="11376852" cy="584775"/>
            <a:chOff x="286529" y="1104351"/>
            <a:chExt cx="11405067" cy="586226"/>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86529" y="1105579"/>
              <a:ext cx="731521" cy="541858"/>
              <a:chOff x="3052100" y="2036084"/>
              <a:chExt cx="1197000" cy="8805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2036084"/>
                <a:ext cx="880520" cy="8805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200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052100" y="2091142"/>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832896" y="1104351"/>
              <a:ext cx="10858700"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Nói 1 – 2 câu giới thiệu về Tháp Rùa.</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090460" y="1928536"/>
            <a:ext cx="10404947" cy="2062103"/>
          </a:xfrm>
          <a:prstGeom prst="rect">
            <a:avLst/>
          </a:prstGeom>
          <a:solidFill>
            <a:srgbClr val="FFFFFF"/>
          </a:solidFill>
        </p:spPr>
        <p:txBody>
          <a:bodyPr wrap="square">
            <a:spAutoFit/>
          </a:bodyPr>
          <a:lstStyle/>
          <a:p>
            <a:pPr algn="just"/>
            <a:r>
              <a:rPr lang="en-US" sz="3200"/>
              <a:t>	</a:t>
            </a:r>
            <a:r>
              <a:rPr lang="vi-VN" sz="3200"/>
              <a:t>Cầu Thê Húc màu son, cong cong như con tôm, dẫn vào đền Ngọc Sơn. Mái đền lấp ló bên gốc đa già, rễ lá xum xuê. Xa một chút là Tháp Rùa, tường rêu cổ kính. Tháp xây trên gò đất giữa hồ, cỏ mọc xanh um.</a:t>
            </a:r>
          </a:p>
        </p:txBody>
      </p:sp>
      <p:cxnSp>
        <p:nvCxnSpPr>
          <p:cNvPr id="19" name="Straight Connector 18">
            <a:extLst>
              <a:ext uri="{FF2B5EF4-FFF2-40B4-BE49-F238E27FC236}">
                <a16:creationId xmlns:a16="http://schemas.microsoft.com/office/drawing/2014/main" xmlns="" id="{56446864-E327-437E-BB34-7434DDB086C3}"/>
              </a:ext>
            </a:extLst>
          </p:cNvPr>
          <p:cNvCxnSpPr>
            <a:cxnSpLocks/>
          </p:cNvCxnSpPr>
          <p:nvPr/>
        </p:nvCxnSpPr>
        <p:spPr>
          <a:xfrm>
            <a:off x="2216485" y="3966526"/>
            <a:ext cx="8363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1DFEF-E098-4909-A931-3848B3DAF62A}"/>
              </a:ext>
            </a:extLst>
          </p:cNvPr>
          <p:cNvSpPr>
            <a:spLocks noGrp="1"/>
          </p:cNvSpPr>
          <p:nvPr>
            <p:ph type="title"/>
          </p:nvPr>
        </p:nvSpPr>
        <p:spPr/>
        <p:txBody>
          <a:bodyPr/>
          <a:lstStyle/>
          <a:p>
            <a:endParaRPr lang="en-US"/>
          </a:p>
        </p:txBody>
      </p:sp>
      <p:pic>
        <p:nvPicPr>
          <p:cNvPr id="3" name="Picture 2" descr="Hoan Kiem,Ha Noi Viet Nam | Du lịch, Phong cảnh, Việt nam">
            <a:extLst>
              <a:ext uri="{FF2B5EF4-FFF2-40B4-BE49-F238E27FC236}">
                <a16:creationId xmlns:a16="http://schemas.microsoft.com/office/drawing/2014/main" xmlns="" id="{88CCA18F-6E34-4438-8205-238036A45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 y="1165657"/>
            <a:ext cx="6220483" cy="4804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xmlns="" id="{FB9D2FA5-7169-43FD-BD10-65F5DFF88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775" y="505689"/>
            <a:ext cx="3630438" cy="546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0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699435" y="289446"/>
            <a:ext cx="10999773" cy="644210"/>
            <a:chOff x="321281" y="999550"/>
            <a:chExt cx="11027054" cy="645807"/>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321281" y="999550"/>
              <a:ext cx="731520" cy="602807"/>
              <a:chOff x="3108967" y="1863785"/>
              <a:chExt cx="1196999" cy="979561"/>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114785" y="1863785"/>
                <a:ext cx="979562" cy="979561"/>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958826" y="1059132"/>
              <a:ext cx="10389509" cy="58622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Khi thấy rùa hiện lên mặt hồ, tác giả nghĩ đến điều gì?</a:t>
              </a:r>
            </a:p>
          </p:txBody>
        </p:sp>
      </p:grpSp>
      <p:sp>
        <p:nvSpPr>
          <p:cNvPr id="12" name="TextBox 11">
            <a:extLst>
              <a:ext uri="{FF2B5EF4-FFF2-40B4-BE49-F238E27FC236}">
                <a16:creationId xmlns:a16="http://schemas.microsoft.com/office/drawing/2014/main" xmlns="" id="{42E2137F-706E-4024-B3B7-E2F1F0BFD653}"/>
              </a:ext>
            </a:extLst>
          </p:cNvPr>
          <p:cNvSpPr txBox="1"/>
          <p:nvPr/>
        </p:nvSpPr>
        <p:spPr>
          <a:xfrm>
            <a:off x="1335402" y="1278912"/>
            <a:ext cx="10363806" cy="3046988"/>
          </a:xfrm>
          <a:prstGeom prst="rect">
            <a:avLst/>
          </a:prstGeom>
          <a:solidFill>
            <a:srgbClr val="FFFFFF"/>
          </a:solidFill>
        </p:spPr>
        <p:txBody>
          <a:bodyPr wrap="square">
            <a:spAutoFit/>
          </a:bodyPr>
          <a:lstStyle/>
          <a:p>
            <a:pPr algn="just"/>
            <a:r>
              <a:rPr lang="en-US" sz="3200"/>
              <a:t>	</a:t>
            </a:r>
            <a:r>
              <a:rPr lang="vi-VN" sz="3200"/>
              <a:t>Có buổi, người ta thấy có con rùa lớn, đầu to như trái bưởi, nhô lên khỏi mặt n</a:t>
            </a:r>
            <a:r>
              <a:rPr lang="en-US" sz="3200"/>
              <a:t>ướ</a:t>
            </a:r>
            <a:r>
              <a:rPr lang="vi-VN" sz="3200"/>
              <a:t>c. Rùa như lắng nghe tiếng chuông đồng hồ trên tầng cao nh</a:t>
            </a:r>
            <a:r>
              <a:rPr lang="en-US" sz="3200"/>
              <a:t>à</a:t>
            </a:r>
            <a:r>
              <a:rPr lang="vi-VN" sz="3200"/>
              <a:t> bưu điện, buông từng tiếng ngân nga trong gió. Tôi thầm nghĩ: không biết có phải rùa đã từng ngậm thanh kiếm của vua Lê thắng giặc đó không?</a:t>
            </a:r>
          </a:p>
        </p:txBody>
      </p:sp>
      <p:cxnSp>
        <p:nvCxnSpPr>
          <p:cNvPr id="13" name="Straight Connector 12">
            <a:extLst>
              <a:ext uri="{FF2B5EF4-FFF2-40B4-BE49-F238E27FC236}">
                <a16:creationId xmlns:a16="http://schemas.microsoft.com/office/drawing/2014/main" xmlns="" id="{A2CD7B76-6C5B-43F4-B06F-353B3EBA10EE}"/>
              </a:ext>
            </a:extLst>
          </p:cNvPr>
          <p:cNvCxnSpPr>
            <a:cxnSpLocks/>
          </p:cNvCxnSpPr>
          <p:nvPr/>
        </p:nvCxnSpPr>
        <p:spPr>
          <a:xfrm>
            <a:off x="1451987" y="3764498"/>
            <a:ext cx="10127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F6BFA30-2440-423B-B229-D6C5CC91E84F}"/>
              </a:ext>
            </a:extLst>
          </p:cNvPr>
          <p:cNvCxnSpPr>
            <a:cxnSpLocks/>
          </p:cNvCxnSpPr>
          <p:nvPr/>
        </p:nvCxnSpPr>
        <p:spPr>
          <a:xfrm>
            <a:off x="1451987" y="4295920"/>
            <a:ext cx="50653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A532E9E9-85DD-4265-940E-BF0586ADA53E}"/>
              </a:ext>
            </a:extLst>
          </p:cNvPr>
          <p:cNvSpPr txBox="1"/>
          <p:nvPr/>
        </p:nvSpPr>
        <p:spPr>
          <a:xfrm>
            <a:off x="1215227" y="4923794"/>
            <a:ext cx="10626749" cy="1754326"/>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Khi thấy rùa hiện lên mặt hồ, tác giả nghĩ “</a:t>
            </a:r>
            <a:r>
              <a:rPr lang="vi-VN" sz="3600"/>
              <a:t>không biết có phải rùa đã từng ngậm thanh kiếm của vua Lê thắng giặc đó không?</a:t>
            </a:r>
            <a:r>
              <a:rPr lang="en-US" sz="3600"/>
              <a:t>”.</a:t>
            </a:r>
            <a:r>
              <a:rPr lang="en-US" sz="3600">
                <a:ea typeface="Arial-Rounded" pitchFamily="34" charset="0"/>
                <a:cs typeface="Arial-Rounded" pitchFamily="34" charset="0"/>
              </a:rPr>
              <a:t> </a:t>
            </a:r>
            <a:endParaRPr lang="en-US" sz="3600" i="1">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a:t>
            </a:r>
          </a:p>
          <a:p>
            <a:pPr algn="ctr"/>
            <a:r>
              <a:rPr lang="en-US" sz="1800">
                <a:solidFill>
                  <a:schemeClr val="tx1"/>
                </a:solidFill>
              </a:rPr>
              <a:t>toàn bài</a:t>
            </a:r>
          </a:p>
        </p:txBody>
      </p:sp>
      <p:grpSp>
        <p:nvGrpSpPr>
          <p:cNvPr id="8" name="Group 7">
            <a:extLst>
              <a:ext uri="{FF2B5EF4-FFF2-40B4-BE49-F238E27FC236}">
                <a16:creationId xmlns:a16="http://schemas.microsoft.com/office/drawing/2014/main" xmlns="" id="{6A3D68BD-85A4-4045-A538-F7B8C805744B}"/>
              </a:ext>
            </a:extLst>
          </p:cNvPr>
          <p:cNvGrpSpPr/>
          <p:nvPr/>
        </p:nvGrpSpPr>
        <p:grpSpPr>
          <a:xfrm>
            <a:off x="300642" y="148604"/>
            <a:ext cx="11560554" cy="5911885"/>
            <a:chOff x="300642" y="240083"/>
            <a:chExt cx="11560554" cy="5911885"/>
          </a:xfrm>
        </p:grpSpPr>
        <p:sp>
          <p:nvSpPr>
            <p:cNvPr id="9" name="TextBox 8">
              <a:extLst>
                <a:ext uri="{FF2B5EF4-FFF2-40B4-BE49-F238E27FC236}">
                  <a16:creationId xmlns:a16="http://schemas.microsoft.com/office/drawing/2014/main" xmlns="" id="{B3A969EB-0C20-44EE-A6A5-85E2FB4508B4}"/>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0" name="TextBox 9">
              <a:extLst>
                <a:ext uri="{FF2B5EF4-FFF2-40B4-BE49-F238E27FC236}">
                  <a16:creationId xmlns:a16="http://schemas.microsoft.com/office/drawing/2014/main" xmlns="" id="{80ED797A-EB8F-430B-A61E-B47E6FCFDED5}"/>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D65F115-1A1B-4B77-84AE-DF9D8C027E2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379615" y="3986465"/>
            <a:ext cx="9402608" cy="2871535"/>
          </a:xfrm>
          <a:prstGeom prst="rect">
            <a:avLst/>
          </a:prstGeom>
        </p:spPr>
      </p:pic>
      <p:grpSp>
        <p:nvGrpSpPr>
          <p:cNvPr id="3" name="Group 2">
            <a:extLst>
              <a:ext uri="{FF2B5EF4-FFF2-40B4-BE49-F238E27FC236}">
                <a16:creationId xmlns:a16="http://schemas.microsoft.com/office/drawing/2014/main" xmlns="" id="{8A405393-1CC8-4F97-896A-54C7A849B4E3}"/>
              </a:ext>
            </a:extLst>
          </p:cNvPr>
          <p:cNvGrpSpPr/>
          <p:nvPr/>
        </p:nvGrpSpPr>
        <p:grpSpPr>
          <a:xfrm>
            <a:off x="1285095" y="442476"/>
            <a:ext cx="10409924" cy="774725"/>
            <a:chOff x="292250" y="915918"/>
            <a:chExt cx="10435740"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706751"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Xếp các từ ngữ dưới đây vào nhóm thích hợp.</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63690" y="374366"/>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6">
            <a:extLst>
              <a:ext uri="{FF2B5EF4-FFF2-40B4-BE49-F238E27FC236}">
                <a16:creationId xmlns:a16="http://schemas.microsoft.com/office/drawing/2014/main" xmlns="" id="{7FEE60FB-68DD-48D8-83EE-BD383F1C57D3}"/>
              </a:ext>
            </a:extLst>
          </p:cNvPr>
          <p:cNvSpPr/>
          <p:nvPr/>
        </p:nvSpPr>
        <p:spPr>
          <a:xfrm>
            <a:off x="899508" y="1495677"/>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cong cong</a:t>
            </a:r>
          </a:p>
        </p:txBody>
      </p:sp>
      <p:sp>
        <p:nvSpPr>
          <p:cNvPr id="25" name="4">
            <a:extLst>
              <a:ext uri="{FF2B5EF4-FFF2-40B4-BE49-F238E27FC236}">
                <a16:creationId xmlns:a16="http://schemas.microsoft.com/office/drawing/2014/main" xmlns="" id="{A54A6818-85BD-4A46-8A6A-0D8681D87C84}"/>
              </a:ext>
            </a:extLst>
          </p:cNvPr>
          <p:cNvSpPr/>
          <p:nvPr/>
        </p:nvSpPr>
        <p:spPr>
          <a:xfrm>
            <a:off x="8243736" y="1495677"/>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lớn</a:t>
            </a:r>
          </a:p>
        </p:txBody>
      </p:sp>
      <p:sp>
        <p:nvSpPr>
          <p:cNvPr id="31" name="2">
            <a:extLst>
              <a:ext uri="{FF2B5EF4-FFF2-40B4-BE49-F238E27FC236}">
                <a16:creationId xmlns:a16="http://schemas.microsoft.com/office/drawing/2014/main" xmlns="" id="{D17D95DF-BBAA-4704-9CFE-B1A2368E03A9}"/>
              </a:ext>
            </a:extLst>
          </p:cNvPr>
          <p:cNvSpPr/>
          <p:nvPr/>
        </p:nvSpPr>
        <p:spPr>
          <a:xfrm>
            <a:off x="4571622" y="2537800"/>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thanh kiếm</a:t>
            </a:r>
          </a:p>
        </p:txBody>
      </p:sp>
      <p:sp>
        <p:nvSpPr>
          <p:cNvPr id="23" name="5">
            <a:extLst>
              <a:ext uri="{FF2B5EF4-FFF2-40B4-BE49-F238E27FC236}">
                <a16:creationId xmlns:a16="http://schemas.microsoft.com/office/drawing/2014/main" xmlns="" id="{14ED28B0-E64D-4983-B1CC-3B966383F7A1}"/>
              </a:ext>
            </a:extLst>
          </p:cNvPr>
          <p:cNvSpPr/>
          <p:nvPr/>
        </p:nvSpPr>
        <p:spPr>
          <a:xfrm>
            <a:off x="4571622" y="1495677"/>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rùa</a:t>
            </a:r>
          </a:p>
        </p:txBody>
      </p:sp>
      <p:sp>
        <p:nvSpPr>
          <p:cNvPr id="24" name="3">
            <a:extLst>
              <a:ext uri="{FF2B5EF4-FFF2-40B4-BE49-F238E27FC236}">
                <a16:creationId xmlns:a16="http://schemas.microsoft.com/office/drawing/2014/main" xmlns="" id="{AF40BD2B-804E-4CA1-B92C-A8BD3FC8C9F0}"/>
              </a:ext>
            </a:extLst>
          </p:cNvPr>
          <p:cNvSpPr/>
          <p:nvPr/>
        </p:nvSpPr>
        <p:spPr>
          <a:xfrm>
            <a:off x="914498" y="2537801"/>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trái bưởi</a:t>
            </a:r>
          </a:p>
        </p:txBody>
      </p:sp>
      <p:sp>
        <p:nvSpPr>
          <p:cNvPr id="26" name="1">
            <a:extLst>
              <a:ext uri="{FF2B5EF4-FFF2-40B4-BE49-F238E27FC236}">
                <a16:creationId xmlns:a16="http://schemas.microsoft.com/office/drawing/2014/main" xmlns="" id="{B775E6E2-9731-4AFC-B766-75E8350B7FD9}"/>
              </a:ext>
            </a:extLst>
          </p:cNvPr>
          <p:cNvSpPr/>
          <p:nvPr/>
        </p:nvSpPr>
        <p:spPr>
          <a:xfrm>
            <a:off x="8243736" y="2537799"/>
            <a:ext cx="3108536" cy="764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xum xuê</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3142E-6 -2.59259E-6 L 0.53361 0.6206 " pathEditMode="relative" rAng="0" ptsTypes="AA">
                                      <p:cBhvr>
                                        <p:cTn id="6" dur="2000" fill="hold"/>
                                        <p:tgtEl>
                                          <p:spTgt spid="2"/>
                                        </p:tgtEl>
                                        <p:attrNameLst>
                                          <p:attrName>ppt_x</p:attrName>
                                          <p:attrName>ppt_y</p:attrName>
                                        </p:attrNameLst>
                                      </p:cBhvr>
                                      <p:rCtr x="26681" y="31019"/>
                                    </p:animMotion>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40974E-7 -2.59259E-6 L -0.32333 0.45093 " pathEditMode="relative" rAng="0" ptsTypes="AA">
                                      <p:cBhvr>
                                        <p:cTn id="11" dur="2000" fill="hold"/>
                                        <p:tgtEl>
                                          <p:spTgt spid="23"/>
                                        </p:tgtEl>
                                        <p:attrNameLst>
                                          <p:attrName>ppt_x</p:attrName>
                                          <p:attrName>ppt_y</p:attrName>
                                        </p:attrNameLst>
                                      </p:cBhvr>
                                      <p:rCtr x="-16173" y="22546"/>
                                    </p:animMotion>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04947E-6 -2.59259E-6 L -0.10847 0.30741 " pathEditMode="relative" rAng="0" ptsTypes="AA">
                                      <p:cBhvr>
                                        <p:cTn id="16" dur="2000" fill="hold"/>
                                        <p:tgtEl>
                                          <p:spTgt spid="25"/>
                                        </p:tgtEl>
                                        <p:attrNameLst>
                                          <p:attrName>ppt_x</p:attrName>
                                          <p:attrName>ppt_y</p:attrName>
                                        </p:attrNameLst>
                                      </p:cBhvr>
                                      <p:rCtr x="-5430" y="15370"/>
                                    </p:animMotion>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3.88722E-6 -4.44444E-6 L 0.15102 0.19005 " pathEditMode="relative" rAng="0" ptsTypes="AA">
                                      <p:cBhvr>
                                        <p:cTn id="21" dur="2000" fill="hold"/>
                                        <p:tgtEl>
                                          <p:spTgt spid="24"/>
                                        </p:tgtEl>
                                        <p:attrNameLst>
                                          <p:attrName>ppt_x</p:attrName>
                                          <p:attrName>ppt_y</p:attrName>
                                        </p:attrNameLst>
                                      </p:cBhvr>
                                      <p:rCtr x="7545" y="9491"/>
                                    </p:animMotion>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40974E-7 -4.44444E-6 L -0.17295 0.46644 " pathEditMode="relative" rAng="0" ptsTypes="AA">
                                      <p:cBhvr>
                                        <p:cTn id="26" dur="2000" fill="hold"/>
                                        <p:tgtEl>
                                          <p:spTgt spid="31"/>
                                        </p:tgtEl>
                                        <p:attrNameLst>
                                          <p:attrName>ppt_x</p:attrName>
                                          <p:attrName>ppt_y</p:attrName>
                                        </p:attrNameLst>
                                      </p:cBhvr>
                                      <p:rCtr x="-8654" y="23310"/>
                                    </p:animMotion>
                                  </p:childTnLst>
                                </p:cTn>
                              </p:par>
                            </p:childTnLst>
                          </p:cTn>
                        </p:par>
                      </p:childTnLst>
                    </p:cTn>
                  </p:par>
                </p:childTnLst>
              </p:cTn>
              <p:nextCondLst>
                <p:cond evt="onClick" delay="0">
                  <p:tgtEl>
                    <p:spTgt spid="31"/>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04947E-6 -4.44444E-6 L -0.19319 0.27014 " pathEditMode="relative" rAng="0" ptsTypes="AA">
                                      <p:cBhvr>
                                        <p:cTn id="31" dur="2000" fill="hold"/>
                                        <p:tgtEl>
                                          <p:spTgt spid="26"/>
                                        </p:tgtEl>
                                        <p:attrNameLst>
                                          <p:attrName>ppt_x</p:attrName>
                                          <p:attrName>ppt_y</p:attrName>
                                        </p:attrNameLst>
                                      </p:cBhvr>
                                      <p:rCtr x="-9659" y="13495"/>
                                    </p:animMotion>
                                  </p:childTnLst>
                                </p:cTn>
                              </p:par>
                            </p:childTnLst>
                          </p:cTn>
                        </p:par>
                      </p:childTnLst>
                    </p:cTn>
                  </p:par>
                </p:childTnLst>
              </p:cTn>
              <p:nextCondLst>
                <p:cond evt="onClick" delay="0">
                  <p:tgtEl>
                    <p:spTgt spid="26"/>
                  </p:tgtEl>
                </p:cond>
              </p:nextCondLst>
            </p:seq>
          </p:childTnLst>
        </p:cTn>
      </p:par>
    </p:tnLst>
    <p:bldLst>
      <p:bldP spid="2" grpId="0"/>
      <p:bldP spid="25" grpId="0"/>
      <p:bldP spid="31" grpId="0"/>
      <p:bldP spid="23"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533468" y="191920"/>
            <a:ext cx="10621935" cy="1328724"/>
            <a:chOff x="294781" y="915918"/>
            <a:chExt cx="10648277" cy="1332020"/>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Kết hợp từ ngữ ở cột A với từ ngữ ở cột B để tạo câu.</a:t>
              </a:r>
            </a:p>
          </p:txBody>
        </p:sp>
      </p:grpSp>
      <p:sp>
        <p:nvSpPr>
          <p:cNvPr id="23" name="Google Shape;418;p36">
            <a:extLst>
              <a:ext uri="{FF2B5EF4-FFF2-40B4-BE49-F238E27FC236}">
                <a16:creationId xmlns:a16="http://schemas.microsoft.com/office/drawing/2014/main" xmlns="" id="{6ECADA0D-DFDC-4B11-BF65-BC8B4B647B8A}"/>
              </a:ext>
            </a:extLst>
          </p:cNvPr>
          <p:cNvSpPr/>
          <p:nvPr/>
        </p:nvSpPr>
        <p:spPr>
          <a:xfrm>
            <a:off x="2064278" y="1680096"/>
            <a:ext cx="724662" cy="729710"/>
          </a:xfrm>
          <a:prstGeom prst="ellipse">
            <a:avLst/>
          </a:prstGeom>
          <a:solidFill>
            <a:srgbClr val="4747D9"/>
          </a:solidFill>
          <a:ln>
            <a:noFill/>
          </a:ln>
        </p:spPr>
        <p:txBody>
          <a:bodyPr spcFirstLastPara="1" wrap="square" lIns="121404" tIns="121404" rIns="121404" bIns="121404" anchor="ctr" anchorCtr="0">
            <a:noAutofit/>
          </a:bodyPr>
          <a:lstStyle/>
          <a:p>
            <a:pPr algn="ctr"/>
            <a:r>
              <a:rPr lang="en-US" sz="3600" b="1">
                <a:solidFill>
                  <a:srgbClr val="FFFFFF"/>
                </a:solidFill>
                <a:latin typeface="+mj-lt"/>
                <a:ea typeface="Arial-Rounded" pitchFamily="34" charset="0"/>
                <a:cs typeface="Arial-Rounded" pitchFamily="34" charset="0"/>
              </a:rPr>
              <a:t>A</a:t>
            </a:r>
            <a:endParaRPr sz="3600" b="1">
              <a:solidFill>
                <a:srgbClr val="FFFFFF"/>
              </a:solidFill>
              <a:latin typeface="+mj-lt"/>
              <a:ea typeface="Arial-Rounded" pitchFamily="34" charset="0"/>
              <a:cs typeface="Arial-Rounded" pitchFamily="34" charset="0"/>
            </a:endParaRPr>
          </a:p>
        </p:txBody>
      </p:sp>
      <p:sp>
        <p:nvSpPr>
          <p:cNvPr id="24" name="Google Shape;418;p36">
            <a:extLst>
              <a:ext uri="{FF2B5EF4-FFF2-40B4-BE49-F238E27FC236}">
                <a16:creationId xmlns:a16="http://schemas.microsoft.com/office/drawing/2014/main" xmlns="" id="{84D4AA4E-82D1-4231-B24F-766E138D363F}"/>
              </a:ext>
            </a:extLst>
          </p:cNvPr>
          <p:cNvSpPr/>
          <p:nvPr/>
        </p:nvSpPr>
        <p:spPr>
          <a:xfrm>
            <a:off x="9250278" y="1680096"/>
            <a:ext cx="724662" cy="729710"/>
          </a:xfrm>
          <a:prstGeom prst="ellipse">
            <a:avLst/>
          </a:prstGeom>
          <a:solidFill>
            <a:srgbClr val="92D050"/>
          </a:solidFill>
          <a:ln>
            <a:noFill/>
          </a:ln>
        </p:spPr>
        <p:txBody>
          <a:bodyPr spcFirstLastPara="1" wrap="square" lIns="121404" tIns="121404" rIns="121404" bIns="121404" anchor="ctr" anchorCtr="0">
            <a:noAutofit/>
          </a:bodyPr>
          <a:lstStyle/>
          <a:p>
            <a:pPr algn="ctr"/>
            <a:r>
              <a:rPr lang="en-US" sz="3600" b="1">
                <a:solidFill>
                  <a:srgbClr val="FFFFFF"/>
                </a:solidFill>
                <a:latin typeface="+mj-lt"/>
                <a:ea typeface="Arial-Rounded" pitchFamily="34" charset="0"/>
                <a:cs typeface="Arial-Rounded" pitchFamily="34" charset="0"/>
              </a:rPr>
              <a:t>B</a:t>
            </a:r>
            <a:endParaRPr sz="3600" b="1">
              <a:solidFill>
                <a:srgbClr val="FFFFFF"/>
              </a:solidFill>
              <a:latin typeface="+mj-lt"/>
              <a:ea typeface="Arial-Rounded" pitchFamily="34" charset="0"/>
              <a:cs typeface="Arial-Rounded" pitchFamily="34" charset="0"/>
            </a:endParaRPr>
          </a:p>
        </p:txBody>
      </p:sp>
      <p:cxnSp>
        <p:nvCxnSpPr>
          <p:cNvPr id="8" name="Straight Connector 7">
            <a:extLst>
              <a:ext uri="{FF2B5EF4-FFF2-40B4-BE49-F238E27FC236}">
                <a16:creationId xmlns:a16="http://schemas.microsoft.com/office/drawing/2014/main" xmlns="" id="{699DF35D-FFCE-450F-8B8E-D00C628AA419}"/>
              </a:ext>
            </a:extLst>
          </p:cNvPr>
          <p:cNvCxnSpPr>
            <a:cxnSpLocks/>
            <a:stCxn id="14" idx="3"/>
            <a:endCxn id="17" idx="1"/>
          </p:cNvCxnSpPr>
          <p:nvPr/>
        </p:nvCxnSpPr>
        <p:spPr>
          <a:xfrm>
            <a:off x="4888298" y="2971800"/>
            <a:ext cx="2895539" cy="2922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9BA05-C89B-4EFB-8A6E-E732A5677C2F}"/>
              </a:ext>
            </a:extLst>
          </p:cNvPr>
          <p:cNvCxnSpPr>
            <a:cxnSpLocks/>
            <a:endCxn id="15" idx="1"/>
          </p:cNvCxnSpPr>
          <p:nvPr/>
        </p:nvCxnSpPr>
        <p:spPr>
          <a:xfrm flipV="1">
            <a:off x="4834101" y="2971800"/>
            <a:ext cx="2949736" cy="12584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13A3BE9-011B-4848-B27C-ACC774AC31BB}"/>
              </a:ext>
            </a:extLst>
          </p:cNvPr>
          <p:cNvCxnSpPr>
            <a:cxnSpLocks/>
          </p:cNvCxnSpPr>
          <p:nvPr/>
        </p:nvCxnSpPr>
        <p:spPr>
          <a:xfrm flipV="1">
            <a:off x="4838070" y="4403912"/>
            <a:ext cx="2949736" cy="13334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1">
            <a:extLst>
              <a:ext uri="{FF2B5EF4-FFF2-40B4-BE49-F238E27FC236}">
                <a16:creationId xmlns:a16="http://schemas.microsoft.com/office/drawing/2014/main" xmlns="" id="{ABB12F19-DCCB-46F2-A569-4985999CBD7C}"/>
              </a:ext>
            </a:extLst>
          </p:cNvPr>
          <p:cNvSpPr/>
          <p:nvPr/>
        </p:nvSpPr>
        <p:spPr>
          <a:xfrm>
            <a:off x="7783837" y="2514600"/>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như con tôm.</a:t>
            </a:r>
          </a:p>
        </p:txBody>
      </p:sp>
      <p:sp>
        <p:nvSpPr>
          <p:cNvPr id="16" name="2">
            <a:extLst>
              <a:ext uri="{FF2B5EF4-FFF2-40B4-BE49-F238E27FC236}">
                <a16:creationId xmlns:a16="http://schemas.microsoft.com/office/drawing/2014/main" xmlns="" id="{80D9B034-B59A-4255-9E6B-E3A73811B001}"/>
              </a:ext>
            </a:extLst>
          </p:cNvPr>
          <p:cNvSpPr/>
          <p:nvPr/>
        </p:nvSpPr>
        <p:spPr>
          <a:xfrm>
            <a:off x="7783837" y="3852848"/>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như trái bưởi.</a:t>
            </a:r>
          </a:p>
        </p:txBody>
      </p:sp>
      <p:sp>
        <p:nvSpPr>
          <p:cNvPr id="17" name="3">
            <a:extLst>
              <a:ext uri="{FF2B5EF4-FFF2-40B4-BE49-F238E27FC236}">
                <a16:creationId xmlns:a16="http://schemas.microsoft.com/office/drawing/2014/main" xmlns="" id="{6438F057-0125-49C8-BD99-770CADC10E1D}"/>
              </a:ext>
            </a:extLst>
          </p:cNvPr>
          <p:cNvSpPr/>
          <p:nvPr/>
        </p:nvSpPr>
        <p:spPr>
          <a:xfrm>
            <a:off x="7783837" y="4930031"/>
            <a:ext cx="3840480" cy="1927969"/>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như chiếc gương bầu dục lớn.</a:t>
            </a:r>
          </a:p>
        </p:txBody>
      </p:sp>
      <p:sp>
        <p:nvSpPr>
          <p:cNvPr id="14" name="4">
            <a:extLst>
              <a:ext uri="{FF2B5EF4-FFF2-40B4-BE49-F238E27FC236}">
                <a16:creationId xmlns:a16="http://schemas.microsoft.com/office/drawing/2014/main" xmlns="" id="{5B2A02E6-CC8F-4AD9-8152-7867E5031F32}"/>
              </a:ext>
            </a:extLst>
          </p:cNvPr>
          <p:cNvSpPr/>
          <p:nvPr/>
        </p:nvSpPr>
        <p:spPr>
          <a:xfrm>
            <a:off x="1047818" y="2514600"/>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Mặt hồ</a:t>
            </a:r>
          </a:p>
        </p:txBody>
      </p:sp>
      <p:sp>
        <p:nvSpPr>
          <p:cNvPr id="20" name="4">
            <a:extLst>
              <a:ext uri="{FF2B5EF4-FFF2-40B4-BE49-F238E27FC236}">
                <a16:creationId xmlns:a16="http://schemas.microsoft.com/office/drawing/2014/main" xmlns="" id="{A4CF26FC-FD55-42BB-AFC5-1955AC2CAEDA}"/>
              </a:ext>
            </a:extLst>
          </p:cNvPr>
          <p:cNvSpPr/>
          <p:nvPr/>
        </p:nvSpPr>
        <p:spPr>
          <a:xfrm>
            <a:off x="1047818" y="3652548"/>
            <a:ext cx="3840480" cy="1277483"/>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Cầu Thê Húc cong cong</a:t>
            </a:r>
          </a:p>
        </p:txBody>
      </p:sp>
      <p:sp>
        <p:nvSpPr>
          <p:cNvPr id="21" name="4">
            <a:extLst>
              <a:ext uri="{FF2B5EF4-FFF2-40B4-BE49-F238E27FC236}">
                <a16:creationId xmlns:a16="http://schemas.microsoft.com/office/drawing/2014/main" xmlns="" id="{BC0D8B48-88AB-4A94-88EE-0C842F72EA34}"/>
              </a:ext>
            </a:extLst>
          </p:cNvPr>
          <p:cNvSpPr/>
          <p:nvPr/>
        </p:nvSpPr>
        <p:spPr>
          <a:xfrm>
            <a:off x="1047818" y="5188758"/>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Đầu rùa to</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CDB646-B13E-4EF7-A9AA-BD0B9ECAE0C4}"/>
              </a:ext>
            </a:extLst>
          </p:cNvPr>
          <p:cNvPicPr>
            <a:picLocks noChangeAspect="1"/>
          </p:cNvPicPr>
          <p:nvPr/>
        </p:nvPicPr>
        <p:blipFill>
          <a:blip r:embed="rId4"/>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5"/>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Hà Nội</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Đà Nẵng</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02011" y="601910"/>
            <a:ext cx="9957816" cy="1046242"/>
          </a:xfrm>
          <a:prstGeom prst="rect">
            <a:avLst/>
          </a:prstGeom>
          <a:solidFill>
            <a:srgbClr val="FFCC99"/>
          </a:solidFill>
        </p:spPr>
        <p:txBody>
          <a:bodyPr wrap="square" lIns="121725" tIns="60862" rIns="121725" bIns="60862">
            <a:spAutoFit/>
          </a:bodyPr>
          <a:lstStyle/>
          <a:p>
            <a:pPr algn="ctr"/>
            <a:r>
              <a:rPr lang="en-US" sz="6000" b="1">
                <a:solidFill>
                  <a:schemeClr val="tx1"/>
                </a:solidFill>
                <a:ea typeface="Arial-Rounded" pitchFamily="34" charset="0"/>
                <a:cs typeface="Arial-Rounded" pitchFamily="34" charset="0"/>
              </a:rPr>
              <a:t>Hồ Gươm nằm ở đâu?</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Hà Tĩnh</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179005F-ECD7-4BCE-A5E9-83D4A040538C}"/>
              </a:ext>
            </a:extLst>
          </p:cNvPr>
          <p:cNvSpPr/>
          <p:nvPr/>
        </p:nvSpPr>
        <p:spPr>
          <a:xfrm>
            <a:off x="1521109" y="423843"/>
            <a:ext cx="9052560"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Hồ Hoàn Kiếm còn được gọi là hồ gì?</a:t>
            </a:r>
          </a:p>
        </p:txBody>
      </p:sp>
      <p:sp>
        <p:nvSpPr>
          <p:cNvPr id="7" name="Rectangle 6">
            <a:extLst>
              <a:ext uri="{FF2B5EF4-FFF2-40B4-BE49-F238E27FC236}">
                <a16:creationId xmlns:a16="http://schemas.microsoft.com/office/drawing/2014/main" xmlns="" id="{48181600-782E-4757-A86F-886CD173137C}"/>
              </a:ext>
            </a:extLst>
          </p:cNvPr>
          <p:cNvSpPr/>
          <p:nvPr/>
        </p:nvSpPr>
        <p:spPr>
          <a:xfrm>
            <a:off x="1832051" y="2710172"/>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A. Hồ Gươm</a:t>
            </a:r>
            <a:endParaRPr lang="vi-VN" sz="48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0FD1DE6E-5454-464F-BFA9-0692407622DF}"/>
              </a:ext>
            </a:extLst>
          </p:cNvPr>
          <p:cNvSpPr/>
          <p:nvPr/>
        </p:nvSpPr>
        <p:spPr>
          <a:xfrm>
            <a:off x="1852697" y="4041202"/>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Hồ Rùa</a:t>
            </a:r>
            <a:endParaRPr lang="en-US" sz="4800" dirty="0">
              <a:solidFill>
                <a:schemeClr val="tx1"/>
              </a:solidFill>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xmlns="" id="{60236428-B79A-4070-A736-F5C855EF4C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935" y="2884295"/>
            <a:ext cx="576229" cy="599237"/>
          </a:xfrm>
          <a:prstGeom prst="rect">
            <a:avLst/>
          </a:prstGeom>
        </p:spPr>
      </p:pic>
      <p:pic>
        <p:nvPicPr>
          <p:cNvPr id="15" name="Picture 2">
            <a:extLst>
              <a:ext uri="{FF2B5EF4-FFF2-40B4-BE49-F238E27FC236}">
                <a16:creationId xmlns:a16="http://schemas.microsoft.com/office/drawing/2014/main" xmlns="" id="{D5B5CC28-E47F-47D9-B698-29CA012C3B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89054" y="4266448"/>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xmlns="" id="{DE52D911-94C3-470E-916E-BB7F7DBD79A1}"/>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Hồ Hà Nội</a:t>
            </a:r>
            <a:endParaRPr lang="en-US" sz="4800" dirty="0">
              <a:solidFill>
                <a:schemeClr val="tx1"/>
              </a:solidFill>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xmlns="" id="{90885DC1-3B9E-4465-82C2-B3D0D6E52F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179005F-ECD7-4BCE-A5E9-83D4A040538C}"/>
              </a:ext>
            </a:extLst>
          </p:cNvPr>
          <p:cNvSpPr/>
          <p:nvPr/>
        </p:nvSpPr>
        <p:spPr>
          <a:xfrm>
            <a:off x="1521109" y="423843"/>
            <a:ext cx="9052560"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Hồ Hoàn Kiếm còn được gọi là hồ gì?</a:t>
            </a:r>
          </a:p>
        </p:txBody>
      </p:sp>
      <p:sp>
        <p:nvSpPr>
          <p:cNvPr id="7" name="Rectangle 6">
            <a:extLst>
              <a:ext uri="{FF2B5EF4-FFF2-40B4-BE49-F238E27FC236}">
                <a16:creationId xmlns:a16="http://schemas.microsoft.com/office/drawing/2014/main" xmlns="" id="{48181600-782E-4757-A86F-886CD173137C}"/>
              </a:ext>
            </a:extLst>
          </p:cNvPr>
          <p:cNvSpPr/>
          <p:nvPr/>
        </p:nvSpPr>
        <p:spPr>
          <a:xfrm>
            <a:off x="1832051" y="2710172"/>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A. Hồ Gươm</a:t>
            </a:r>
            <a:endParaRPr lang="vi-VN" sz="48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0FD1DE6E-5454-464F-BFA9-0692407622DF}"/>
              </a:ext>
            </a:extLst>
          </p:cNvPr>
          <p:cNvSpPr/>
          <p:nvPr/>
        </p:nvSpPr>
        <p:spPr>
          <a:xfrm>
            <a:off x="1852697" y="4041202"/>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Hồ Rùa</a:t>
            </a:r>
            <a:endParaRPr lang="en-US" sz="4800" dirty="0">
              <a:solidFill>
                <a:schemeClr val="tx1"/>
              </a:solidFill>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xmlns="" id="{60236428-B79A-4070-A736-F5C855EF4C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935" y="2884295"/>
            <a:ext cx="576229" cy="599237"/>
          </a:xfrm>
          <a:prstGeom prst="rect">
            <a:avLst/>
          </a:prstGeom>
        </p:spPr>
      </p:pic>
      <p:pic>
        <p:nvPicPr>
          <p:cNvPr id="15" name="Picture 2">
            <a:extLst>
              <a:ext uri="{FF2B5EF4-FFF2-40B4-BE49-F238E27FC236}">
                <a16:creationId xmlns:a16="http://schemas.microsoft.com/office/drawing/2014/main" xmlns="" id="{D5B5CC28-E47F-47D9-B698-29CA012C3B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89054" y="4266448"/>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xmlns="" id="{DE52D911-94C3-470E-916E-BB7F7DBD79A1}"/>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Hồ Hà Nội</a:t>
            </a:r>
            <a:endParaRPr lang="en-US" sz="4800" dirty="0">
              <a:solidFill>
                <a:schemeClr val="tx1"/>
              </a:solidFill>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xmlns="" id="{90885DC1-3B9E-4465-82C2-B3D0D6E52F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66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50"/>
        <p:cNvGrpSpPr/>
        <p:nvPr/>
      </p:nvGrpSpPr>
      <p:grpSpPr>
        <a:xfrm>
          <a:off x="0" y="0"/>
          <a:ext cx="0" cy="0"/>
          <a:chOff x="0" y="0"/>
          <a:chExt cx="0" cy="0"/>
        </a:xfrm>
      </p:grpSpPr>
      <p:sp>
        <p:nvSpPr>
          <p:cNvPr id="951" name="Google Shape;951;p29"/>
          <p:cNvSpPr/>
          <p:nvPr/>
        </p:nvSpPr>
        <p:spPr>
          <a:xfrm>
            <a:off x="622714" y="2338354"/>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xmlns="" id="{D301631B-3930-4F65-A04A-04AF3610D3B1}"/>
              </a:ext>
            </a:extLst>
          </p:cNvPr>
          <p:cNvSpPr txBox="1">
            <a:spLocks noGrp="1"/>
          </p:cNvSpPr>
          <p:nvPr>
            <p:ph type="title" idx="4294967295"/>
          </p:nvPr>
        </p:nvSpPr>
        <p:spPr>
          <a:xfrm>
            <a:off x="2788171" y="2795878"/>
            <a:ext cx="10247313" cy="763587"/>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mj-lt"/>
                <a:ea typeface="Arial-Rounded" pitchFamily="34" charset="0"/>
                <a:cs typeface="Arial-Rounded" pitchFamily="34" charset="0"/>
              </a:rPr>
              <a:t>Bài 29: </a:t>
            </a:r>
            <a:r>
              <a:rPr lang="en-US" sz="4000">
                <a:solidFill>
                  <a:schemeClr val="bg2">
                    <a:lumMod val="75000"/>
                  </a:schemeClr>
                </a:solidFill>
                <a:latin typeface="+mj-lt"/>
                <a:ea typeface="Arial-Rounded" pitchFamily="34" charset="0"/>
                <a:cs typeface="Arial-Rounded" pitchFamily="34" charset="0"/>
              </a:rPr>
              <a:t>HỒ GƯƠM</a:t>
            </a:r>
            <a:endParaRPr sz="40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xmlns="" id="{03BB6DAE-E90A-4D3E-A3D9-7848AFC89693}"/>
              </a:ext>
            </a:extLst>
          </p:cNvPr>
          <p:cNvSpPr>
            <a:spLocks noGrp="1"/>
          </p:cNvSpPr>
          <p:nvPr>
            <p:ph type="subTitle" idx="4294967295"/>
          </p:nvPr>
        </p:nvSpPr>
        <p:spPr>
          <a:xfrm>
            <a:off x="8465539" y="5724916"/>
            <a:ext cx="1312863" cy="573087"/>
          </a:xfrm>
          <a:solidFill>
            <a:schemeClr val="accent5">
              <a:lumMod val="40000"/>
              <a:lumOff val="60000"/>
            </a:schemeClr>
          </a:solidFill>
        </p:spPr>
        <p:txBody>
          <a:bodyPr/>
          <a:lstStyle/>
          <a:p>
            <a:pPr marL="139700" indent="0" algn="ctr">
              <a:buNone/>
            </a:pPr>
            <a:r>
              <a:rPr lang="en-US" sz="2800">
                <a:solidFill>
                  <a:schemeClr val="tx1"/>
                </a:solidFill>
                <a:latin typeface="+mj-lt"/>
              </a:rPr>
              <a:t>S/126</a:t>
            </a:r>
          </a:p>
        </p:txBody>
      </p:sp>
      <p:sp>
        <p:nvSpPr>
          <p:cNvPr id="1935" name="Google Shape;561;p32">
            <a:extLst>
              <a:ext uri="{FF2B5EF4-FFF2-40B4-BE49-F238E27FC236}">
                <a16:creationId xmlns:a16="http://schemas.microsoft.com/office/drawing/2014/main" xmlns=""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179005F-ECD7-4BCE-A5E9-83D4A040538C}"/>
              </a:ext>
            </a:extLst>
          </p:cNvPr>
          <p:cNvSpPr/>
          <p:nvPr/>
        </p:nvSpPr>
        <p:spPr>
          <a:xfrm>
            <a:off x="1102011" y="403214"/>
            <a:ext cx="9957816"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Hồ Gươm gắn với sự tích nào?</a:t>
            </a:r>
          </a:p>
        </p:txBody>
      </p:sp>
      <p:sp>
        <p:nvSpPr>
          <p:cNvPr id="7" name="Rectangle 6">
            <a:extLst>
              <a:ext uri="{FF2B5EF4-FFF2-40B4-BE49-F238E27FC236}">
                <a16:creationId xmlns:a16="http://schemas.microsoft.com/office/drawing/2014/main" xmlns="" id="{48181600-782E-4757-A86F-886CD173137C}"/>
              </a:ext>
            </a:extLst>
          </p:cNvPr>
          <p:cNvSpPr/>
          <p:nvPr/>
        </p:nvSpPr>
        <p:spPr>
          <a:xfrm>
            <a:off x="1832051" y="1914790"/>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3200">
                <a:solidFill>
                  <a:schemeClr val="tx1"/>
                </a:solidFill>
                <a:latin typeface="+mj-lt"/>
                <a:ea typeface="Arial-Rounded" pitchFamily="34" charset="0"/>
                <a:cs typeface="Arial-Rounded" pitchFamily="34" charset="0"/>
              </a:rPr>
              <a:t>A. Sự tích Hồ Gươm</a:t>
            </a:r>
            <a:endParaRPr lang="vi-VN" sz="32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0FD1DE6E-5454-464F-BFA9-0692407622DF}"/>
              </a:ext>
            </a:extLst>
          </p:cNvPr>
          <p:cNvSpPr/>
          <p:nvPr/>
        </p:nvSpPr>
        <p:spPr>
          <a:xfrm>
            <a:off x="1832051" y="36811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mj-lt"/>
                <a:ea typeface="Arial-Rounded" pitchFamily="34" charset="0"/>
                <a:cs typeface="Arial-Rounded" pitchFamily="34" charset="0"/>
              </a:rPr>
              <a:t>B. Sự tích Lê Lợi</a:t>
            </a:r>
            <a:endParaRPr lang="en-US" sz="3200" dirty="0">
              <a:solidFill>
                <a:schemeClr val="tx1"/>
              </a:solidFill>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xmlns="" id="{60236428-B79A-4070-A736-F5C855EF4C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2505" y="2102811"/>
            <a:ext cx="576229" cy="599237"/>
          </a:xfrm>
          <a:prstGeom prst="rect">
            <a:avLst/>
          </a:prstGeom>
        </p:spPr>
      </p:pic>
      <p:pic>
        <p:nvPicPr>
          <p:cNvPr id="15" name="Picture 2">
            <a:extLst>
              <a:ext uri="{FF2B5EF4-FFF2-40B4-BE49-F238E27FC236}">
                <a16:creationId xmlns:a16="http://schemas.microsoft.com/office/drawing/2014/main" xmlns="" id="{D5B5CC28-E47F-47D9-B698-29CA012C3B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565" y="392030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xmlns="" id="{DE52D911-94C3-470E-916E-BB7F7DBD79A1}"/>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mj-lt"/>
                <a:ea typeface="Arial-Rounded" pitchFamily="34" charset="0"/>
                <a:cs typeface="Arial-Rounded" pitchFamily="34" charset="0"/>
              </a:rPr>
              <a:t>C. Sự tích thanh gươm</a:t>
            </a:r>
            <a:endParaRPr lang="en-US" sz="3200" dirty="0">
              <a:solidFill>
                <a:schemeClr val="tx1"/>
              </a:solidFill>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xmlns="" id="{90885DC1-3B9E-4465-82C2-B3D0D6E52F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565" y="568344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32051" y="3887905"/>
            <a:ext cx="8430677" cy="1269470"/>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000">
                <a:solidFill>
                  <a:schemeClr val="tx1"/>
                </a:solidFill>
                <a:latin typeface="+mj-lt"/>
                <a:ea typeface="Arial-Rounded" pitchFamily="34" charset="0"/>
                <a:cs typeface="Arial-Rounded" pitchFamily="34" charset="0"/>
              </a:rPr>
              <a:t>B. Không xả rác xuống hồ, không tự ý bơi trên hồ. </a:t>
            </a:r>
            <a:endParaRPr lang="vi-VN" sz="40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000">
                <a:solidFill>
                  <a:schemeClr val="tx1"/>
                </a:solidFill>
                <a:latin typeface="+mj-lt"/>
                <a:ea typeface="Arial-Rounded" pitchFamily="34" charset="0"/>
                <a:cs typeface="Arial-Rounded" pitchFamily="34" charset="0"/>
              </a:rPr>
              <a:t>A. vứt rác lên hồ</a:t>
            </a:r>
            <a:endParaRPr lang="en-US" sz="40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02011" y="601910"/>
            <a:ext cx="9957816" cy="1477130"/>
          </a:xfrm>
          <a:prstGeom prst="rect">
            <a:avLst/>
          </a:prstGeom>
          <a:solidFill>
            <a:srgbClr val="FFCC99"/>
          </a:solidFill>
        </p:spPr>
        <p:txBody>
          <a:bodyPr wrap="square" lIns="121725" tIns="60862" rIns="121725" bIns="60862">
            <a:spAutoFit/>
          </a:bodyPr>
          <a:lstStyle/>
          <a:p>
            <a:pPr algn="ctr"/>
            <a:r>
              <a:rPr lang="en-US" sz="4400" b="1">
                <a:solidFill>
                  <a:schemeClr val="tx1"/>
                </a:solidFill>
                <a:ea typeface="Arial-Rounded" pitchFamily="34" charset="0"/>
                <a:cs typeface="Arial-Rounded" pitchFamily="34" charset="0"/>
              </a:rPr>
              <a:t>Khi đến tham quan ở Hồ Gươm, em nên làm gì?</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6092" y="4223022"/>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46798" y="284548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000">
                <a:solidFill>
                  <a:schemeClr val="tx1"/>
                </a:solidFill>
                <a:latin typeface="+mj-lt"/>
                <a:ea typeface="Arial-Rounded" pitchFamily="34" charset="0"/>
                <a:cs typeface="Arial-Rounded" pitchFamily="34" charset="0"/>
              </a:rPr>
              <a:t>C. Nhảy xuống hồ tắm</a:t>
            </a:r>
            <a:endParaRPr lang="en-US" sz="40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565" y="570593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27A2818-B917-4DED-B26D-ECB5CE289E0D}"/>
              </a:ext>
            </a:extLst>
          </p:cNvPr>
          <p:cNvPicPr>
            <a:picLocks noChangeAspect="1"/>
          </p:cNvPicPr>
          <p:nvPr/>
        </p:nvPicPr>
        <p:blipFill>
          <a:blip r:embed="rId4"/>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5"/>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1178A-5CB5-4E1A-BADD-9FEF9D3EB104}"/>
              </a:ext>
            </a:extLst>
          </p:cNvPr>
          <p:cNvSpPr>
            <a:spLocks noGrp="1"/>
          </p:cNvSpPr>
          <p:nvPr>
            <p:ph type="title" idx="4294967295"/>
          </p:nvPr>
        </p:nvSpPr>
        <p:spPr>
          <a:xfrm>
            <a:off x="1650021" y="639867"/>
            <a:ext cx="12398375" cy="763587"/>
          </a:xfrm>
        </p:spPr>
        <p:txBody>
          <a:bodyPr/>
          <a:lstStyle/>
          <a:p>
            <a:r>
              <a:rPr lang="en-US" sz="2800" b="0">
                <a:solidFill>
                  <a:schemeClr val="tx1"/>
                </a:solidFill>
                <a:latin typeface="+mj-lt"/>
              </a:rPr>
              <a:t>Em biết những gì về thủ đô Hà Nội?</a:t>
            </a:r>
          </a:p>
        </p:txBody>
      </p:sp>
      <p:pic>
        <p:nvPicPr>
          <p:cNvPr id="7" name="Picture 6">
            <a:extLst>
              <a:ext uri="{FF2B5EF4-FFF2-40B4-BE49-F238E27FC236}">
                <a16:creationId xmlns:a16="http://schemas.microsoft.com/office/drawing/2014/main" xmlns="" id="{569792C7-2A4A-46C0-907A-785539A22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35" y="464696"/>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hình ảnh Hà Nội đẹp dịu dàng làm say đắm lòng người">
            <a:extLst>
              <a:ext uri="{FF2B5EF4-FFF2-40B4-BE49-F238E27FC236}">
                <a16:creationId xmlns:a16="http://schemas.microsoft.com/office/drawing/2014/main" xmlns="" id="{5EC5F1FF-7056-4BE8-950E-1B952696F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956" y="1514007"/>
            <a:ext cx="8103925" cy="487929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4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xmlns="" id="{6862A032-1218-41E0-99CE-CAD8F8F398F3}"/>
              </a:ext>
            </a:extLst>
          </p:cNvPr>
          <p:cNvGrpSpPr/>
          <p:nvPr/>
        </p:nvGrpSpPr>
        <p:grpSpPr>
          <a:xfrm>
            <a:off x="300642" y="148604"/>
            <a:ext cx="11560554" cy="5911885"/>
            <a:chOff x="300642" y="240083"/>
            <a:chExt cx="11560554" cy="5911885"/>
          </a:xfrm>
        </p:grpSpPr>
        <p:sp>
          <p:nvSpPr>
            <p:cNvPr id="289" name="TextBox 288">
              <a:extLst>
                <a:ext uri="{FF2B5EF4-FFF2-40B4-BE49-F238E27FC236}">
                  <a16:creationId xmlns:a16="http://schemas.microsoft.com/office/drawing/2014/main" xmlns="" id="{C03AF8B8-FCB8-4F11-8A0D-E38E00798793}"/>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292" name="TextBox 291">
              <a:extLst>
                <a:ext uri="{FF2B5EF4-FFF2-40B4-BE49-F238E27FC236}">
                  <a16:creationId xmlns:a16="http://schemas.microsoft.com/office/drawing/2014/main" xmlns="" id="{DF27BD9A-DB1A-46E3-B962-B4296A14C6B0}"/>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xmlns="" id="{5D31EE84-4CA9-4793-8658-4CC0CB4B25C7}"/>
              </a:ext>
            </a:extLst>
          </p:cNvPr>
          <p:cNvCxnSpPr>
            <a:cxnSpLocks/>
          </p:cNvCxnSpPr>
          <p:nvPr/>
        </p:nvCxnSpPr>
        <p:spPr>
          <a:xfrm>
            <a:off x="5314188" y="1239978"/>
            <a:ext cx="18163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B58658F-1E38-4C4A-9F71-DC9ED271204C}"/>
              </a:ext>
            </a:extLst>
          </p:cNvPr>
          <p:cNvCxnSpPr>
            <a:cxnSpLocks/>
          </p:cNvCxnSpPr>
          <p:nvPr/>
        </p:nvCxnSpPr>
        <p:spPr>
          <a:xfrm>
            <a:off x="7888738" y="2529133"/>
            <a:ext cx="14114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D50FE72-EA4A-47DE-81C7-723F89F2345F}"/>
              </a:ext>
            </a:extLst>
          </p:cNvPr>
          <p:cNvCxnSpPr>
            <a:cxnSpLocks/>
          </p:cNvCxnSpPr>
          <p:nvPr/>
        </p:nvCxnSpPr>
        <p:spPr>
          <a:xfrm>
            <a:off x="4183703" y="1674693"/>
            <a:ext cx="1897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73B2EEB-A40C-46C3-877C-7DD41E42323B}"/>
              </a:ext>
            </a:extLst>
          </p:cNvPr>
          <p:cNvCxnSpPr>
            <a:cxnSpLocks/>
          </p:cNvCxnSpPr>
          <p:nvPr/>
        </p:nvCxnSpPr>
        <p:spPr>
          <a:xfrm>
            <a:off x="9179692" y="1674693"/>
            <a:ext cx="1448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E284930-8E31-40E1-ACD5-A05966762CC1}"/>
              </a:ext>
            </a:extLst>
          </p:cNvPr>
          <p:cNvCxnSpPr>
            <a:cxnSpLocks/>
          </p:cNvCxnSpPr>
          <p:nvPr/>
        </p:nvCxnSpPr>
        <p:spPr>
          <a:xfrm>
            <a:off x="6751984" y="4225520"/>
            <a:ext cx="20922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F43B99B-838B-453C-967C-D299FC78B426}"/>
              </a:ext>
            </a:extLst>
          </p:cNvPr>
          <p:cNvCxnSpPr>
            <a:cxnSpLocks/>
          </p:cNvCxnSpPr>
          <p:nvPr/>
        </p:nvCxnSpPr>
        <p:spPr>
          <a:xfrm>
            <a:off x="6287461" y="5082457"/>
            <a:ext cx="1902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36"/>
        <p:cNvGrpSpPr/>
        <p:nvPr/>
      </p:nvGrpSpPr>
      <p:grpSpPr>
        <a:xfrm>
          <a:off x="0" y="0"/>
          <a:ext cx="0" cy="0"/>
          <a:chOff x="0" y="0"/>
          <a:chExt cx="0" cy="0"/>
        </a:xfrm>
      </p:grpSpPr>
      <p:sp>
        <p:nvSpPr>
          <p:cNvPr id="8" name="TextBox 7">
            <a:extLst>
              <a:ext uri="{FF2B5EF4-FFF2-40B4-BE49-F238E27FC236}">
                <a16:creationId xmlns:a16="http://schemas.microsoft.com/office/drawing/2014/main" xmlns=""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xmlns="" id="{B8FAE11F-A892-42C1-B1BC-D5DF74F2AF73}"/>
              </a:ext>
            </a:extLst>
          </p:cNvPr>
          <p:cNvSpPr/>
          <p:nvPr/>
        </p:nvSpPr>
        <p:spPr>
          <a:xfrm>
            <a:off x="1379097" y="11575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Hồ Gươm</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8C142259-D819-420A-80F6-061070EBD8C3}"/>
              </a:ext>
            </a:extLst>
          </p:cNvPr>
          <p:cNvSpPr/>
          <p:nvPr/>
        </p:nvSpPr>
        <p:spPr>
          <a:xfrm>
            <a:off x="6516085" y="29863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xum xuê</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787AAAD-A338-4F2E-B3CA-8658D8D00673}"/>
              </a:ext>
            </a:extLst>
          </p:cNvPr>
          <p:cNvSpPr/>
          <p:nvPr/>
        </p:nvSpPr>
        <p:spPr>
          <a:xfrm>
            <a:off x="1379097" y="29863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long lanh</a:t>
            </a:r>
            <a:endParaRPr lang="en-US" sz="48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46CC09B0-5FA1-4C4D-B5F9-6DD5B7FA2E21}"/>
              </a:ext>
            </a:extLst>
          </p:cNvPr>
          <p:cNvSpPr/>
          <p:nvPr/>
        </p:nvSpPr>
        <p:spPr>
          <a:xfrm>
            <a:off x="6516084" y="11575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chiếc gương</a:t>
            </a:r>
            <a:endParaRPr lang="en-US" sz="48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898E66AE-1010-44B3-9292-17B7A1022F1C}"/>
              </a:ext>
            </a:extLst>
          </p:cNvPr>
          <p:cNvSpPr/>
          <p:nvPr/>
        </p:nvSpPr>
        <p:spPr>
          <a:xfrm>
            <a:off x="1379097" y="48151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tiếng chuông</a:t>
            </a:r>
            <a:endParaRPr lang="en-US" sz="4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7B016DBB-77E9-415C-9267-2E5F6E5BE832}"/>
              </a:ext>
            </a:extLst>
          </p:cNvPr>
          <p:cNvSpPr/>
          <p:nvPr/>
        </p:nvSpPr>
        <p:spPr>
          <a:xfrm>
            <a:off x="6590705" y="4815114"/>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thanh kiếm</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BFB98060-B3A4-4C3B-A560-261757700A3C}"/>
              </a:ext>
            </a:extLst>
          </p:cNvPr>
          <p:cNvGrpSpPr/>
          <p:nvPr/>
        </p:nvGrpSpPr>
        <p:grpSpPr>
          <a:xfrm>
            <a:off x="300642" y="148604"/>
            <a:ext cx="11560554" cy="5911885"/>
            <a:chOff x="300642" y="240083"/>
            <a:chExt cx="11560554" cy="5911885"/>
          </a:xfrm>
        </p:grpSpPr>
        <p:sp>
          <p:nvSpPr>
            <p:cNvPr id="14" name="TextBox 13">
              <a:extLst>
                <a:ext uri="{FF2B5EF4-FFF2-40B4-BE49-F238E27FC236}">
                  <a16:creationId xmlns:a16="http://schemas.microsoft.com/office/drawing/2014/main" xmlns="" id="{927710BE-A7E1-430C-8A81-6ED71B490FD5}"/>
                </a:ext>
              </a:extLst>
            </p:cNvPr>
            <p:cNvSpPr txBox="1"/>
            <p:nvPr/>
          </p:nvSpPr>
          <p:spPr>
            <a:xfrm>
              <a:off x="300642" y="888989"/>
              <a:ext cx="11560554" cy="5262979"/>
            </a:xfrm>
            <a:prstGeom prst="rect">
              <a:avLst/>
            </a:prstGeom>
            <a:no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15" name="TextBox 14">
              <a:extLst>
                <a:ext uri="{FF2B5EF4-FFF2-40B4-BE49-F238E27FC236}">
                  <a16:creationId xmlns:a16="http://schemas.microsoft.com/office/drawing/2014/main" xmlns="" id="{0EA50AD2-5AA1-4E2E-989A-C6ED048F60D9}"/>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29" name="Straight Connector 28">
            <a:extLst>
              <a:ext uri="{FF2B5EF4-FFF2-40B4-BE49-F238E27FC236}">
                <a16:creationId xmlns:a16="http://schemas.microsoft.com/office/drawing/2014/main" xmlns="" id="{2F107E85-5F73-4B7A-9F65-52DBF4237094}"/>
              </a:ext>
            </a:extLst>
          </p:cNvPr>
          <p:cNvCxnSpPr>
            <a:cxnSpLocks/>
          </p:cNvCxnSpPr>
          <p:nvPr/>
        </p:nvCxnSpPr>
        <p:spPr>
          <a:xfrm>
            <a:off x="5343372" y="1255425"/>
            <a:ext cx="1672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F00CD86-CB0A-4803-B249-60547DD8F553}"/>
              </a:ext>
            </a:extLst>
          </p:cNvPr>
          <p:cNvCxnSpPr>
            <a:cxnSpLocks/>
          </p:cNvCxnSpPr>
          <p:nvPr/>
        </p:nvCxnSpPr>
        <p:spPr>
          <a:xfrm>
            <a:off x="4048573" y="2966803"/>
            <a:ext cx="1168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FDA5067-BD03-4FBF-8F97-E44AB3AB3F76}"/>
              </a:ext>
            </a:extLst>
          </p:cNvPr>
          <p:cNvCxnSpPr>
            <a:cxnSpLocks/>
          </p:cNvCxnSpPr>
          <p:nvPr/>
        </p:nvCxnSpPr>
        <p:spPr>
          <a:xfrm>
            <a:off x="7919751" y="2996783"/>
            <a:ext cx="9656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943156" y="433999"/>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780078" y="43399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Hồ Gươm</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1780078" y="41900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mj-lt"/>
                <a:ea typeface="Arial-Rounded" panose="020B0500000000000000" pitchFamily="34" charset="0"/>
                <a:cs typeface="Arial-Rounded" panose="020B0500000000000000" pitchFamily="34" charset="0"/>
              </a:rPr>
              <a:t>                  còn</a:t>
            </a:r>
            <a:r>
              <a:rPr kumimoji="0" lang="en-US" sz="3600" b="0" i="0" u="none" strike="noStrike" kern="1200" cap="none" spc="0" normalizeH="0" noProof="0">
                <a:ln>
                  <a:noFill/>
                </a:ln>
                <a:solidFill>
                  <a:srgbClr val="000000"/>
                </a:solidFill>
                <a:effectLst/>
                <a:uLnTx/>
                <a:uFillTx/>
                <a:latin typeface="+mj-lt"/>
                <a:ea typeface="Arial-Rounded" panose="020B0500000000000000" pitchFamily="34" charset="0"/>
                <a:cs typeface="Arial-Rounded" panose="020B0500000000000000" pitchFamily="34" charset="0"/>
              </a:rPr>
              <a:t> gọi là hồ Hoàn Kiếm, ở thủ đô Hà Nội.</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Hoan Kiem,Ha Noi Viet Nam | Du lịch, Phong cảnh, Việt nam">
            <a:extLst>
              <a:ext uri="{FF2B5EF4-FFF2-40B4-BE49-F238E27FC236}">
                <a16:creationId xmlns:a16="http://schemas.microsoft.com/office/drawing/2014/main" xmlns="" id="{6EA327F5-32F2-4427-ACD0-7983DB0F0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76" y="1634328"/>
            <a:ext cx="6220483" cy="4804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ông gian Hồ Gươm - Rộng dần theo tuổi tác - Tạp chí Kiến Trúc">
            <a:extLst>
              <a:ext uri="{FF2B5EF4-FFF2-40B4-BE49-F238E27FC236}">
                <a16:creationId xmlns:a16="http://schemas.microsoft.com/office/drawing/2014/main" xmlns="" id="{AD840C73-76AC-4035-98E0-DCA5466DA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303" y="1652156"/>
            <a:ext cx="4739026" cy="473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1048087" y="448989"/>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885009" y="44898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Cổ kính</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7BD90C6F-E74D-4325-B581-BFA6D056C7BD}"/>
              </a:ext>
            </a:extLst>
          </p:cNvPr>
          <p:cNvSpPr txBox="1"/>
          <p:nvPr/>
        </p:nvSpPr>
        <p:spPr>
          <a:xfrm>
            <a:off x="3698819" y="447596"/>
            <a:ext cx="5969837"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cổ và trang nghiêm.</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3076" name="Picture 4">
            <a:extLst>
              <a:ext uri="{FF2B5EF4-FFF2-40B4-BE49-F238E27FC236}">
                <a16:creationId xmlns:a16="http://schemas.microsoft.com/office/drawing/2014/main" xmlns="" id="{D6ACDB5A-CA2C-4911-B60B-F7986214E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731" y="1244183"/>
            <a:ext cx="3630438" cy="546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1800</Words>
  <Application>Microsoft Office PowerPoint</Application>
  <PresentationFormat>Custom</PresentationFormat>
  <Paragraphs>246</Paragraphs>
  <Slides>32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Patrick Hand</vt:lpstr>
      <vt:lpstr>Times New Roman</vt:lpstr>
      <vt:lpstr>Delius Unicase</vt:lpstr>
      <vt:lpstr>Arial-Rounded</vt:lpstr>
      <vt:lpstr>Scope One</vt:lpstr>
      <vt:lpstr>Kawaii Doodles Newsletter by Slidesgo</vt:lpstr>
      <vt:lpstr>PowerPoint Presentation</vt:lpstr>
      <vt:lpstr>PowerPoint Presentation</vt:lpstr>
      <vt:lpstr>Bài 29: HỒ GƯƠM</vt:lpstr>
      <vt:lpstr>Em biết những gì về thủ đô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Microsoft</cp:lastModifiedBy>
  <cp:revision>326</cp:revision>
  <dcterms:modified xsi:type="dcterms:W3CDTF">2022-05-09T05:35:30Z</dcterms:modified>
</cp:coreProperties>
</file>