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57" r:id="rId3"/>
    <p:sldId id="263" r:id="rId4"/>
    <p:sldId id="265" r:id="rId5"/>
    <p:sldId id="264" r:id="rId6"/>
    <p:sldId id="290" r:id="rId7"/>
    <p:sldId id="291" r:id="rId8"/>
    <p:sldId id="292" r:id="rId9"/>
    <p:sldId id="267" r:id="rId10"/>
    <p:sldId id="294" r:id="rId11"/>
    <p:sldId id="295" r:id="rId12"/>
    <p:sldId id="278" r:id="rId13"/>
    <p:sldId id="296" r:id="rId14"/>
    <p:sldId id="279" r:id="rId15"/>
    <p:sldId id="287" r:id="rId16"/>
    <p:sldId id="288" r:id="rId17"/>
    <p:sldId id="289" r:id="rId18"/>
    <p:sldId id="29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3 AmpleSoft" panose="02000000000000000000" pitchFamily="2" charset="0"/>
      <p:regular r:id="rId24"/>
    </p:embeddedFont>
    <p:embeddedFont>
      <p:font typeface="#9Slide05 Angelline" pitchFamily="2" charset="0"/>
      <p:regular r:id="rId25"/>
    </p:embeddedFont>
    <p:embeddedFont>
      <p:font typeface="#9Slide05 Aphrodite Pro" panose="02000000000000000000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Abril Fatface" panose="02000503000000020003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B7332-825A-4178-B3F7-3B20CD4BC5D7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3BAC4-B95F-4246-9F6B-79E5EBB6A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33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317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14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878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91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8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39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8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1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65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493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5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1" name="TextBox 700">
            <a:extLst>
              <a:ext uri="{FF2B5EF4-FFF2-40B4-BE49-F238E27FC236}">
                <a16:creationId xmlns:a16="http://schemas.microsoft.com/office/drawing/2014/main" id="{BB08A8F4-CF7C-4905-8CFB-AECD87D1BA1D}"/>
              </a:ext>
            </a:extLst>
          </p:cNvPr>
          <p:cNvSpPr txBox="1"/>
          <p:nvPr userDrawn="1"/>
        </p:nvSpPr>
        <p:spPr>
          <a:xfrm>
            <a:off x="10936816" y="125174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Arial"/>
                <a:sym typeface="Gochi Hand"/>
              </a:rPr>
              <a:t>Măng Non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cs typeface="Arial"/>
              <a:sym typeface="Arial"/>
            </a:endParaRP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38E53867-5F3B-46F0-8148-82AD06349B6B}"/>
              </a:ext>
            </a:extLst>
          </p:cNvPr>
          <p:cNvSpPr txBox="1"/>
          <p:nvPr userDrawn="1"/>
        </p:nvSpPr>
        <p:spPr>
          <a:xfrm>
            <a:off x="0" y="-371695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Arial"/>
                <a:sym typeface="Gochi Hand"/>
              </a:rPr>
              <a:t>Măng Non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59AF0-90E5-47C9-8A2E-49268316D2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203" y="38986"/>
            <a:ext cx="7072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0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52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47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1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49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274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33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44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5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14628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1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0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8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52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734284" y="1005681"/>
            <a:ext cx="7803206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81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preserve="1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73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4489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455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D0D0505-D11F-4703-BB64-936817B84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58" y="1218910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1574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9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3D9D873-FC09-D51B-BB78-4C0D4EEF5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B2FFE-7A84-6BF8-42A8-6BE95545E8E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9DBD2-1CAF-6AD4-A7A1-C77B9B2CC7D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C303-02C5-C3D8-DE9A-9983AAD3DF7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6547F-B886-AC0E-3C3B-DA17732EB13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5FE18-2778-CAEE-E3DD-710E2F2F09A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8163C-827D-E862-05A0-62350192562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F44F1-24F1-0434-BF01-3AE381F3E91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A2DC7B-31F6-457B-B869-F89C895F75A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2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205274"/>
            <a:ext cx="7940351" cy="7940351"/>
          </a:xfrm>
          <a:prstGeom prst="rect">
            <a:avLst/>
          </a:prstGeom>
        </p:spPr>
      </p:pic>
      <p:sp>
        <p:nvSpPr>
          <p:cNvPr id="6" name="Google Shape;3742;p25">
            <a:extLst>
              <a:ext uri="{FF2B5EF4-FFF2-40B4-BE49-F238E27FC236}">
                <a16:creationId xmlns:a16="http://schemas.microsoft.com/office/drawing/2014/main" id="{7348BFC0-950C-5D94-E82D-97152AFB07D9}"/>
              </a:ext>
            </a:extLst>
          </p:cNvPr>
          <p:cNvSpPr txBox="1">
            <a:spLocks/>
          </p:cNvSpPr>
          <p:nvPr/>
        </p:nvSpPr>
        <p:spPr>
          <a:xfrm rot="20992893">
            <a:off x="4307504" y="4757310"/>
            <a:ext cx="6684050" cy="291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62"/>
              </a:buClr>
              <a:buSzPts val="4000"/>
              <a:buFont typeface="Baloo 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CD75E"/>
                </a:solidFill>
                <a:effectLst/>
                <a:uLnTx/>
                <a:uFillTx/>
                <a:latin typeface="#9Slide05 Angelline" pitchFamily="2" charset="0"/>
                <a:cs typeface="Baloo 2"/>
                <a:sym typeface="Baloo 2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CD75E"/>
                </a:solidFill>
                <a:effectLst/>
                <a:uLnTx/>
                <a:uFillTx/>
                <a:latin typeface="#9Slide05 Angelline" pitchFamily="2" charset="0"/>
                <a:cs typeface="Baloo 2"/>
                <a:sym typeface="Baloo 2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CD75E"/>
                </a:solidFill>
                <a:effectLst/>
                <a:uLnTx/>
                <a:uFillTx/>
                <a:latin typeface="#9Slide05 Angelline" pitchFamily="2" charset="0"/>
                <a:cs typeface="Baloo 2"/>
                <a:sym typeface="Baloo 2"/>
              </a:rPr>
              <a:t>51</a:t>
            </a:r>
            <a:endParaRPr kumimoji="0" lang="en-US" sz="32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CD75E"/>
              </a:solidFill>
              <a:effectLst/>
              <a:uLnTx/>
              <a:uFillTx/>
              <a:latin typeface="#9Slide05 Angelline" pitchFamily="2" charset="0"/>
              <a:cs typeface="Baloo 2"/>
              <a:sym typeface="Baloo 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24" y="1204259"/>
            <a:ext cx="6861794" cy="44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điều cần biết về mô hình dịch vụ cảng biể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6283" y="336006"/>
            <a:ext cx="9674761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84" y="524770"/>
            <a:ext cx="870110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sng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altLang="en-US" sz="3500" b="1" i="0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vi-VN" altLang="en-US" sz="3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kumimoji="0" lang="vi-VN" altLang="en-US" sz="35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bài toán theo tóm tắt sau:</a:t>
            </a:r>
            <a:endParaRPr kumimoji="0" lang="en-US" altLang="en-US" sz="35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7455" y="1976583"/>
            <a:ext cx="10778836" cy="4241452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5226711" y="2213565"/>
            <a:ext cx="35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1207114" y="3090854"/>
            <a:ext cx="10611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Tàu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thứ hai chở được số thùng hàng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2041033" y="4091206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20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8 =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(thùng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hàng)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4163031" y="4974426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thùng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hàng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086">
            <a:off x="59343" y="3703574"/>
            <a:ext cx="4481602" cy="44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ễ hội cồng chiêng Tây Nguyên diễn ra vào tháng m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42"/>
            <a:ext cx="12192000" cy="69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B92D6E-E0A4-9565-C2B6-24A161145371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8922" y="230275"/>
            <a:ext cx="11374156" cy="1658664"/>
          </a:xfrm>
          <a:custGeom>
            <a:avLst/>
            <a:gdLst>
              <a:gd name="connsiteX0" fmla="*/ 0 w 11374156"/>
              <a:gd name="connsiteY0" fmla="*/ 0 h 1658664"/>
              <a:gd name="connsiteX1" fmla="*/ 11374156 w 11374156"/>
              <a:gd name="connsiteY1" fmla="*/ 0 h 1658664"/>
              <a:gd name="connsiteX2" fmla="*/ 11374156 w 11374156"/>
              <a:gd name="connsiteY2" fmla="*/ 1658664 h 1658664"/>
              <a:gd name="connsiteX3" fmla="*/ 0 w 11374156"/>
              <a:gd name="connsiteY3" fmla="*/ 1658664 h 1658664"/>
              <a:gd name="connsiteX4" fmla="*/ 0 w 11374156"/>
              <a:gd name="connsiteY4" fmla="*/ 0 h 165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658664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467150" y="459471"/>
                  <a:pt x="11465678" y="909778"/>
                  <a:pt x="11374156" y="1658664"/>
                </a:cubicBezTo>
                <a:cubicBezTo>
                  <a:pt x="7112554" y="1561830"/>
                  <a:pt x="5093469" y="1790566"/>
                  <a:pt x="0" y="1658664"/>
                </a:cubicBezTo>
                <a:cubicBezTo>
                  <a:pt x="42886" y="1152459"/>
                  <a:pt x="-130080" y="741814"/>
                  <a:pt x="0" y="0"/>
                </a:cubicBezTo>
                <a:close/>
              </a:path>
              <a:path w="11374156" h="1658664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88878" y="452034"/>
                  <a:pt x="11403749" y="1122001"/>
                  <a:pt x="11374156" y="1658664"/>
                </a:cubicBezTo>
                <a:cubicBezTo>
                  <a:pt x="9302217" y="1784768"/>
                  <a:pt x="4575645" y="1563041"/>
                  <a:pt x="0" y="1658664"/>
                </a:cubicBezTo>
                <a:cubicBezTo>
                  <a:pt x="37207" y="1141339"/>
                  <a:pt x="87356" y="36665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0025791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vi-VN" sz="2800" dirty="0">
                <a:latin typeface="UTM Avo" panose="02040603050506020204" pitchFamily="18" charset="0"/>
              </a:rPr>
              <a:t>Bài 2: Trong ngày hội cồng chiêng, đội Một có 11 người tham gia, đội Hai có số người tham gia ít hơn đội Một là 4 người. Hỏi đội Hai có bao nhiêu người tham gia ngày hội?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47B8AAB7-670B-4761-AEA5-2AF892F4E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88839">
            <a:off x="76217" y="946411"/>
            <a:ext cx="720484" cy="88580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95047" y="2050474"/>
            <a:ext cx="8506691" cy="4241452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5324894" y="236629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2645293" y="3234440"/>
            <a:ext cx="446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Đội Một: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562068" y="3262150"/>
            <a:ext cx="376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11 người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2645293" y="4044277"/>
            <a:ext cx="504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Đội Hai ít hơn đội Một: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7728322" y="4915837"/>
            <a:ext cx="346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người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866820" y="4051660"/>
            <a:ext cx="332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 người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2645293" y="4878891"/>
            <a:ext cx="284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Đội Hai: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ễ hội cồng chiêng Tây Nguyên diễn ra vào tháng m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42"/>
            <a:ext cx="12192000" cy="69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B92D6E-E0A4-9565-C2B6-24A161145371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08922" y="270698"/>
            <a:ext cx="11374156" cy="1658664"/>
          </a:xfrm>
          <a:custGeom>
            <a:avLst/>
            <a:gdLst>
              <a:gd name="connsiteX0" fmla="*/ 0 w 11374156"/>
              <a:gd name="connsiteY0" fmla="*/ 0 h 1658664"/>
              <a:gd name="connsiteX1" fmla="*/ 11374156 w 11374156"/>
              <a:gd name="connsiteY1" fmla="*/ 0 h 1658664"/>
              <a:gd name="connsiteX2" fmla="*/ 11374156 w 11374156"/>
              <a:gd name="connsiteY2" fmla="*/ 1658664 h 1658664"/>
              <a:gd name="connsiteX3" fmla="*/ 0 w 11374156"/>
              <a:gd name="connsiteY3" fmla="*/ 1658664 h 1658664"/>
              <a:gd name="connsiteX4" fmla="*/ 0 w 11374156"/>
              <a:gd name="connsiteY4" fmla="*/ 0 h 165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658664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467150" y="459471"/>
                  <a:pt x="11465678" y="909778"/>
                  <a:pt x="11374156" y="1658664"/>
                </a:cubicBezTo>
                <a:cubicBezTo>
                  <a:pt x="7112554" y="1561830"/>
                  <a:pt x="5093469" y="1790566"/>
                  <a:pt x="0" y="1658664"/>
                </a:cubicBezTo>
                <a:cubicBezTo>
                  <a:pt x="42886" y="1152459"/>
                  <a:pt x="-130080" y="741814"/>
                  <a:pt x="0" y="0"/>
                </a:cubicBezTo>
                <a:close/>
              </a:path>
              <a:path w="11374156" h="1658664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88878" y="452034"/>
                  <a:pt x="11403749" y="1122001"/>
                  <a:pt x="11374156" y="1658664"/>
                </a:cubicBezTo>
                <a:cubicBezTo>
                  <a:pt x="9302217" y="1784768"/>
                  <a:pt x="4575645" y="1563041"/>
                  <a:pt x="0" y="1658664"/>
                </a:cubicBezTo>
                <a:cubicBezTo>
                  <a:pt x="37207" y="1141339"/>
                  <a:pt x="87356" y="36665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0025791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vi-VN" sz="2800" dirty="0">
                <a:latin typeface="UTM Avo" panose="02040603050506020204" pitchFamily="18" charset="0"/>
              </a:rPr>
              <a:t>Bài 2: Trong ngày hội cồng chiêng, đội Một có 11 người tham gia, đội Hai có số người tham gia ít hơn đội Một là 4 người. Hỏi đội Hai có bao nhiêu người tham gia ngày hội?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47B8AAB7-670B-4761-AEA5-2AF892F4E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88839">
            <a:off x="48680" y="616705"/>
            <a:ext cx="720484" cy="8858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52ACD4-9D7B-5A0F-47A4-112B66C06B04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tx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CEF4EED4-2FA0-7616-51CF-5C30EC137B6F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Bài giải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UVF Typewriterhand" panose="02000603000000000000" pitchFamily="2" charset="0"/>
              <a:cs typeface="Arial"/>
              <a:sym typeface="Arial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BF2BBD64-4649-B401-8CFE-69EE55406391}"/>
              </a:ext>
            </a:extLst>
          </p:cNvPr>
          <p:cNvSpPr txBox="1"/>
          <p:nvPr/>
        </p:nvSpPr>
        <p:spPr>
          <a:xfrm>
            <a:off x="2386172" y="2878487"/>
            <a:ext cx="7486994" cy="1384995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3441611" y="72427"/>
                  <a:pt x="4624841" y="61419"/>
                  <a:pt x="8816279" y="0"/>
                </a:cubicBezTo>
                <a:cubicBezTo>
                  <a:pt x="8886185" y="-4259"/>
                  <a:pt x="8935662" y="54657"/>
                  <a:pt x="8943976" y="127697"/>
                </a:cubicBezTo>
                <a:cubicBezTo>
                  <a:pt x="8974662" y="331339"/>
                  <a:pt x="8898978" y="465902"/>
                  <a:pt x="8943976" y="638470"/>
                </a:cubicBezTo>
                <a:cubicBezTo>
                  <a:pt x="8945830" y="699586"/>
                  <a:pt x="8879340" y="757800"/>
                  <a:pt x="8816279" y="766167"/>
                </a:cubicBezTo>
                <a:cubicBezTo>
                  <a:pt x="5187218" y="795994"/>
                  <a:pt x="2533432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8943976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400" b="1" kern="0" dirty="0">
                <a:solidFill>
                  <a:srgbClr val="002060"/>
                </a:solidFill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Đội Hai có số người tham gia ngày hội là: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UVF Typewriterhand" panose="02000603000000000000" pitchFamily="2" charset="0"/>
              <a:cs typeface="Arial"/>
              <a:sym typeface="Arial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B5052971-A302-90DD-15B5-C1F38F25FCA4}"/>
              </a:ext>
            </a:extLst>
          </p:cNvPr>
          <p:cNvSpPr txBox="1"/>
          <p:nvPr/>
        </p:nvSpPr>
        <p:spPr>
          <a:xfrm>
            <a:off x="1518461" y="4323004"/>
            <a:ext cx="8943976" cy="69249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3441611" y="72427"/>
                  <a:pt x="4624841" y="61419"/>
                  <a:pt x="8816279" y="0"/>
                </a:cubicBezTo>
                <a:cubicBezTo>
                  <a:pt x="8886185" y="-4259"/>
                  <a:pt x="8935662" y="54657"/>
                  <a:pt x="8943976" y="127697"/>
                </a:cubicBezTo>
                <a:cubicBezTo>
                  <a:pt x="8974662" y="331339"/>
                  <a:pt x="8898978" y="465902"/>
                  <a:pt x="8943976" y="638470"/>
                </a:cubicBezTo>
                <a:cubicBezTo>
                  <a:pt x="8945830" y="699586"/>
                  <a:pt x="8879340" y="757800"/>
                  <a:pt x="8816279" y="766167"/>
                </a:cubicBezTo>
                <a:cubicBezTo>
                  <a:pt x="5187218" y="795994"/>
                  <a:pt x="2533432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8943976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11 - 4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= </a:t>
            </a: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7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(</a:t>
            </a:r>
            <a:r>
              <a:rPr lang="vi-VN" sz="4500" b="1" kern="0" dirty="0">
                <a:solidFill>
                  <a:srgbClr val="002060"/>
                </a:solidFill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người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)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5C7AD349-8842-2465-8A15-89F3CDEEE24A}"/>
              </a:ext>
            </a:extLst>
          </p:cNvPr>
          <p:cNvSpPr txBox="1"/>
          <p:nvPr/>
        </p:nvSpPr>
        <p:spPr>
          <a:xfrm>
            <a:off x="2216666" y="5460964"/>
            <a:ext cx="8943976" cy="69249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3441611" y="72427"/>
                  <a:pt x="4624841" y="61419"/>
                  <a:pt x="8816279" y="0"/>
                </a:cubicBezTo>
                <a:cubicBezTo>
                  <a:pt x="8886185" y="-4259"/>
                  <a:pt x="8935662" y="54657"/>
                  <a:pt x="8943976" y="127697"/>
                </a:cubicBezTo>
                <a:cubicBezTo>
                  <a:pt x="8974662" y="331339"/>
                  <a:pt x="8898978" y="465902"/>
                  <a:pt x="8943976" y="638470"/>
                </a:cubicBezTo>
                <a:cubicBezTo>
                  <a:pt x="8945830" y="699586"/>
                  <a:pt x="8879340" y="757800"/>
                  <a:pt x="8816279" y="766167"/>
                </a:cubicBezTo>
                <a:cubicBezTo>
                  <a:pt x="5187218" y="795994"/>
                  <a:pt x="2533432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8943976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Đáp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số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: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lang="vi-VN" sz="4500" b="1" kern="0" dirty="0">
                <a:solidFill>
                  <a:srgbClr val="CF2B75"/>
                </a:solidFill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7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lang="vi-VN" sz="4500" b="1" kern="0" dirty="0">
                <a:solidFill>
                  <a:srgbClr val="002060"/>
                </a:solidFill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người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UVF Typewriterhand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7F0D3-81E8-435A-B319-C1C2ED89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2" y="4945067"/>
            <a:ext cx="994555" cy="1691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36" y="2711949"/>
            <a:ext cx="66817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>
            <a:extLst>
              <a:ext uri="{FF2B5EF4-FFF2-40B4-BE49-F238E27FC236}">
                <a16:creationId xmlns:a16="http://schemas.microsoft.com/office/drawing/2014/main" id="{F106F69A-5534-4327-B22B-96BF77DCB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674674"/>
            <a:ext cx="506306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Bài học hôm nay củng cố cho các em kiến thức gì? 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70C76852-C83A-498F-AF33-331B1EB31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716" y="3699246"/>
            <a:ext cx="54376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Cách</a:t>
            </a:r>
            <a:r>
              <a:rPr kumimoji="0" lang="vi-VN" altLang="en-US" sz="3600" b="1" i="0" u="none" strike="noStrike" kern="0" cap="none" spc="0" normalizeH="0" noProof="0" dirty="0">
                <a:ln>
                  <a:noFill/>
                </a:ln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 giải một bài toán về ít hơn một số đơn vị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CF2B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UVF Typewriterhand" panose="02000603000000000000" pitchFamily="2" charset="0"/>
              <a:cs typeface="Arial"/>
              <a:sym typeface="Arial"/>
            </a:endParaRPr>
          </a:p>
        </p:txBody>
      </p:sp>
      <p:pic>
        <p:nvPicPr>
          <p:cNvPr id="19" name="图片 26">
            <a:extLst>
              <a:ext uri="{FF2B5EF4-FFF2-40B4-BE49-F238E27FC236}">
                <a16:creationId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169433"/>
            <a:ext cx="6513576" cy="42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82" y="0"/>
            <a:ext cx="7937680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85" y="3074580"/>
            <a:ext cx="7370703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B9A5C-A9B1-0409-2797-277B741B2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1587" y="3512950"/>
            <a:ext cx="12192000" cy="15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434622" y="226224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205274"/>
            <a:ext cx="7940351" cy="794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61" y="226224"/>
            <a:ext cx="11691631" cy="55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800" y="254000"/>
            <a:ext cx="11569700" cy="6337300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61">
            <a:extLst>
              <a:ext uri="{FF2B5EF4-FFF2-40B4-BE49-F238E27FC236}">
                <a16:creationId xmlns:a16="http://schemas.microsoft.com/office/drawing/2014/main" id="{44922C2C-6CE4-44F8-AE23-C4795E5602C7}"/>
              </a:ext>
            </a:extLst>
          </p:cNvPr>
          <p:cNvSpPr/>
          <p:nvPr/>
        </p:nvSpPr>
        <p:spPr>
          <a:xfrm>
            <a:off x="901700" y="359748"/>
            <a:ext cx="10756900" cy="1424440"/>
          </a:xfrm>
          <a:custGeom>
            <a:avLst/>
            <a:gdLst>
              <a:gd name="connsiteX0" fmla="*/ 0 w 6671991"/>
              <a:gd name="connsiteY0" fmla="*/ 234684 h 1408077"/>
              <a:gd name="connsiteX1" fmla="*/ 234684 w 6671991"/>
              <a:gd name="connsiteY1" fmla="*/ 0 h 1408077"/>
              <a:gd name="connsiteX2" fmla="*/ 6437307 w 6671991"/>
              <a:gd name="connsiteY2" fmla="*/ 0 h 1408077"/>
              <a:gd name="connsiteX3" fmla="*/ 6671991 w 6671991"/>
              <a:gd name="connsiteY3" fmla="*/ 234684 h 1408077"/>
              <a:gd name="connsiteX4" fmla="*/ 6671991 w 6671991"/>
              <a:gd name="connsiteY4" fmla="*/ 1173393 h 1408077"/>
              <a:gd name="connsiteX5" fmla="*/ 6437307 w 6671991"/>
              <a:gd name="connsiteY5" fmla="*/ 1408077 h 1408077"/>
              <a:gd name="connsiteX6" fmla="*/ 234684 w 6671991"/>
              <a:gd name="connsiteY6" fmla="*/ 1408077 h 1408077"/>
              <a:gd name="connsiteX7" fmla="*/ 0 w 6671991"/>
              <a:gd name="connsiteY7" fmla="*/ 1173393 h 1408077"/>
              <a:gd name="connsiteX8" fmla="*/ 0 w 6671991"/>
              <a:gd name="connsiteY8" fmla="*/ 234684 h 1408077"/>
              <a:gd name="connsiteX0" fmla="*/ 0 w 6671991"/>
              <a:gd name="connsiteY0" fmla="*/ 234684 h 1408077"/>
              <a:gd name="connsiteX1" fmla="*/ 294157 w 6671991"/>
              <a:gd name="connsiteY1" fmla="*/ 37170 h 1408077"/>
              <a:gd name="connsiteX2" fmla="*/ 6437307 w 6671991"/>
              <a:gd name="connsiteY2" fmla="*/ 0 h 1408077"/>
              <a:gd name="connsiteX3" fmla="*/ 6671991 w 6671991"/>
              <a:gd name="connsiteY3" fmla="*/ 234684 h 1408077"/>
              <a:gd name="connsiteX4" fmla="*/ 6671991 w 6671991"/>
              <a:gd name="connsiteY4" fmla="*/ 1173393 h 1408077"/>
              <a:gd name="connsiteX5" fmla="*/ 6437307 w 6671991"/>
              <a:gd name="connsiteY5" fmla="*/ 1408077 h 1408077"/>
              <a:gd name="connsiteX6" fmla="*/ 234684 w 6671991"/>
              <a:gd name="connsiteY6" fmla="*/ 1408077 h 1408077"/>
              <a:gd name="connsiteX7" fmla="*/ 0 w 6671991"/>
              <a:gd name="connsiteY7" fmla="*/ 1173393 h 1408077"/>
              <a:gd name="connsiteX8" fmla="*/ 0 w 6671991"/>
              <a:gd name="connsiteY8" fmla="*/ 234684 h 1408077"/>
              <a:gd name="connsiteX0" fmla="*/ 0 w 6671991"/>
              <a:gd name="connsiteY0" fmla="*/ 234684 h 1408077"/>
              <a:gd name="connsiteX1" fmla="*/ 316460 w 6671991"/>
              <a:gd name="connsiteY1" fmla="*/ 141248 h 1408077"/>
              <a:gd name="connsiteX2" fmla="*/ 6437307 w 6671991"/>
              <a:gd name="connsiteY2" fmla="*/ 0 h 1408077"/>
              <a:gd name="connsiteX3" fmla="*/ 6671991 w 6671991"/>
              <a:gd name="connsiteY3" fmla="*/ 234684 h 1408077"/>
              <a:gd name="connsiteX4" fmla="*/ 6671991 w 6671991"/>
              <a:gd name="connsiteY4" fmla="*/ 1173393 h 1408077"/>
              <a:gd name="connsiteX5" fmla="*/ 6437307 w 6671991"/>
              <a:gd name="connsiteY5" fmla="*/ 1408077 h 1408077"/>
              <a:gd name="connsiteX6" fmla="*/ 234684 w 6671991"/>
              <a:gd name="connsiteY6" fmla="*/ 1408077 h 1408077"/>
              <a:gd name="connsiteX7" fmla="*/ 0 w 6671991"/>
              <a:gd name="connsiteY7" fmla="*/ 1173393 h 1408077"/>
              <a:gd name="connsiteX8" fmla="*/ 0 w 6671991"/>
              <a:gd name="connsiteY8" fmla="*/ 234684 h 1408077"/>
              <a:gd name="connsiteX0" fmla="*/ 0 w 6671991"/>
              <a:gd name="connsiteY0" fmla="*/ 234684 h 1408077"/>
              <a:gd name="connsiteX1" fmla="*/ 316460 w 6671991"/>
              <a:gd name="connsiteY1" fmla="*/ 22302 h 1408077"/>
              <a:gd name="connsiteX2" fmla="*/ 6437307 w 6671991"/>
              <a:gd name="connsiteY2" fmla="*/ 0 h 1408077"/>
              <a:gd name="connsiteX3" fmla="*/ 6671991 w 6671991"/>
              <a:gd name="connsiteY3" fmla="*/ 234684 h 1408077"/>
              <a:gd name="connsiteX4" fmla="*/ 6671991 w 6671991"/>
              <a:gd name="connsiteY4" fmla="*/ 1173393 h 1408077"/>
              <a:gd name="connsiteX5" fmla="*/ 6437307 w 6671991"/>
              <a:gd name="connsiteY5" fmla="*/ 1408077 h 1408077"/>
              <a:gd name="connsiteX6" fmla="*/ 234684 w 6671991"/>
              <a:gd name="connsiteY6" fmla="*/ 1408077 h 1408077"/>
              <a:gd name="connsiteX7" fmla="*/ 0 w 6671991"/>
              <a:gd name="connsiteY7" fmla="*/ 1173393 h 1408077"/>
              <a:gd name="connsiteX8" fmla="*/ 0 w 6671991"/>
              <a:gd name="connsiteY8" fmla="*/ 234684 h 1408077"/>
              <a:gd name="connsiteX0" fmla="*/ 0 w 6672131"/>
              <a:gd name="connsiteY0" fmla="*/ 234684 h 1408077"/>
              <a:gd name="connsiteX1" fmla="*/ 316460 w 6672131"/>
              <a:gd name="connsiteY1" fmla="*/ 22302 h 1408077"/>
              <a:gd name="connsiteX2" fmla="*/ 6437307 w 6672131"/>
              <a:gd name="connsiteY2" fmla="*/ 0 h 1408077"/>
              <a:gd name="connsiteX3" fmla="*/ 6671991 w 6672131"/>
              <a:gd name="connsiteY3" fmla="*/ 234684 h 1408077"/>
              <a:gd name="connsiteX4" fmla="*/ 6560122 w 6672131"/>
              <a:gd name="connsiteY4" fmla="*/ 675705 h 1408077"/>
              <a:gd name="connsiteX5" fmla="*/ 6671991 w 6672131"/>
              <a:gd name="connsiteY5" fmla="*/ 1173393 h 1408077"/>
              <a:gd name="connsiteX6" fmla="*/ 6437307 w 6672131"/>
              <a:gd name="connsiteY6" fmla="*/ 1408077 h 1408077"/>
              <a:gd name="connsiteX7" fmla="*/ 234684 w 6672131"/>
              <a:gd name="connsiteY7" fmla="*/ 1408077 h 1408077"/>
              <a:gd name="connsiteX8" fmla="*/ 0 w 6672131"/>
              <a:gd name="connsiteY8" fmla="*/ 1173393 h 1408077"/>
              <a:gd name="connsiteX9" fmla="*/ 0 w 6672131"/>
              <a:gd name="connsiteY9" fmla="*/ 234684 h 1408077"/>
              <a:gd name="connsiteX0" fmla="*/ 0 w 6672131"/>
              <a:gd name="connsiteY0" fmla="*/ 234684 h 1408077"/>
              <a:gd name="connsiteX1" fmla="*/ 316460 w 6672131"/>
              <a:gd name="connsiteY1" fmla="*/ 22302 h 1408077"/>
              <a:gd name="connsiteX2" fmla="*/ 3207322 w 6672131"/>
              <a:gd name="connsiteY2" fmla="*/ 95841 h 1408077"/>
              <a:gd name="connsiteX3" fmla="*/ 6437307 w 6672131"/>
              <a:gd name="connsiteY3" fmla="*/ 0 h 1408077"/>
              <a:gd name="connsiteX4" fmla="*/ 6671991 w 6672131"/>
              <a:gd name="connsiteY4" fmla="*/ 234684 h 1408077"/>
              <a:gd name="connsiteX5" fmla="*/ 6560122 w 6672131"/>
              <a:gd name="connsiteY5" fmla="*/ 675705 h 1408077"/>
              <a:gd name="connsiteX6" fmla="*/ 6671991 w 6672131"/>
              <a:gd name="connsiteY6" fmla="*/ 1173393 h 1408077"/>
              <a:gd name="connsiteX7" fmla="*/ 6437307 w 6672131"/>
              <a:gd name="connsiteY7" fmla="*/ 1408077 h 1408077"/>
              <a:gd name="connsiteX8" fmla="*/ 234684 w 6672131"/>
              <a:gd name="connsiteY8" fmla="*/ 1408077 h 1408077"/>
              <a:gd name="connsiteX9" fmla="*/ 0 w 6672131"/>
              <a:gd name="connsiteY9" fmla="*/ 1173393 h 1408077"/>
              <a:gd name="connsiteX10" fmla="*/ 0 w 6672131"/>
              <a:gd name="connsiteY10" fmla="*/ 234684 h 1408077"/>
              <a:gd name="connsiteX0" fmla="*/ 90 w 6672221"/>
              <a:gd name="connsiteY0" fmla="*/ 234684 h 1408077"/>
              <a:gd name="connsiteX1" fmla="*/ 316550 w 6672221"/>
              <a:gd name="connsiteY1" fmla="*/ 22302 h 1408077"/>
              <a:gd name="connsiteX2" fmla="*/ 3207412 w 6672221"/>
              <a:gd name="connsiteY2" fmla="*/ 95841 h 1408077"/>
              <a:gd name="connsiteX3" fmla="*/ 6437397 w 6672221"/>
              <a:gd name="connsiteY3" fmla="*/ 0 h 1408077"/>
              <a:gd name="connsiteX4" fmla="*/ 6672081 w 6672221"/>
              <a:gd name="connsiteY4" fmla="*/ 234684 h 1408077"/>
              <a:gd name="connsiteX5" fmla="*/ 6560212 w 6672221"/>
              <a:gd name="connsiteY5" fmla="*/ 675705 h 1408077"/>
              <a:gd name="connsiteX6" fmla="*/ 6672081 w 6672221"/>
              <a:gd name="connsiteY6" fmla="*/ 1173393 h 1408077"/>
              <a:gd name="connsiteX7" fmla="*/ 6437397 w 6672221"/>
              <a:gd name="connsiteY7" fmla="*/ 1408077 h 1408077"/>
              <a:gd name="connsiteX8" fmla="*/ 234774 w 6672221"/>
              <a:gd name="connsiteY8" fmla="*/ 1408077 h 1408077"/>
              <a:gd name="connsiteX9" fmla="*/ 90 w 6672221"/>
              <a:gd name="connsiteY9" fmla="*/ 1173393 h 1408077"/>
              <a:gd name="connsiteX10" fmla="*/ 114807 w 6672221"/>
              <a:gd name="connsiteY10" fmla="*/ 683139 h 1408077"/>
              <a:gd name="connsiteX11" fmla="*/ 90 w 6672221"/>
              <a:gd name="connsiteY11" fmla="*/ 234684 h 1408077"/>
              <a:gd name="connsiteX0" fmla="*/ 90 w 6672221"/>
              <a:gd name="connsiteY0" fmla="*/ 234684 h 1408106"/>
              <a:gd name="connsiteX1" fmla="*/ 316550 w 6672221"/>
              <a:gd name="connsiteY1" fmla="*/ 22302 h 1408106"/>
              <a:gd name="connsiteX2" fmla="*/ 3207412 w 6672221"/>
              <a:gd name="connsiteY2" fmla="*/ 95841 h 1408106"/>
              <a:gd name="connsiteX3" fmla="*/ 6437397 w 6672221"/>
              <a:gd name="connsiteY3" fmla="*/ 0 h 1408106"/>
              <a:gd name="connsiteX4" fmla="*/ 6672081 w 6672221"/>
              <a:gd name="connsiteY4" fmla="*/ 234684 h 1408106"/>
              <a:gd name="connsiteX5" fmla="*/ 6560212 w 6672221"/>
              <a:gd name="connsiteY5" fmla="*/ 675705 h 1408106"/>
              <a:gd name="connsiteX6" fmla="*/ 6672081 w 6672221"/>
              <a:gd name="connsiteY6" fmla="*/ 1173393 h 1408106"/>
              <a:gd name="connsiteX7" fmla="*/ 6437397 w 6672221"/>
              <a:gd name="connsiteY7" fmla="*/ 1408077 h 1408106"/>
              <a:gd name="connsiteX8" fmla="*/ 3854183 w 6672221"/>
              <a:gd name="connsiteY8" fmla="*/ 1374514 h 1408106"/>
              <a:gd name="connsiteX9" fmla="*/ 234774 w 6672221"/>
              <a:gd name="connsiteY9" fmla="*/ 1408077 h 1408106"/>
              <a:gd name="connsiteX10" fmla="*/ 90 w 6672221"/>
              <a:gd name="connsiteY10" fmla="*/ 1173393 h 1408106"/>
              <a:gd name="connsiteX11" fmla="*/ 114807 w 6672221"/>
              <a:gd name="connsiteY11" fmla="*/ 683139 h 1408106"/>
              <a:gd name="connsiteX12" fmla="*/ 90 w 6672221"/>
              <a:gd name="connsiteY12" fmla="*/ 234684 h 140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72221" h="1408106">
                <a:moveTo>
                  <a:pt x="90" y="234684"/>
                </a:moveTo>
                <a:cubicBezTo>
                  <a:pt x="90" y="105072"/>
                  <a:pt x="186938" y="22302"/>
                  <a:pt x="316550" y="22302"/>
                </a:cubicBezTo>
                <a:cubicBezTo>
                  <a:pt x="1262824" y="19557"/>
                  <a:pt x="2261138" y="98586"/>
                  <a:pt x="3207412" y="95841"/>
                </a:cubicBezTo>
                <a:lnTo>
                  <a:pt x="6437397" y="0"/>
                </a:lnTo>
                <a:cubicBezTo>
                  <a:pt x="6567009" y="0"/>
                  <a:pt x="6672081" y="105072"/>
                  <a:pt x="6672081" y="234684"/>
                </a:cubicBezTo>
                <a:cubicBezTo>
                  <a:pt x="6676918" y="381691"/>
                  <a:pt x="6555375" y="528698"/>
                  <a:pt x="6560212" y="675705"/>
                </a:cubicBezTo>
                <a:lnTo>
                  <a:pt x="6672081" y="1173393"/>
                </a:lnTo>
                <a:cubicBezTo>
                  <a:pt x="6672081" y="1303005"/>
                  <a:pt x="6567009" y="1408077"/>
                  <a:pt x="6437397" y="1408077"/>
                </a:cubicBezTo>
                <a:cubicBezTo>
                  <a:pt x="5576326" y="1409280"/>
                  <a:pt x="4715254" y="1373311"/>
                  <a:pt x="3854183" y="1374514"/>
                </a:cubicBezTo>
                <a:lnTo>
                  <a:pt x="234774" y="1408077"/>
                </a:lnTo>
                <a:cubicBezTo>
                  <a:pt x="105162" y="1408077"/>
                  <a:pt x="90" y="1303005"/>
                  <a:pt x="90" y="1173393"/>
                </a:cubicBezTo>
                <a:cubicBezTo>
                  <a:pt x="-3798" y="990151"/>
                  <a:pt x="118695" y="866381"/>
                  <a:pt x="114807" y="683139"/>
                </a:cubicBezTo>
                <a:lnTo>
                  <a:pt x="90" y="23468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A5E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739F1BBE-41FA-4750-8CDA-4273ECF4C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428688"/>
            <a:ext cx="9652000" cy="135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78EEA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cs typeface="#9Slide03 Arima Madurai" panose="00000500000000000000" pitchFamily="2" charset="0"/>
                <a:sym typeface="Arial"/>
              </a:rPr>
              <a:t>Mai gấp được 8 cái thuyền, Nam gấp được ít hơn Mai 2 cái. Hỏi Nam gấp được mấy cái thuyền?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578EEA">
                  <a:lumMod val="50000"/>
                </a:srgbClr>
              </a:solidFill>
              <a:effectLst/>
              <a:uLnTx/>
              <a:uFillTx/>
              <a:latin typeface="#9Slide03 AmpleSoft" panose="02000000000000000000" pitchFamily="2" charset="0"/>
              <a:cs typeface="#9Slide03 Arima Madurai" panose="00000500000000000000" pitchFamily="2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27" y="1889936"/>
            <a:ext cx="3153272" cy="31532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74901" y="4981875"/>
            <a:ext cx="6288880" cy="1601561"/>
            <a:chOff x="2375117" y="2248230"/>
            <a:chExt cx="6288880" cy="1601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117" y="3002716"/>
              <a:ext cx="1572220" cy="76849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117" y="2248230"/>
              <a:ext cx="1572220" cy="7684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337" y="3030424"/>
              <a:ext cx="1572220" cy="7684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337" y="2275938"/>
              <a:ext cx="1572220" cy="7684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557" y="3053589"/>
              <a:ext cx="1572220" cy="7684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557" y="2299103"/>
              <a:ext cx="1572220" cy="7684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777" y="3081297"/>
              <a:ext cx="1572220" cy="7684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777" y="2326811"/>
              <a:ext cx="1572220" cy="76849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1945580" y="2026309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901700" y="2789608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5362761" y="2814829"/>
            <a:ext cx="293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cái thuyền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01700" y="3389771"/>
            <a:ext cx="466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 gấp ít hơn Mai: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5362761" y="4149239"/>
            <a:ext cx="310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cái thuyền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5420774" y="3412936"/>
            <a:ext cx="288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cái thuyền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01700" y="4153070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7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1800" y="254000"/>
            <a:ext cx="11569700" cy="6337300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22" y="-563418"/>
            <a:ext cx="11260831" cy="8023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5635420" y="1032436"/>
            <a:ext cx="3591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3019750" y="1865107"/>
            <a:ext cx="8109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Nam gấp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được số cái thuyền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3019750" y="3503318"/>
            <a:ext cx="8109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8 – 2 = 6 (cái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thuyền)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3371276" y="4399411"/>
            <a:ext cx="8109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6 cái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thuyền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459" y="1784944"/>
            <a:ext cx="4806356" cy="48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434622" y="226224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205274"/>
            <a:ext cx="7940351" cy="794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4" y="907439"/>
            <a:ext cx="11691631" cy="63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họ hát hàng tuần, không xin tiền để bảo tồ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9045" y="320498"/>
            <a:ext cx="10756900" cy="2092968"/>
            <a:chOff x="901700" y="359748"/>
            <a:chExt cx="10756900" cy="2092968"/>
          </a:xfrm>
        </p:grpSpPr>
        <p:sp>
          <p:nvSpPr>
            <p:cNvPr id="3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901700" y="359748"/>
              <a:ext cx="10756900" cy="2092968"/>
            </a:xfrm>
            <a:custGeom>
              <a:avLst/>
              <a:gdLst>
                <a:gd name="connsiteX0" fmla="*/ 0 w 6671991"/>
                <a:gd name="connsiteY0" fmla="*/ 234684 h 1408077"/>
                <a:gd name="connsiteX1" fmla="*/ 234684 w 6671991"/>
                <a:gd name="connsiteY1" fmla="*/ 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294157 w 6671991"/>
                <a:gd name="connsiteY1" fmla="*/ 3717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141248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22302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6437307 w 6672131"/>
                <a:gd name="connsiteY2" fmla="*/ 0 h 1408077"/>
                <a:gd name="connsiteX3" fmla="*/ 6671991 w 6672131"/>
                <a:gd name="connsiteY3" fmla="*/ 234684 h 1408077"/>
                <a:gd name="connsiteX4" fmla="*/ 6560122 w 6672131"/>
                <a:gd name="connsiteY4" fmla="*/ 675705 h 1408077"/>
                <a:gd name="connsiteX5" fmla="*/ 6671991 w 6672131"/>
                <a:gd name="connsiteY5" fmla="*/ 1173393 h 1408077"/>
                <a:gd name="connsiteX6" fmla="*/ 6437307 w 6672131"/>
                <a:gd name="connsiteY6" fmla="*/ 1408077 h 1408077"/>
                <a:gd name="connsiteX7" fmla="*/ 234684 w 6672131"/>
                <a:gd name="connsiteY7" fmla="*/ 1408077 h 1408077"/>
                <a:gd name="connsiteX8" fmla="*/ 0 w 6672131"/>
                <a:gd name="connsiteY8" fmla="*/ 1173393 h 1408077"/>
                <a:gd name="connsiteX9" fmla="*/ 0 w 6672131"/>
                <a:gd name="connsiteY9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3207322 w 6672131"/>
                <a:gd name="connsiteY2" fmla="*/ 95841 h 1408077"/>
                <a:gd name="connsiteX3" fmla="*/ 6437307 w 6672131"/>
                <a:gd name="connsiteY3" fmla="*/ 0 h 1408077"/>
                <a:gd name="connsiteX4" fmla="*/ 6671991 w 6672131"/>
                <a:gd name="connsiteY4" fmla="*/ 234684 h 1408077"/>
                <a:gd name="connsiteX5" fmla="*/ 6560122 w 6672131"/>
                <a:gd name="connsiteY5" fmla="*/ 675705 h 1408077"/>
                <a:gd name="connsiteX6" fmla="*/ 6671991 w 6672131"/>
                <a:gd name="connsiteY6" fmla="*/ 1173393 h 1408077"/>
                <a:gd name="connsiteX7" fmla="*/ 6437307 w 6672131"/>
                <a:gd name="connsiteY7" fmla="*/ 1408077 h 1408077"/>
                <a:gd name="connsiteX8" fmla="*/ 234684 w 6672131"/>
                <a:gd name="connsiteY8" fmla="*/ 1408077 h 1408077"/>
                <a:gd name="connsiteX9" fmla="*/ 0 w 6672131"/>
                <a:gd name="connsiteY9" fmla="*/ 1173393 h 1408077"/>
                <a:gd name="connsiteX10" fmla="*/ 0 w 6672131"/>
                <a:gd name="connsiteY10" fmla="*/ 234684 h 1408077"/>
                <a:gd name="connsiteX0" fmla="*/ 90 w 6672221"/>
                <a:gd name="connsiteY0" fmla="*/ 234684 h 1408077"/>
                <a:gd name="connsiteX1" fmla="*/ 316550 w 6672221"/>
                <a:gd name="connsiteY1" fmla="*/ 22302 h 1408077"/>
                <a:gd name="connsiteX2" fmla="*/ 3207412 w 6672221"/>
                <a:gd name="connsiteY2" fmla="*/ 95841 h 1408077"/>
                <a:gd name="connsiteX3" fmla="*/ 6437397 w 6672221"/>
                <a:gd name="connsiteY3" fmla="*/ 0 h 1408077"/>
                <a:gd name="connsiteX4" fmla="*/ 6672081 w 6672221"/>
                <a:gd name="connsiteY4" fmla="*/ 234684 h 1408077"/>
                <a:gd name="connsiteX5" fmla="*/ 6560212 w 6672221"/>
                <a:gd name="connsiteY5" fmla="*/ 675705 h 1408077"/>
                <a:gd name="connsiteX6" fmla="*/ 6672081 w 6672221"/>
                <a:gd name="connsiteY6" fmla="*/ 1173393 h 1408077"/>
                <a:gd name="connsiteX7" fmla="*/ 6437397 w 6672221"/>
                <a:gd name="connsiteY7" fmla="*/ 1408077 h 1408077"/>
                <a:gd name="connsiteX8" fmla="*/ 234774 w 6672221"/>
                <a:gd name="connsiteY8" fmla="*/ 1408077 h 1408077"/>
                <a:gd name="connsiteX9" fmla="*/ 90 w 6672221"/>
                <a:gd name="connsiteY9" fmla="*/ 1173393 h 1408077"/>
                <a:gd name="connsiteX10" fmla="*/ 114807 w 6672221"/>
                <a:gd name="connsiteY10" fmla="*/ 683139 h 1408077"/>
                <a:gd name="connsiteX11" fmla="*/ 90 w 6672221"/>
                <a:gd name="connsiteY11" fmla="*/ 234684 h 1408077"/>
                <a:gd name="connsiteX0" fmla="*/ 90 w 6672221"/>
                <a:gd name="connsiteY0" fmla="*/ 234684 h 1408106"/>
                <a:gd name="connsiteX1" fmla="*/ 316550 w 6672221"/>
                <a:gd name="connsiteY1" fmla="*/ 22302 h 1408106"/>
                <a:gd name="connsiteX2" fmla="*/ 3207412 w 6672221"/>
                <a:gd name="connsiteY2" fmla="*/ 95841 h 1408106"/>
                <a:gd name="connsiteX3" fmla="*/ 6437397 w 6672221"/>
                <a:gd name="connsiteY3" fmla="*/ 0 h 1408106"/>
                <a:gd name="connsiteX4" fmla="*/ 6672081 w 6672221"/>
                <a:gd name="connsiteY4" fmla="*/ 234684 h 1408106"/>
                <a:gd name="connsiteX5" fmla="*/ 6560212 w 6672221"/>
                <a:gd name="connsiteY5" fmla="*/ 675705 h 1408106"/>
                <a:gd name="connsiteX6" fmla="*/ 6672081 w 6672221"/>
                <a:gd name="connsiteY6" fmla="*/ 1173393 h 1408106"/>
                <a:gd name="connsiteX7" fmla="*/ 6437397 w 6672221"/>
                <a:gd name="connsiteY7" fmla="*/ 1408077 h 1408106"/>
                <a:gd name="connsiteX8" fmla="*/ 3854183 w 6672221"/>
                <a:gd name="connsiteY8" fmla="*/ 1374514 h 1408106"/>
                <a:gd name="connsiteX9" fmla="*/ 234774 w 6672221"/>
                <a:gd name="connsiteY9" fmla="*/ 1408077 h 1408106"/>
                <a:gd name="connsiteX10" fmla="*/ 90 w 6672221"/>
                <a:gd name="connsiteY10" fmla="*/ 1173393 h 1408106"/>
                <a:gd name="connsiteX11" fmla="*/ 114807 w 6672221"/>
                <a:gd name="connsiteY11" fmla="*/ 683139 h 1408106"/>
                <a:gd name="connsiteX12" fmla="*/ 90 w 6672221"/>
                <a:gd name="connsiteY12" fmla="*/ 234684 h 140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2221" h="1408106">
                  <a:moveTo>
                    <a:pt x="90" y="234684"/>
                  </a:moveTo>
                  <a:cubicBezTo>
                    <a:pt x="90" y="105072"/>
                    <a:pt x="186938" y="22302"/>
                    <a:pt x="316550" y="22302"/>
                  </a:cubicBezTo>
                  <a:cubicBezTo>
                    <a:pt x="1262824" y="19557"/>
                    <a:pt x="2261138" y="98586"/>
                    <a:pt x="3207412" y="95841"/>
                  </a:cubicBezTo>
                  <a:lnTo>
                    <a:pt x="6437397" y="0"/>
                  </a:lnTo>
                  <a:cubicBezTo>
                    <a:pt x="6567009" y="0"/>
                    <a:pt x="6672081" y="105072"/>
                    <a:pt x="6672081" y="234684"/>
                  </a:cubicBezTo>
                  <a:cubicBezTo>
                    <a:pt x="6676918" y="381691"/>
                    <a:pt x="6555375" y="528698"/>
                    <a:pt x="6560212" y="675705"/>
                  </a:cubicBezTo>
                  <a:lnTo>
                    <a:pt x="6672081" y="1173393"/>
                  </a:lnTo>
                  <a:cubicBezTo>
                    <a:pt x="6672081" y="1303005"/>
                    <a:pt x="6567009" y="1408077"/>
                    <a:pt x="6437397" y="1408077"/>
                  </a:cubicBezTo>
                  <a:cubicBezTo>
                    <a:pt x="5576326" y="1409280"/>
                    <a:pt x="4715254" y="1373311"/>
                    <a:pt x="3854183" y="1374514"/>
                  </a:cubicBezTo>
                  <a:lnTo>
                    <a:pt x="234774" y="1408077"/>
                  </a:lnTo>
                  <a:cubicBezTo>
                    <a:pt x="105162" y="1408077"/>
                    <a:pt x="90" y="1303005"/>
                    <a:pt x="90" y="1173393"/>
                  </a:cubicBezTo>
                  <a:cubicBezTo>
                    <a:pt x="-3798" y="990151"/>
                    <a:pt x="118695" y="866381"/>
                    <a:pt x="114807" y="683139"/>
                  </a:cubicBezTo>
                  <a:lnTo>
                    <a:pt x="90" y="2346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A5E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465634"/>
              <a:ext cx="10185400" cy="198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578EEA">
                      <a:lumMod val="50000"/>
                    </a:srgbClr>
                  </a:solidFill>
                  <a:effectLst/>
                  <a:uLnTx/>
                  <a:uFillTx/>
                  <a:latin typeface="#9Slide03 AmpleSoft" panose="02000000000000000000" pitchFamily="2" charset="0"/>
                  <a:cs typeface="#9Slide03 Arima Madurai" panose="00000500000000000000" pitchFamily="2" charset="0"/>
                  <a:sym typeface="Arial"/>
                </a:rPr>
                <a:t>Trong hội</a:t>
              </a:r>
              <a:r>
                <a:rPr kumimoji="0" lang="vi-VN" altLang="en-US" sz="3600" b="0" i="0" u="none" strike="noStrike" kern="0" cap="none" spc="0" normalizeH="0" noProof="0" dirty="0">
                  <a:ln>
                    <a:noFill/>
                  </a:ln>
                  <a:solidFill>
                    <a:srgbClr val="578EEA">
                      <a:lumMod val="50000"/>
                    </a:srgbClr>
                  </a:solidFill>
                  <a:effectLst/>
                  <a:uLnTx/>
                  <a:uFillTx/>
                  <a:latin typeface="#9Slide03 AmpleSoft" panose="02000000000000000000" pitchFamily="2" charset="0"/>
                  <a:cs typeface="#9Slide03 Arima Madurai" panose="00000500000000000000" pitchFamily="2" charset="0"/>
                  <a:sym typeface="Arial"/>
                </a:rPr>
                <a:t> thi hát quan họ, thôn Thượng tham gia 9 tiết mục, thôn Hạ tham gia ít hơn thôn Thượng 3 tiết mục. Hỏi thôn Hạ tham gia bao nhiêu tiết mục?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78EEA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cs typeface="#9Slide03 Arima Madurai" panose="00000500000000000000" pitchFamily="2" charset="0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28015" y="2740543"/>
            <a:ext cx="8998240" cy="3689927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2371895" y="2912182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1328014" y="3675481"/>
            <a:ext cx="446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Thượng: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453679" y="3671373"/>
            <a:ext cx="293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tiết mục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1328015" y="4275644"/>
            <a:ext cx="6910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Hạ ít hơn thôn Thượng: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7453679" y="5005783"/>
            <a:ext cx="310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tiết mục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511692" y="4269480"/>
            <a:ext cx="288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tiết mục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1328015" y="5038943"/>
            <a:ext cx="284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Hạ: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họ hát hàng tuần, không xin tiền để bảo tồ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9045" y="320498"/>
            <a:ext cx="10756900" cy="2092968"/>
            <a:chOff x="901700" y="359748"/>
            <a:chExt cx="10756900" cy="2092968"/>
          </a:xfrm>
        </p:grpSpPr>
        <p:sp>
          <p:nvSpPr>
            <p:cNvPr id="3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901700" y="359748"/>
              <a:ext cx="10756900" cy="2092968"/>
            </a:xfrm>
            <a:custGeom>
              <a:avLst/>
              <a:gdLst>
                <a:gd name="connsiteX0" fmla="*/ 0 w 6671991"/>
                <a:gd name="connsiteY0" fmla="*/ 234684 h 1408077"/>
                <a:gd name="connsiteX1" fmla="*/ 234684 w 6671991"/>
                <a:gd name="connsiteY1" fmla="*/ 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294157 w 6671991"/>
                <a:gd name="connsiteY1" fmla="*/ 3717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141248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22302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6437307 w 6672131"/>
                <a:gd name="connsiteY2" fmla="*/ 0 h 1408077"/>
                <a:gd name="connsiteX3" fmla="*/ 6671991 w 6672131"/>
                <a:gd name="connsiteY3" fmla="*/ 234684 h 1408077"/>
                <a:gd name="connsiteX4" fmla="*/ 6560122 w 6672131"/>
                <a:gd name="connsiteY4" fmla="*/ 675705 h 1408077"/>
                <a:gd name="connsiteX5" fmla="*/ 6671991 w 6672131"/>
                <a:gd name="connsiteY5" fmla="*/ 1173393 h 1408077"/>
                <a:gd name="connsiteX6" fmla="*/ 6437307 w 6672131"/>
                <a:gd name="connsiteY6" fmla="*/ 1408077 h 1408077"/>
                <a:gd name="connsiteX7" fmla="*/ 234684 w 6672131"/>
                <a:gd name="connsiteY7" fmla="*/ 1408077 h 1408077"/>
                <a:gd name="connsiteX8" fmla="*/ 0 w 6672131"/>
                <a:gd name="connsiteY8" fmla="*/ 1173393 h 1408077"/>
                <a:gd name="connsiteX9" fmla="*/ 0 w 6672131"/>
                <a:gd name="connsiteY9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3207322 w 6672131"/>
                <a:gd name="connsiteY2" fmla="*/ 95841 h 1408077"/>
                <a:gd name="connsiteX3" fmla="*/ 6437307 w 6672131"/>
                <a:gd name="connsiteY3" fmla="*/ 0 h 1408077"/>
                <a:gd name="connsiteX4" fmla="*/ 6671991 w 6672131"/>
                <a:gd name="connsiteY4" fmla="*/ 234684 h 1408077"/>
                <a:gd name="connsiteX5" fmla="*/ 6560122 w 6672131"/>
                <a:gd name="connsiteY5" fmla="*/ 675705 h 1408077"/>
                <a:gd name="connsiteX6" fmla="*/ 6671991 w 6672131"/>
                <a:gd name="connsiteY6" fmla="*/ 1173393 h 1408077"/>
                <a:gd name="connsiteX7" fmla="*/ 6437307 w 6672131"/>
                <a:gd name="connsiteY7" fmla="*/ 1408077 h 1408077"/>
                <a:gd name="connsiteX8" fmla="*/ 234684 w 6672131"/>
                <a:gd name="connsiteY8" fmla="*/ 1408077 h 1408077"/>
                <a:gd name="connsiteX9" fmla="*/ 0 w 6672131"/>
                <a:gd name="connsiteY9" fmla="*/ 1173393 h 1408077"/>
                <a:gd name="connsiteX10" fmla="*/ 0 w 6672131"/>
                <a:gd name="connsiteY10" fmla="*/ 234684 h 1408077"/>
                <a:gd name="connsiteX0" fmla="*/ 90 w 6672221"/>
                <a:gd name="connsiteY0" fmla="*/ 234684 h 1408077"/>
                <a:gd name="connsiteX1" fmla="*/ 316550 w 6672221"/>
                <a:gd name="connsiteY1" fmla="*/ 22302 h 1408077"/>
                <a:gd name="connsiteX2" fmla="*/ 3207412 w 6672221"/>
                <a:gd name="connsiteY2" fmla="*/ 95841 h 1408077"/>
                <a:gd name="connsiteX3" fmla="*/ 6437397 w 6672221"/>
                <a:gd name="connsiteY3" fmla="*/ 0 h 1408077"/>
                <a:gd name="connsiteX4" fmla="*/ 6672081 w 6672221"/>
                <a:gd name="connsiteY4" fmla="*/ 234684 h 1408077"/>
                <a:gd name="connsiteX5" fmla="*/ 6560212 w 6672221"/>
                <a:gd name="connsiteY5" fmla="*/ 675705 h 1408077"/>
                <a:gd name="connsiteX6" fmla="*/ 6672081 w 6672221"/>
                <a:gd name="connsiteY6" fmla="*/ 1173393 h 1408077"/>
                <a:gd name="connsiteX7" fmla="*/ 6437397 w 6672221"/>
                <a:gd name="connsiteY7" fmla="*/ 1408077 h 1408077"/>
                <a:gd name="connsiteX8" fmla="*/ 234774 w 6672221"/>
                <a:gd name="connsiteY8" fmla="*/ 1408077 h 1408077"/>
                <a:gd name="connsiteX9" fmla="*/ 90 w 6672221"/>
                <a:gd name="connsiteY9" fmla="*/ 1173393 h 1408077"/>
                <a:gd name="connsiteX10" fmla="*/ 114807 w 6672221"/>
                <a:gd name="connsiteY10" fmla="*/ 683139 h 1408077"/>
                <a:gd name="connsiteX11" fmla="*/ 90 w 6672221"/>
                <a:gd name="connsiteY11" fmla="*/ 234684 h 1408077"/>
                <a:gd name="connsiteX0" fmla="*/ 90 w 6672221"/>
                <a:gd name="connsiteY0" fmla="*/ 234684 h 1408106"/>
                <a:gd name="connsiteX1" fmla="*/ 316550 w 6672221"/>
                <a:gd name="connsiteY1" fmla="*/ 22302 h 1408106"/>
                <a:gd name="connsiteX2" fmla="*/ 3207412 w 6672221"/>
                <a:gd name="connsiteY2" fmla="*/ 95841 h 1408106"/>
                <a:gd name="connsiteX3" fmla="*/ 6437397 w 6672221"/>
                <a:gd name="connsiteY3" fmla="*/ 0 h 1408106"/>
                <a:gd name="connsiteX4" fmla="*/ 6672081 w 6672221"/>
                <a:gd name="connsiteY4" fmla="*/ 234684 h 1408106"/>
                <a:gd name="connsiteX5" fmla="*/ 6560212 w 6672221"/>
                <a:gd name="connsiteY5" fmla="*/ 675705 h 1408106"/>
                <a:gd name="connsiteX6" fmla="*/ 6672081 w 6672221"/>
                <a:gd name="connsiteY6" fmla="*/ 1173393 h 1408106"/>
                <a:gd name="connsiteX7" fmla="*/ 6437397 w 6672221"/>
                <a:gd name="connsiteY7" fmla="*/ 1408077 h 1408106"/>
                <a:gd name="connsiteX8" fmla="*/ 3854183 w 6672221"/>
                <a:gd name="connsiteY8" fmla="*/ 1374514 h 1408106"/>
                <a:gd name="connsiteX9" fmla="*/ 234774 w 6672221"/>
                <a:gd name="connsiteY9" fmla="*/ 1408077 h 1408106"/>
                <a:gd name="connsiteX10" fmla="*/ 90 w 6672221"/>
                <a:gd name="connsiteY10" fmla="*/ 1173393 h 1408106"/>
                <a:gd name="connsiteX11" fmla="*/ 114807 w 6672221"/>
                <a:gd name="connsiteY11" fmla="*/ 683139 h 1408106"/>
                <a:gd name="connsiteX12" fmla="*/ 90 w 6672221"/>
                <a:gd name="connsiteY12" fmla="*/ 234684 h 140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2221" h="1408106">
                  <a:moveTo>
                    <a:pt x="90" y="234684"/>
                  </a:moveTo>
                  <a:cubicBezTo>
                    <a:pt x="90" y="105072"/>
                    <a:pt x="186938" y="22302"/>
                    <a:pt x="316550" y="22302"/>
                  </a:cubicBezTo>
                  <a:cubicBezTo>
                    <a:pt x="1262824" y="19557"/>
                    <a:pt x="2261138" y="98586"/>
                    <a:pt x="3207412" y="95841"/>
                  </a:cubicBezTo>
                  <a:lnTo>
                    <a:pt x="6437397" y="0"/>
                  </a:lnTo>
                  <a:cubicBezTo>
                    <a:pt x="6567009" y="0"/>
                    <a:pt x="6672081" y="105072"/>
                    <a:pt x="6672081" y="234684"/>
                  </a:cubicBezTo>
                  <a:cubicBezTo>
                    <a:pt x="6676918" y="381691"/>
                    <a:pt x="6555375" y="528698"/>
                    <a:pt x="6560212" y="675705"/>
                  </a:cubicBezTo>
                  <a:lnTo>
                    <a:pt x="6672081" y="1173393"/>
                  </a:lnTo>
                  <a:cubicBezTo>
                    <a:pt x="6672081" y="1303005"/>
                    <a:pt x="6567009" y="1408077"/>
                    <a:pt x="6437397" y="1408077"/>
                  </a:cubicBezTo>
                  <a:cubicBezTo>
                    <a:pt x="5576326" y="1409280"/>
                    <a:pt x="4715254" y="1373311"/>
                    <a:pt x="3854183" y="1374514"/>
                  </a:cubicBezTo>
                  <a:lnTo>
                    <a:pt x="234774" y="1408077"/>
                  </a:lnTo>
                  <a:cubicBezTo>
                    <a:pt x="105162" y="1408077"/>
                    <a:pt x="90" y="1303005"/>
                    <a:pt x="90" y="1173393"/>
                  </a:cubicBezTo>
                  <a:cubicBezTo>
                    <a:pt x="-3798" y="990151"/>
                    <a:pt x="118695" y="866381"/>
                    <a:pt x="114807" y="683139"/>
                  </a:cubicBezTo>
                  <a:lnTo>
                    <a:pt x="90" y="2346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A5E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465634"/>
              <a:ext cx="10185400" cy="198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578EEA">
                      <a:lumMod val="50000"/>
                    </a:srgbClr>
                  </a:solidFill>
                  <a:effectLst/>
                  <a:uLnTx/>
                  <a:uFillTx/>
                  <a:latin typeface="#9Slide03 AmpleSoft" panose="02000000000000000000" pitchFamily="2" charset="0"/>
                  <a:cs typeface="#9Slide03 Arima Madurai" panose="00000500000000000000" pitchFamily="2" charset="0"/>
                  <a:sym typeface="Arial"/>
                </a:rPr>
                <a:t>Trong hội</a:t>
              </a:r>
              <a:r>
                <a:rPr kumimoji="0" lang="vi-VN" altLang="en-US" sz="3600" b="0" i="0" u="none" strike="noStrike" kern="0" cap="none" spc="0" normalizeH="0" noProof="0" dirty="0">
                  <a:ln>
                    <a:noFill/>
                  </a:ln>
                  <a:solidFill>
                    <a:srgbClr val="578EEA">
                      <a:lumMod val="50000"/>
                    </a:srgbClr>
                  </a:solidFill>
                  <a:effectLst/>
                  <a:uLnTx/>
                  <a:uFillTx/>
                  <a:latin typeface="#9Slide03 AmpleSoft" panose="02000000000000000000" pitchFamily="2" charset="0"/>
                  <a:cs typeface="#9Slide03 Arima Madurai" panose="00000500000000000000" pitchFamily="2" charset="0"/>
                  <a:sym typeface="Arial"/>
                </a:rPr>
                <a:t> thi hát quan họ, thôn Thượng tham gia 9 tiết mục, thôn Hạ tham gia ít hơn thôn Thượng 3 tiết mục. Hỏi thôn Hạ tham gia bao nhiêu tiết mục?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78EEA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cs typeface="#9Slide03 Arima Madurai" panose="00000500000000000000" pitchFamily="2" charset="0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28015" y="2740543"/>
            <a:ext cx="8998240" cy="3689927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4656365" y="3036023"/>
            <a:ext cx="35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8D509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1495750" y="3877363"/>
            <a:ext cx="883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1865745" y="4705795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(tiết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mục)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2976014" y="5560042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E793FF-161F-C878-D76D-A58DE40C0018}"/>
              </a:ext>
            </a:extLst>
          </p:cNvPr>
          <p:cNvGrpSpPr/>
          <p:nvPr/>
        </p:nvGrpSpPr>
        <p:grpSpPr>
          <a:xfrm>
            <a:off x="2508851" y="4743761"/>
            <a:ext cx="815472" cy="744927"/>
            <a:chOff x="3208176" y="5138974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5ABE95-F016-0425-C0F8-B572A4D1D1C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D0B370-5FD5-94A3-6F78-837119D3B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63A8D4-7B6B-E6BA-573B-9C01F904CFC1}"/>
              </a:ext>
            </a:extLst>
          </p:cNvPr>
          <p:cNvGrpSpPr/>
          <p:nvPr/>
        </p:nvGrpSpPr>
        <p:grpSpPr>
          <a:xfrm>
            <a:off x="4165289" y="4705795"/>
            <a:ext cx="815472" cy="744927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FBECE17-EC4F-F377-F0D1-72B94F7F7FF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D34937-9FB9-26DF-A818-8A15783F4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8A75F-7B93-A468-847B-1A27A87B9183}"/>
              </a:ext>
            </a:extLst>
          </p:cNvPr>
          <p:cNvGrpSpPr/>
          <p:nvPr/>
        </p:nvGrpSpPr>
        <p:grpSpPr>
          <a:xfrm>
            <a:off x="5512974" y="4693542"/>
            <a:ext cx="815472" cy="744927"/>
            <a:chOff x="3208176" y="5138974"/>
            <a:chExt cx="815472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FDEA33F-E399-FE01-CAA7-F407C06FA65F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083F0D-3523-0EC3-DBCC-6AF80A2A8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31278A-5135-2D6C-4DBF-C7093539B096}"/>
              </a:ext>
            </a:extLst>
          </p:cNvPr>
          <p:cNvGrpSpPr/>
          <p:nvPr/>
        </p:nvGrpSpPr>
        <p:grpSpPr>
          <a:xfrm>
            <a:off x="6456545" y="5567065"/>
            <a:ext cx="815472" cy="744927"/>
            <a:chOff x="3208176" y="5138974"/>
            <a:chExt cx="815472" cy="7449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E3718B-C33B-17D7-F1F1-A05315C5559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A0EE08-F5B3-4FD9-151E-6D1CE318D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9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7F0D3-81E8-435A-B319-C1C2ED89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2" y="4962001"/>
            <a:ext cx="994555" cy="1691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52" y="626053"/>
            <a:ext cx="796816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8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điều cần biết về mô hình dịch vụ cảng biể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6283" y="336006"/>
            <a:ext cx="9674761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84" y="524770"/>
            <a:ext cx="870110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sng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altLang="en-US" sz="3500" b="1" i="0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vi-VN" altLang="en-US" sz="3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kumimoji="0" lang="vi-VN" altLang="en-US" sz="35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bài toán theo tóm tắt sau:</a:t>
            </a:r>
            <a:endParaRPr kumimoji="0" lang="en-US" altLang="en-US" sz="35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7455" y="1976583"/>
            <a:ext cx="10778836" cy="4241452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5364477" y="2050399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939009" y="3160549"/>
            <a:ext cx="446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nhất: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8405024" y="3151313"/>
            <a:ext cx="376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 thùng hàng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39009" y="3970386"/>
            <a:ext cx="792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hai nhiều hơn tàu thứ nhất: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8571278" y="4805000"/>
            <a:ext cx="346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thùng hàng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8626672" y="4030572"/>
            <a:ext cx="332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thùng hàng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39009" y="4805000"/>
            <a:ext cx="284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hai: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476</Words>
  <Application>Microsoft Office PowerPoint</Application>
  <PresentationFormat>Widescreen</PresentationFormat>
  <Paragraphs>60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Abril Fatface</vt:lpstr>
      <vt:lpstr>等线</vt:lpstr>
      <vt:lpstr>Cambria</vt:lpstr>
      <vt:lpstr>#9Slide07 HoneyCream</vt:lpstr>
      <vt:lpstr>等线 Light</vt:lpstr>
      <vt:lpstr>SVN-Wallington</vt:lpstr>
      <vt:lpstr>Baloo 2</vt:lpstr>
      <vt:lpstr>Aldrich</vt:lpstr>
      <vt:lpstr>#9Slide03 AmpleSoft</vt:lpstr>
      <vt:lpstr>#9Slide05 Angelline</vt:lpstr>
      <vt:lpstr>Times New Roman</vt:lpstr>
      <vt:lpstr>Calibri</vt:lpstr>
      <vt:lpstr>#9Slide05 Aphrodite Pro</vt:lpstr>
      <vt:lpstr>UTM Avo</vt:lpstr>
      <vt:lpstr>SVN-Newton</vt:lpstr>
      <vt:lpstr>Griffy</vt:lpstr>
      <vt:lpstr>SlidesMania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Trong ngày hội cồng chiêng, đội Một có 11 người tham gia, đội Hai có số người tham gia ít hơn đội Một là 4 người. Hỏi đội Hai có bao nhiêu người tham gia ngày hội?</vt:lpstr>
      <vt:lpstr>Bài 2: Trong ngày hội cồng chiêng, đội Một có 11 người tham gia, đội Hai có số người tham gia ít hơn đội Một là 4 người. Hỏi đội Hai có bao nhiêu người tham gia ngày hội?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L213PD</dc:subject>
  <dc:creator>MANG NON</dc:creator>
  <cp:keywords>MANG NON</cp:keywords>
  <dc:description>L213PD</dc:description>
  <cp:lastModifiedBy>Windows User</cp:lastModifiedBy>
  <cp:revision>15</cp:revision>
  <dcterms:created xsi:type="dcterms:W3CDTF">2022-09-03T12:42:17Z</dcterms:created>
  <dcterms:modified xsi:type="dcterms:W3CDTF">2022-09-25T02:54:23Z</dcterms:modified>
  <cp:category>L213PD</cp:category>
</cp:coreProperties>
</file>