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09" r:id="rId2"/>
    <p:sldId id="410" r:id="rId3"/>
    <p:sldId id="423" r:id="rId4"/>
    <p:sldId id="421" r:id="rId5"/>
    <p:sldId id="422" r:id="rId6"/>
    <p:sldId id="412" r:id="rId7"/>
    <p:sldId id="424" r:id="rId8"/>
    <p:sldId id="425" r:id="rId9"/>
    <p:sldId id="426" r:id="rId10"/>
    <p:sldId id="427" r:id="rId11"/>
    <p:sldId id="428" r:id="rId12"/>
    <p:sldId id="413" r:id="rId13"/>
    <p:sldId id="430" r:id="rId14"/>
    <p:sldId id="436" r:id="rId15"/>
    <p:sldId id="429" r:id="rId16"/>
    <p:sldId id="432" r:id="rId17"/>
    <p:sldId id="433" r:id="rId18"/>
    <p:sldId id="434" r:id="rId19"/>
    <p:sldId id="435" r:id="rId20"/>
    <p:sldId id="431" r:id="rId21"/>
    <p:sldId id="437" r:id="rId22"/>
    <p:sldId id="420" r:id="rId23"/>
    <p:sldId id="438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unito Sans" pitchFamily="2" charset="0"/>
      <p:regular r:id="rId31"/>
      <p:bold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DD83"/>
    <a:srgbClr val="9C1114"/>
    <a:srgbClr val="CB8D3D"/>
    <a:srgbClr val="FEB14D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84" y="36"/>
      </p:cViewPr>
      <p:guideLst>
        <p:guide orient="horz" pos="2176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字魂58号-创中黑" panose="00000500000000000000" charset="-122"/>
              </a:rPr>
              <a:t>2022/1/24</a:t>
            </a:fld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字魂58号-创中黑" panose="00000500000000000000" charset="-122"/>
              </a:rPr>
              <a:t>‹#›</a:t>
            </a:fld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9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28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10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字魂58号-创中黑" panose="000005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2;p1">
            <a:extLst>
              <a:ext uri="{FF2B5EF4-FFF2-40B4-BE49-F238E27FC236}">
                <a16:creationId xmlns:a16="http://schemas.microsoft.com/office/drawing/2014/main" id="{82F3F5F1-8EB0-4E58-ACB2-31CF431877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408" y="63123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4;p1" descr="Con Hổ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EF0B70D6-EA60-4CDD-9C1D-4C73538262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1632" y="2829155"/>
            <a:ext cx="3873576" cy="387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5;p1" descr="Chinese Money Sticker by THE FOG THICKENS">
            <a:extLst>
              <a:ext uri="{FF2B5EF4-FFF2-40B4-BE49-F238E27FC236}">
                <a16:creationId xmlns:a16="http://schemas.microsoft.com/office/drawing/2014/main" id="{69D6176F-97DC-4CA6-A33D-A64DE83ABB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7633" y="4478838"/>
            <a:ext cx="1401248" cy="16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6;p1" descr="Banh Tet PNG Images | Vector and PSD Files | Free Download on Pngtree">
            <a:extLst>
              <a:ext uri="{FF2B5EF4-FFF2-40B4-BE49-F238E27FC236}">
                <a16:creationId xmlns:a16="http://schemas.microsoft.com/office/drawing/2014/main" id="{CC35B04A-6A2A-42B1-9E31-4448E2FF71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948" y="4080197"/>
            <a:ext cx="2919803" cy="291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7;p1" descr="New Year Dragon Sticker by California Lutheran University">
            <a:extLst>
              <a:ext uri="{FF2B5EF4-FFF2-40B4-BE49-F238E27FC236}">
                <a16:creationId xmlns:a16="http://schemas.microsoft.com/office/drawing/2014/main" id="{29DFDF76-A1F7-434C-9CDA-47B3BC2AD7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397" y="-1"/>
            <a:ext cx="1815539" cy="156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8;p1" descr="New Year Dragon Sticker by California Lutheran University">
            <a:extLst>
              <a:ext uri="{FF2B5EF4-FFF2-40B4-BE49-F238E27FC236}">
                <a16:creationId xmlns:a16="http://schemas.microsoft.com/office/drawing/2014/main" id="{B8D37ED3-5B90-4366-A0D3-E2FD24FF5F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87380" y="-60469"/>
            <a:ext cx="2561474" cy="23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9;p1" descr="Celebrate New Year Sticker by Zacxophone">
            <a:extLst>
              <a:ext uri="{FF2B5EF4-FFF2-40B4-BE49-F238E27FC236}">
                <a16:creationId xmlns:a16="http://schemas.microsoft.com/office/drawing/2014/main" id="{1C6E6C70-EB42-4601-B67A-5E91AD3A8C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64881" y="1977428"/>
            <a:ext cx="3104963" cy="31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1" descr="Celebrate New Year Sticker by Zacxophone">
            <a:extLst>
              <a:ext uri="{FF2B5EF4-FFF2-40B4-BE49-F238E27FC236}">
                <a16:creationId xmlns:a16="http://schemas.microsoft.com/office/drawing/2014/main" id="{E34FD159-03C4-4F65-A690-F4BFD450CC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87332" y="4470015"/>
            <a:ext cx="2539051" cy="25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1;p1">
            <a:extLst>
              <a:ext uri="{FF2B5EF4-FFF2-40B4-BE49-F238E27FC236}">
                <a16:creationId xmlns:a16="http://schemas.microsoft.com/office/drawing/2014/main" id="{70DF4629-5B8F-4BE0-BD4B-17914E5A3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3808" y="64647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1" descr="Celebrate New Year Sticker by Zacxophone">
            <a:extLst>
              <a:ext uri="{FF2B5EF4-FFF2-40B4-BE49-F238E27FC236}">
                <a16:creationId xmlns:a16="http://schemas.microsoft.com/office/drawing/2014/main" id="{5819BD1E-3C9C-4FB9-A7DD-4A7173D26A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9017" y="9181"/>
            <a:ext cx="1554731" cy="155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39ED79-DC1B-4894-8209-0F9ECE4AB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144" y="826892"/>
            <a:ext cx="9827604" cy="2822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25A6D-632F-44A8-9B1A-BFD0AE272E8D}"/>
              </a:ext>
            </a:extLst>
          </p:cNvPr>
          <p:cNvSpPr txBox="1"/>
          <p:nvPr/>
        </p:nvSpPr>
        <p:spPr>
          <a:xfrm>
            <a:off x="10506341" y="6350668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Nunito Sans" pitchFamily="2" charset="0"/>
              </a:rPr>
              <a:t>Trang 53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ŝ1ïďê">
            <a:extLst>
              <a:ext uri="{FF2B5EF4-FFF2-40B4-BE49-F238E27FC236}">
                <a16:creationId xmlns:a16="http://schemas.microsoft.com/office/drawing/2014/main" id="{94370E64-5F4D-4D44-B21C-A49854088811}"/>
              </a:ext>
            </a:extLst>
          </p:cNvPr>
          <p:cNvSpPr/>
          <p:nvPr/>
        </p:nvSpPr>
        <p:spPr>
          <a:xfrm>
            <a:off x="631596" y="459750"/>
            <a:ext cx="11265031" cy="6018871"/>
          </a:xfrm>
          <a:custGeom>
            <a:avLst/>
            <a:gdLst>
              <a:gd name="connsiteX0" fmla="*/ 0 w 2228912"/>
              <a:gd name="connsiteY0" fmla="*/ 133735 h 1337347"/>
              <a:gd name="connsiteX1" fmla="*/ 133735 w 2228912"/>
              <a:gd name="connsiteY1" fmla="*/ 0 h 1337347"/>
              <a:gd name="connsiteX2" fmla="*/ 2095177 w 2228912"/>
              <a:gd name="connsiteY2" fmla="*/ 0 h 1337347"/>
              <a:gd name="connsiteX3" fmla="*/ 2228912 w 2228912"/>
              <a:gd name="connsiteY3" fmla="*/ 133735 h 1337347"/>
              <a:gd name="connsiteX4" fmla="*/ 2228912 w 2228912"/>
              <a:gd name="connsiteY4" fmla="*/ 1203612 h 1337347"/>
              <a:gd name="connsiteX5" fmla="*/ 2095177 w 2228912"/>
              <a:gd name="connsiteY5" fmla="*/ 1337347 h 1337347"/>
              <a:gd name="connsiteX6" fmla="*/ 133735 w 2228912"/>
              <a:gd name="connsiteY6" fmla="*/ 1337347 h 1337347"/>
              <a:gd name="connsiteX7" fmla="*/ 0 w 2228912"/>
              <a:gd name="connsiteY7" fmla="*/ 1203612 h 1337347"/>
              <a:gd name="connsiteX8" fmla="*/ 0 w 2228912"/>
              <a:gd name="connsiteY8" fmla="*/ 133735 h 13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8912" h="1337347">
                <a:moveTo>
                  <a:pt x="0" y="133735"/>
                </a:moveTo>
                <a:cubicBezTo>
                  <a:pt x="0" y="59875"/>
                  <a:pt x="59875" y="0"/>
                  <a:pt x="133735" y="0"/>
                </a:cubicBezTo>
                <a:lnTo>
                  <a:pt x="2095177" y="0"/>
                </a:lnTo>
                <a:cubicBezTo>
                  <a:pt x="2169037" y="0"/>
                  <a:pt x="2228912" y="59875"/>
                  <a:pt x="2228912" y="133735"/>
                </a:cubicBezTo>
                <a:lnTo>
                  <a:pt x="2228912" y="1203612"/>
                </a:lnTo>
                <a:cubicBezTo>
                  <a:pt x="2228912" y="1277472"/>
                  <a:pt x="2169037" y="1337347"/>
                  <a:pt x="2095177" y="1337347"/>
                </a:cubicBezTo>
                <a:lnTo>
                  <a:pt x="133735" y="1337347"/>
                </a:lnTo>
                <a:cubicBezTo>
                  <a:pt x="59875" y="1337347"/>
                  <a:pt x="0" y="1277472"/>
                  <a:pt x="0" y="1203612"/>
                </a:cubicBezTo>
                <a:lnTo>
                  <a:pt x="0" y="133735"/>
                </a:lnTo>
                <a:close/>
              </a:path>
            </a:pathLst>
          </a:custGeom>
          <a:solidFill>
            <a:srgbClr val="FFDDD2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90000" tIns="46800" rIns="90000" bIns="46800" anchor="ctr" anchorCtr="0">
            <a:normAutofit/>
          </a:bodyPr>
          <a:lstStyle/>
          <a:p>
            <a:pPr marL="0" lvl="0" indent="0" algn="ctr" defTabSz="622300"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600" kern="1200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EED5AA1-7125-4713-B65E-19BD0D5E1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59" y="1445085"/>
            <a:ext cx="984083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0" dirty="0">
                <a:latin typeface="Nunito Sans" pitchFamily="2" charset="0"/>
              </a:rPr>
              <a:t>	</a:t>
            </a:r>
            <a:r>
              <a:rPr lang="en-US" altLang="en-US" sz="2800" b="0" dirty="0" err="1">
                <a:latin typeface="Nunito Sans" pitchFamily="2" charset="0"/>
              </a:rPr>
              <a:t>Đây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những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do ban </a:t>
            </a:r>
            <a:r>
              <a:rPr lang="en-US" altLang="en-US" sz="2800" b="0" dirty="0" err="1">
                <a:latin typeface="Nunito Sans" pitchFamily="2" charset="0"/>
              </a:rPr>
              <a:t>chỉ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huy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liên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đội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của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tổ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chức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vi-VN" altLang="en-US" sz="2800" dirty="0">
                <a:latin typeface="Nunito Sans" pitchFamily="2" charset="0"/>
              </a:rPr>
              <a:t>Khi lập một chương trình hoạt động, em cần tưởng tượng mình là liên đội trưởng hoặc liên đội phó của liên đội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US" altLang="en-US" sz="1600" b="0" dirty="0">
              <a:latin typeface="Nunito San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Nunito Sans" pitchFamily="2" charset="0"/>
              </a:rPr>
              <a:t>	</a:t>
            </a:r>
            <a:r>
              <a:rPr lang="en-US" altLang="en-US" sz="2800" b="0" dirty="0">
                <a:latin typeface="Nunito Sans" pitchFamily="2" charset="0"/>
              </a:rPr>
              <a:t>Khi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chương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trình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nên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en-US" altLang="en-US" sz="2800" b="0" dirty="0" err="1">
                <a:latin typeface="Nunito Sans" pitchFamily="2" charset="0"/>
              </a:rPr>
              <a:t>Trong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hợp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cả</a:t>
            </a:r>
            <a:r>
              <a:rPr lang="en-US" altLang="en-US" sz="2800" b="0" dirty="0">
                <a:latin typeface="Nunito Sans" pitchFamily="2" charset="0"/>
              </a:rPr>
              <a:t> 5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đều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cần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dựa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vào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kinh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nghiệm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các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khác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một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vi-VN" altLang="en-US" sz="2800" dirty="0">
                <a:latin typeface="Nunito Sans" pitchFamily="2" charset="0"/>
              </a:rPr>
              <a:t>chương trình hoạt 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mới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88CD1-863E-4439-9543-3D02D975C550}"/>
              </a:ext>
            </a:extLst>
          </p:cNvPr>
          <p:cNvSpPr txBox="1"/>
          <p:nvPr/>
        </p:nvSpPr>
        <p:spPr>
          <a:xfrm>
            <a:off x="5129134" y="257206"/>
            <a:ext cx="31296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Cần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</a:t>
            </a: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chú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ý </a:t>
            </a:r>
            <a:r>
              <a:rPr lang="en-US" altLang="en-US" sz="4400" b="1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1E72B-747A-489E-9907-EA701B77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3309521"/>
            <a:ext cx="939068" cy="105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F68B7-EB5C-4240-B9F3-84DC1CA2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1052444"/>
            <a:ext cx="939068" cy="1052354"/>
          </a:xfrm>
          <a:prstGeom prst="rect">
            <a:avLst/>
          </a:prstGeom>
        </p:spPr>
      </p:pic>
      <p:pic>
        <p:nvPicPr>
          <p:cNvPr id="9" name="Google Shape;127;p3">
            <a:extLst>
              <a:ext uri="{FF2B5EF4-FFF2-40B4-BE49-F238E27FC236}">
                <a16:creationId xmlns:a16="http://schemas.microsoft.com/office/drawing/2014/main" id="{4285DA59-CFCD-48E8-B363-7CF14F209F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641" t="13665" r="59647" b="10784"/>
          <a:stretch/>
        </p:blipFill>
        <p:spPr>
          <a:xfrm>
            <a:off x="-632493" y="1723020"/>
            <a:ext cx="2666555" cy="384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9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inpin heiti" charset="-122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353557"/>
                  <a:gd name="connsiteY0" fmla="*/ 0 h 338554"/>
                  <a:gd name="connsiteX1" fmla="*/ 564854 w 2353557"/>
                  <a:gd name="connsiteY1" fmla="*/ 0 h 338554"/>
                  <a:gd name="connsiteX2" fmla="*/ 1153243 w 2353557"/>
                  <a:gd name="connsiteY2" fmla="*/ 0 h 338554"/>
                  <a:gd name="connsiteX3" fmla="*/ 1671025 w 2353557"/>
                  <a:gd name="connsiteY3" fmla="*/ 0 h 338554"/>
                  <a:gd name="connsiteX4" fmla="*/ 2353557 w 2353557"/>
                  <a:gd name="connsiteY4" fmla="*/ 0 h 338554"/>
                  <a:gd name="connsiteX5" fmla="*/ 2353557 w 2353557"/>
                  <a:gd name="connsiteY5" fmla="*/ 338554 h 338554"/>
                  <a:gd name="connsiteX6" fmla="*/ 1788703 w 2353557"/>
                  <a:gd name="connsiteY6" fmla="*/ 338554 h 338554"/>
                  <a:gd name="connsiteX7" fmla="*/ 1270921 w 2353557"/>
                  <a:gd name="connsiteY7" fmla="*/ 338554 h 338554"/>
                  <a:gd name="connsiteX8" fmla="*/ 682532 w 2353557"/>
                  <a:gd name="connsiteY8" fmla="*/ 338554 h 338554"/>
                  <a:gd name="connsiteX9" fmla="*/ 0 w 2353557"/>
                  <a:gd name="connsiteY9" fmla="*/ 338554 h 338554"/>
                  <a:gd name="connsiteX10" fmla="*/ 0 w 2353557"/>
                  <a:gd name="connsiteY10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3557" h="338554" fill="none" extrusionOk="0">
                    <a:moveTo>
                      <a:pt x="0" y="0"/>
                    </a:moveTo>
                    <a:cubicBezTo>
                      <a:pt x="257665" y="-53349"/>
                      <a:pt x="322692" y="44599"/>
                      <a:pt x="564854" y="0"/>
                    </a:cubicBezTo>
                    <a:cubicBezTo>
                      <a:pt x="807016" y="-44599"/>
                      <a:pt x="973896" y="12706"/>
                      <a:pt x="1153243" y="0"/>
                    </a:cubicBezTo>
                    <a:cubicBezTo>
                      <a:pt x="1332590" y="-12706"/>
                      <a:pt x="1431922" y="8826"/>
                      <a:pt x="1671025" y="0"/>
                    </a:cubicBezTo>
                    <a:cubicBezTo>
                      <a:pt x="1910128" y="-8826"/>
                      <a:pt x="2213616" y="57625"/>
                      <a:pt x="2353557" y="0"/>
                    </a:cubicBezTo>
                    <a:cubicBezTo>
                      <a:pt x="2387389" y="108209"/>
                      <a:pt x="2333392" y="212581"/>
                      <a:pt x="2353557" y="338554"/>
                    </a:cubicBezTo>
                    <a:cubicBezTo>
                      <a:pt x="2138334" y="379341"/>
                      <a:pt x="1964853" y="297625"/>
                      <a:pt x="1788703" y="338554"/>
                    </a:cubicBezTo>
                    <a:cubicBezTo>
                      <a:pt x="1612553" y="379483"/>
                      <a:pt x="1441035" y="315549"/>
                      <a:pt x="1270921" y="338554"/>
                    </a:cubicBezTo>
                    <a:cubicBezTo>
                      <a:pt x="1100807" y="361559"/>
                      <a:pt x="890849" y="335353"/>
                      <a:pt x="682532" y="338554"/>
                    </a:cubicBezTo>
                    <a:cubicBezTo>
                      <a:pt x="474215" y="341755"/>
                      <a:pt x="294305" y="274190"/>
                      <a:pt x="0" y="338554"/>
                    </a:cubicBezTo>
                    <a:cubicBezTo>
                      <a:pt x="-21264" y="199722"/>
                      <a:pt x="10070" y="71260"/>
                      <a:pt x="0" y="0"/>
                    </a:cubicBezTo>
                    <a:close/>
                  </a:path>
                  <a:path w="2353557" h="338554" stroke="0" extrusionOk="0">
                    <a:moveTo>
                      <a:pt x="0" y="0"/>
                    </a:moveTo>
                    <a:cubicBezTo>
                      <a:pt x="127321" y="-56666"/>
                      <a:pt x="379943" y="47978"/>
                      <a:pt x="588389" y="0"/>
                    </a:cubicBezTo>
                    <a:cubicBezTo>
                      <a:pt x="796835" y="-47978"/>
                      <a:pt x="996836" y="16258"/>
                      <a:pt x="1106172" y="0"/>
                    </a:cubicBezTo>
                    <a:cubicBezTo>
                      <a:pt x="1215508" y="-16258"/>
                      <a:pt x="1556414" y="58080"/>
                      <a:pt x="1718097" y="0"/>
                    </a:cubicBezTo>
                    <a:cubicBezTo>
                      <a:pt x="1879780" y="-58080"/>
                      <a:pt x="2127169" y="40163"/>
                      <a:pt x="2353557" y="0"/>
                    </a:cubicBezTo>
                    <a:cubicBezTo>
                      <a:pt x="2359319" y="80236"/>
                      <a:pt x="2325850" y="201666"/>
                      <a:pt x="2353557" y="338554"/>
                    </a:cubicBezTo>
                    <a:cubicBezTo>
                      <a:pt x="2204150" y="340470"/>
                      <a:pt x="2005648" y="336759"/>
                      <a:pt x="1765168" y="338554"/>
                    </a:cubicBezTo>
                    <a:cubicBezTo>
                      <a:pt x="1524688" y="340349"/>
                      <a:pt x="1341460" y="315357"/>
                      <a:pt x="1129707" y="338554"/>
                    </a:cubicBezTo>
                    <a:cubicBezTo>
                      <a:pt x="917954" y="361751"/>
                      <a:pt x="669084" y="277562"/>
                      <a:pt x="541318" y="338554"/>
                    </a:cubicBezTo>
                    <a:cubicBezTo>
                      <a:pt x="413552" y="399546"/>
                      <a:pt x="153231" y="322204"/>
                      <a:pt x="0" y="338554"/>
                    </a:cubicBezTo>
                    <a:cubicBezTo>
                      <a:pt x="-23280" y="258309"/>
                      <a:pt x="31743" y="115018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Tiêu</a:t>
                </a:r>
                <a:r>
                  <a:rPr lang="en-US" sz="28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chí</a:t>
                </a:r>
                <a:endParaRPr lang="en-US" sz="28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499385"/>
                  <a:gd name="connsiteY0" fmla="*/ 0 h 338554"/>
                  <a:gd name="connsiteX1" fmla="*/ 514789 w 1499385"/>
                  <a:gd name="connsiteY1" fmla="*/ 0 h 338554"/>
                  <a:gd name="connsiteX2" fmla="*/ 1014584 w 1499385"/>
                  <a:gd name="connsiteY2" fmla="*/ 0 h 338554"/>
                  <a:gd name="connsiteX3" fmla="*/ 1499385 w 1499385"/>
                  <a:gd name="connsiteY3" fmla="*/ 0 h 338554"/>
                  <a:gd name="connsiteX4" fmla="*/ 1499385 w 1499385"/>
                  <a:gd name="connsiteY4" fmla="*/ 338554 h 338554"/>
                  <a:gd name="connsiteX5" fmla="*/ 1044572 w 1499385"/>
                  <a:gd name="connsiteY5" fmla="*/ 338554 h 338554"/>
                  <a:gd name="connsiteX6" fmla="*/ 544777 w 1499385"/>
                  <a:gd name="connsiteY6" fmla="*/ 338554 h 338554"/>
                  <a:gd name="connsiteX7" fmla="*/ 0 w 1499385"/>
                  <a:gd name="connsiteY7" fmla="*/ 338554 h 338554"/>
                  <a:gd name="connsiteX8" fmla="*/ 0 w 1499385"/>
                  <a:gd name="connsiteY8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9385" h="338554" fill="none" extrusionOk="0">
                    <a:moveTo>
                      <a:pt x="0" y="0"/>
                    </a:moveTo>
                    <a:cubicBezTo>
                      <a:pt x="185423" y="-52957"/>
                      <a:pt x="333152" y="49365"/>
                      <a:pt x="514789" y="0"/>
                    </a:cubicBezTo>
                    <a:cubicBezTo>
                      <a:pt x="696426" y="-49365"/>
                      <a:pt x="768236" y="57868"/>
                      <a:pt x="1014584" y="0"/>
                    </a:cubicBezTo>
                    <a:cubicBezTo>
                      <a:pt x="1260933" y="-57868"/>
                      <a:pt x="1281019" y="27913"/>
                      <a:pt x="1499385" y="0"/>
                    </a:cubicBezTo>
                    <a:cubicBezTo>
                      <a:pt x="1518844" y="165495"/>
                      <a:pt x="1486143" y="222943"/>
                      <a:pt x="1499385" y="338554"/>
                    </a:cubicBezTo>
                    <a:cubicBezTo>
                      <a:pt x="1355956" y="360886"/>
                      <a:pt x="1255429" y="294445"/>
                      <a:pt x="1044572" y="338554"/>
                    </a:cubicBezTo>
                    <a:cubicBezTo>
                      <a:pt x="833715" y="382663"/>
                      <a:pt x="707745" y="326414"/>
                      <a:pt x="544777" y="338554"/>
                    </a:cubicBezTo>
                    <a:cubicBezTo>
                      <a:pt x="381810" y="350694"/>
                      <a:pt x="231254" y="280147"/>
                      <a:pt x="0" y="338554"/>
                    </a:cubicBezTo>
                    <a:cubicBezTo>
                      <a:pt x="-19797" y="230672"/>
                      <a:pt x="31414" y="141629"/>
                      <a:pt x="0" y="0"/>
                    </a:cubicBezTo>
                    <a:close/>
                  </a:path>
                  <a:path w="1499385" h="338554" stroke="0" extrusionOk="0">
                    <a:moveTo>
                      <a:pt x="0" y="0"/>
                    </a:moveTo>
                    <a:cubicBezTo>
                      <a:pt x="114030" y="-50374"/>
                      <a:pt x="324142" y="47251"/>
                      <a:pt x="454813" y="0"/>
                    </a:cubicBezTo>
                    <a:cubicBezTo>
                      <a:pt x="585484" y="-47251"/>
                      <a:pt x="823213" y="40434"/>
                      <a:pt x="924621" y="0"/>
                    </a:cubicBezTo>
                    <a:cubicBezTo>
                      <a:pt x="1026029" y="-40434"/>
                      <a:pt x="1249226" y="14145"/>
                      <a:pt x="1499385" y="0"/>
                    </a:cubicBezTo>
                    <a:cubicBezTo>
                      <a:pt x="1521371" y="82706"/>
                      <a:pt x="1476318" y="264331"/>
                      <a:pt x="1499385" y="338554"/>
                    </a:cubicBezTo>
                    <a:cubicBezTo>
                      <a:pt x="1285841" y="351269"/>
                      <a:pt x="1132712" y="289281"/>
                      <a:pt x="1014584" y="338554"/>
                    </a:cubicBezTo>
                    <a:cubicBezTo>
                      <a:pt x="896456" y="387827"/>
                      <a:pt x="753312" y="327466"/>
                      <a:pt x="544777" y="338554"/>
                    </a:cubicBezTo>
                    <a:cubicBezTo>
                      <a:pt x="336242" y="349642"/>
                      <a:pt x="246895" y="307802"/>
                      <a:pt x="0" y="338554"/>
                    </a:cubicBezTo>
                    <a:cubicBezTo>
                      <a:pt x="-27045" y="256314"/>
                      <a:pt x="35762" y="10386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Bình</a:t>
                </a:r>
                <a:r>
                  <a:rPr lang="en-US" sz="20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thường</a:t>
                </a:r>
                <a:endParaRPr lang="en-US" sz="20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50166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78301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9452" y="-23109"/>
                      <a:pt x="298819" y="52257"/>
                      <a:pt x="450166" y="0"/>
                    </a:cubicBezTo>
                    <a:cubicBezTo>
                      <a:pt x="601513" y="-52257"/>
                      <a:pt x="695025" y="14589"/>
                      <a:pt x="937846" y="0"/>
                    </a:cubicBezTo>
                    <a:cubicBezTo>
                      <a:pt x="957644" y="126109"/>
                      <a:pt x="921444" y="212730"/>
                      <a:pt x="937846" y="338554"/>
                    </a:cubicBezTo>
                    <a:cubicBezTo>
                      <a:pt x="799457" y="372225"/>
                      <a:pt x="657537" y="325220"/>
                      <a:pt x="478301" y="338554"/>
                    </a:cubicBezTo>
                    <a:cubicBezTo>
                      <a:pt x="299065" y="351888"/>
                      <a:pt x="118613" y="282000"/>
                      <a:pt x="0" y="338554"/>
                    </a:cubicBezTo>
                    <a:cubicBezTo>
                      <a:pt x="-17653" y="223560"/>
                      <a:pt x="161" y="153504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15121" y="-33484"/>
                      <a:pt x="247154" y="26870"/>
                      <a:pt x="440788" y="0"/>
                    </a:cubicBezTo>
                    <a:cubicBezTo>
                      <a:pt x="634422" y="-26870"/>
                      <a:pt x="818256" y="12960"/>
                      <a:pt x="937846" y="0"/>
                    </a:cubicBezTo>
                    <a:cubicBezTo>
                      <a:pt x="942326" y="68897"/>
                      <a:pt x="921906" y="250623"/>
                      <a:pt x="937846" y="338554"/>
                    </a:cubicBezTo>
                    <a:cubicBezTo>
                      <a:pt x="819124" y="367318"/>
                      <a:pt x="701456" y="311133"/>
                      <a:pt x="468923" y="338554"/>
                    </a:cubicBezTo>
                    <a:cubicBezTo>
                      <a:pt x="236390" y="365975"/>
                      <a:pt x="124886" y="309908"/>
                      <a:pt x="0" y="338554"/>
                    </a:cubicBezTo>
                    <a:cubicBezTo>
                      <a:pt x="-34720" y="253072"/>
                      <a:pt x="34538" y="15275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87680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87680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2046" y="-43196"/>
                      <a:pt x="274475" y="10923"/>
                      <a:pt x="487680" y="0"/>
                    </a:cubicBezTo>
                    <a:cubicBezTo>
                      <a:pt x="700885" y="-10923"/>
                      <a:pt x="742955" y="45100"/>
                      <a:pt x="937846" y="0"/>
                    </a:cubicBezTo>
                    <a:cubicBezTo>
                      <a:pt x="947939" y="85555"/>
                      <a:pt x="935445" y="190914"/>
                      <a:pt x="937846" y="338554"/>
                    </a:cubicBezTo>
                    <a:cubicBezTo>
                      <a:pt x="799757" y="388162"/>
                      <a:pt x="694202" y="308786"/>
                      <a:pt x="487680" y="338554"/>
                    </a:cubicBezTo>
                    <a:cubicBezTo>
                      <a:pt x="281158" y="368322"/>
                      <a:pt x="226053" y="310239"/>
                      <a:pt x="0" y="338554"/>
                    </a:cubicBezTo>
                    <a:cubicBezTo>
                      <a:pt x="-20624" y="227603"/>
                      <a:pt x="9341" y="152691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30441" y="-11038"/>
                      <a:pt x="312699" y="23472"/>
                      <a:pt x="468923" y="0"/>
                    </a:cubicBezTo>
                    <a:cubicBezTo>
                      <a:pt x="625147" y="-23472"/>
                      <a:pt x="828397" y="10334"/>
                      <a:pt x="937846" y="0"/>
                    </a:cubicBezTo>
                    <a:cubicBezTo>
                      <a:pt x="972452" y="78964"/>
                      <a:pt x="922806" y="191666"/>
                      <a:pt x="937846" y="338554"/>
                    </a:cubicBezTo>
                    <a:cubicBezTo>
                      <a:pt x="825600" y="348502"/>
                      <a:pt x="583027" y="321327"/>
                      <a:pt x="468923" y="338554"/>
                    </a:cubicBezTo>
                    <a:cubicBezTo>
                      <a:pt x="354819" y="355781"/>
                      <a:pt x="180026" y="287309"/>
                      <a:pt x="0" y="338554"/>
                    </a:cubicBezTo>
                    <a:cubicBezTo>
                      <a:pt x="-33600" y="260192"/>
                      <a:pt x="18598" y="14110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bày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3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của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chương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hoạt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động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.</a:t>
                </a:r>
                <a:endParaRPr lang="vi-VN" sz="28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latin typeface="Nunito Sans" pitchFamily="2" charset="0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</a:rPr>
                  <a:t>Nêu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chuẩn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bị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và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phân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việc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đầy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</a:rPr>
                  <a:t>.</a:t>
                </a:r>
                <a:endParaRPr lang="vi-VN" sz="36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Nunito Sans" pitchFamily="2" charset="0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8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DE18C-6F9B-4331-A865-822815392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73" y="1355364"/>
            <a:ext cx="5986791" cy="31884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tart timer">
            <a:extLst>
              <a:ext uri="{FF2B5EF4-FFF2-40B4-BE49-F238E27FC236}">
                <a16:creationId xmlns:a16="http://schemas.microsoft.com/office/drawing/2014/main" id="{EDC55618-507F-41C7-A331-F6CA2635FC07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id="{48B7D01E-5B7B-4C6B-9743-DA09F1A632D0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id="{D8F2B5C4-B16E-4B76-AE86-AF51786A4717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id="{77BF5F57-05EF-456C-951F-7EDA9D148A32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id="{97AE2759-2EE8-4151-8A4F-C1BAFC8BCAD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id="{278AAD77-37F5-433F-8663-12FF91CD136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0E9DD015-D695-4759-9F68-274351486B2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76214" y="1365264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419EADE-1D96-4CFE-8926-C6460ADC4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2AEFF38-DEC0-432B-852B-D9C81ABE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238FFFE9-287C-4D52-AB1D-ED412D3B7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0F28E341-23F5-4165-95ED-54F631CE5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437E586B-7232-4DC6-8711-08F31BEDD088}"/>
              </a:ext>
            </a:extLst>
          </p:cNvPr>
          <p:cNvSpPr>
            <a:spLocks/>
          </p:cNvSpPr>
          <p:nvPr/>
        </p:nvSpPr>
        <p:spPr bwMode="auto">
          <a:xfrm>
            <a:off x="8974939" y="1822464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5EA3840-6861-445D-9214-28E4FDAF4533}"/>
              </a:ext>
            </a:extLst>
          </p:cNvPr>
          <p:cNvSpPr>
            <a:spLocks/>
          </p:cNvSpPr>
          <p:nvPr/>
        </p:nvSpPr>
        <p:spPr bwMode="auto">
          <a:xfrm>
            <a:off x="10002052" y="2070114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5B54CB5-479C-4BD8-B2D8-B7952353CE9C}"/>
              </a:ext>
            </a:extLst>
          </p:cNvPr>
          <p:cNvSpPr>
            <a:spLocks/>
          </p:cNvSpPr>
          <p:nvPr/>
        </p:nvSpPr>
        <p:spPr bwMode="auto">
          <a:xfrm>
            <a:off x="7503327" y="2049477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F049408F-6507-4E2D-8E52-9B5039E5507A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55174836-6F73-4FF5-B491-CC5DC0D2AF16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F14DCAB8-5663-40A1-A4DF-859D3EF94B3D}"/>
              </a:ext>
            </a:extLst>
          </p:cNvPr>
          <p:cNvSpPr>
            <a:spLocks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A9C37D7-267E-4E6D-B8C8-2010DAD6D4E0}"/>
              </a:ext>
            </a:extLst>
          </p:cNvPr>
          <p:cNvSpPr>
            <a:spLocks/>
          </p:cNvSpPr>
          <p:nvPr/>
        </p:nvSpPr>
        <p:spPr bwMode="auto">
          <a:xfrm>
            <a:off x="10675152" y="2532077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15C51E45-0F52-4C14-8DFC-EFB5561E9D03}"/>
              </a:ext>
            </a:extLst>
          </p:cNvPr>
          <p:cNvSpPr>
            <a:spLocks/>
          </p:cNvSpPr>
          <p:nvPr/>
        </p:nvSpPr>
        <p:spPr bwMode="auto">
          <a:xfrm>
            <a:off x="10435439" y="2378089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9E39BEEA-D45F-4445-98E5-E7B3E66D7233}"/>
              </a:ext>
            </a:extLst>
          </p:cNvPr>
          <p:cNvSpPr>
            <a:spLocks/>
          </p:cNvSpPr>
          <p:nvPr/>
        </p:nvSpPr>
        <p:spPr bwMode="auto">
          <a:xfrm>
            <a:off x="6933414" y="1538302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A2D305B5-C9FE-460C-819B-4BA5B4ABB0BE}"/>
              </a:ext>
            </a:extLst>
          </p:cNvPr>
          <p:cNvSpPr>
            <a:spLocks noEditPoints="1"/>
          </p:cNvSpPr>
          <p:nvPr/>
        </p:nvSpPr>
        <p:spPr bwMode="auto">
          <a:xfrm>
            <a:off x="7149314" y="2741627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BBC05C10-C80F-47A3-807B-94EB73C6420D}"/>
              </a:ext>
            </a:extLst>
          </p:cNvPr>
          <p:cNvSpPr>
            <a:spLocks/>
          </p:cNvSpPr>
          <p:nvPr/>
        </p:nvSpPr>
        <p:spPr bwMode="auto">
          <a:xfrm>
            <a:off x="7082639" y="1778014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1B6E8A04-E493-4DAA-8CC9-6BE91638CE94}"/>
              </a:ext>
            </a:extLst>
          </p:cNvPr>
          <p:cNvSpPr>
            <a:spLocks/>
          </p:cNvSpPr>
          <p:nvPr/>
        </p:nvSpPr>
        <p:spPr bwMode="auto">
          <a:xfrm>
            <a:off x="7544602" y="5816614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01F68927-ED19-4854-A5D0-B5BBAF8E0A86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5716DD68-8B13-4CE1-B20D-F4704C287B02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32F563C0-1E88-4066-A2E0-6054ACE2ED6C}"/>
              </a:ext>
            </a:extLst>
          </p:cNvPr>
          <p:cNvSpPr>
            <a:spLocks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8584FBC1-0BDD-4695-9DCA-DD561DF00277}"/>
              </a:ext>
            </a:extLst>
          </p:cNvPr>
          <p:cNvSpPr>
            <a:spLocks/>
          </p:cNvSpPr>
          <p:nvPr/>
        </p:nvSpPr>
        <p:spPr bwMode="auto">
          <a:xfrm>
            <a:off x="10110002" y="5816614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80B97307-9E39-47CA-BE75-067C945930AB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74A74A24-F2AE-466B-B0A5-493ACB0634B6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E3F3FB19-3CFA-4166-9ED6-CD84482FB722}"/>
              </a:ext>
            </a:extLst>
          </p:cNvPr>
          <p:cNvSpPr>
            <a:spLocks/>
          </p:cNvSpPr>
          <p:nvPr/>
        </p:nvSpPr>
        <p:spPr bwMode="auto">
          <a:xfrm>
            <a:off x="10271927" y="6088077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1575C5-9F45-4EFC-B820-AECFA1EF9E67}"/>
              </a:ext>
            </a:extLst>
          </p:cNvPr>
          <p:cNvGrpSpPr/>
          <p:nvPr/>
        </p:nvGrpSpPr>
        <p:grpSpPr>
          <a:xfrm rot="1786145">
            <a:off x="7293777" y="2452702"/>
            <a:ext cx="3829050" cy="3830638"/>
            <a:chOff x="817563" y="2264166"/>
            <a:chExt cx="3829050" cy="3830638"/>
          </a:xfrm>
        </p:grpSpPr>
        <p:sp>
          <p:nvSpPr>
            <p:cNvPr id="35" name="Oval 28">
              <a:extLst>
                <a:ext uri="{FF2B5EF4-FFF2-40B4-BE49-F238E27FC236}">
                  <a16:creationId xmlns:a16="http://schemas.microsoft.com/office/drawing/2014/main" id="{2D6F49DB-DA2D-4265-BF6D-1D5FAA60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hour hand">
              <a:extLst>
                <a:ext uri="{FF2B5EF4-FFF2-40B4-BE49-F238E27FC236}">
                  <a16:creationId xmlns:a16="http://schemas.microsoft.com/office/drawing/2014/main" id="{59753B3A-6776-4BD4-BD16-939F9A7A9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7" name="Freeform 29">
            <a:extLst>
              <a:ext uri="{FF2B5EF4-FFF2-40B4-BE49-F238E27FC236}">
                <a16:creationId xmlns:a16="http://schemas.microsoft.com/office/drawing/2014/main" id="{C42A53C0-4901-41B7-A4DB-65E977842679}"/>
              </a:ext>
            </a:extLst>
          </p:cNvPr>
          <p:cNvSpPr>
            <a:spLocks noEditPoints="1"/>
          </p:cNvSpPr>
          <p:nvPr/>
        </p:nvSpPr>
        <p:spPr bwMode="auto">
          <a:xfrm>
            <a:off x="7014377" y="2174889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AEB5B7F4-C0E8-49F0-917D-65E5194263A4}"/>
              </a:ext>
            </a:extLst>
          </p:cNvPr>
          <p:cNvSpPr>
            <a:spLocks noEditPoints="1"/>
          </p:cNvSpPr>
          <p:nvPr/>
        </p:nvSpPr>
        <p:spPr bwMode="auto">
          <a:xfrm>
            <a:off x="7187414" y="2346339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55F05E02-A375-41BB-B76F-CE83BE4E60EB}"/>
              </a:ext>
            </a:extLst>
          </p:cNvPr>
          <p:cNvSpPr>
            <a:spLocks noEditPoints="1"/>
          </p:cNvSpPr>
          <p:nvPr/>
        </p:nvSpPr>
        <p:spPr bwMode="auto">
          <a:xfrm>
            <a:off x="7096927" y="2255852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D3A3AF-A963-4AA3-BBAD-69A1E2089C4E}"/>
              </a:ext>
            </a:extLst>
          </p:cNvPr>
          <p:cNvGrpSpPr/>
          <p:nvPr/>
        </p:nvGrpSpPr>
        <p:grpSpPr>
          <a:xfrm>
            <a:off x="8932077" y="2600339"/>
            <a:ext cx="566738" cy="566738"/>
            <a:chOff x="2455863" y="2411803"/>
            <a:chExt cx="566738" cy="566738"/>
          </a:xfrm>
        </p:grpSpPr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4AB79914-0F50-4B03-B1EF-AE3F6B3A4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5BCADC75-C814-492F-A4C1-8B251432D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19FEC9-53C3-481C-8550-FA799EF0C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6180E4C3-1653-4935-8D5B-ADD35A8D3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F119B836-1E8E-4F16-B222-69B58D29F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7">
              <a:extLst>
                <a:ext uri="{FF2B5EF4-FFF2-40B4-BE49-F238E27FC236}">
                  <a16:creationId xmlns:a16="http://schemas.microsoft.com/office/drawing/2014/main" id="{F6DED039-3AB5-4850-A5FA-54B4BFE71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7" name="Freeform 40">
            <a:extLst>
              <a:ext uri="{FF2B5EF4-FFF2-40B4-BE49-F238E27FC236}">
                <a16:creationId xmlns:a16="http://schemas.microsoft.com/office/drawing/2014/main" id="{972BB139-CA58-4EE1-A00F-C3B9EC7F8C7A}"/>
              </a:ext>
            </a:extLst>
          </p:cNvPr>
          <p:cNvSpPr>
            <a:spLocks noEditPoints="1"/>
          </p:cNvSpPr>
          <p:nvPr/>
        </p:nvSpPr>
        <p:spPr bwMode="auto">
          <a:xfrm>
            <a:off x="9721064" y="3040077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id="{5DAD3741-4F61-463D-B5C1-EB6F0656B03A}"/>
              </a:ext>
            </a:extLst>
          </p:cNvPr>
          <p:cNvSpPr>
            <a:spLocks noEditPoints="1"/>
          </p:cNvSpPr>
          <p:nvPr/>
        </p:nvSpPr>
        <p:spPr bwMode="auto">
          <a:xfrm>
            <a:off x="10262402" y="3460764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9557458-04D5-4BD7-A9F3-B69717258870}"/>
              </a:ext>
            </a:extLst>
          </p:cNvPr>
          <p:cNvGrpSpPr/>
          <p:nvPr/>
        </p:nvGrpSpPr>
        <p:grpSpPr>
          <a:xfrm>
            <a:off x="10427689" y="3625910"/>
            <a:ext cx="585788" cy="700042"/>
            <a:chOff x="3951475" y="3437374"/>
            <a:chExt cx="585788" cy="700042"/>
          </a:xfrm>
        </p:grpSpPr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08BFB24F-4495-4B75-9B70-95B9F4B1E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5DC04FCB-EF59-43AB-B3FA-138759B5F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089BFE3C-84F9-40B1-B5AF-E7F27F842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id="{BD04E0F6-5979-4D88-9DCC-D624F1832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86F3C28C-8553-41EE-8157-750E1D95B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013E21C5-8EC5-4DB2-9810-A07D237BCD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Freeform 58">
            <a:extLst>
              <a:ext uri="{FF2B5EF4-FFF2-40B4-BE49-F238E27FC236}">
                <a16:creationId xmlns:a16="http://schemas.microsoft.com/office/drawing/2014/main" id="{93149A5C-C483-4BBD-8EB9-B80387468260}"/>
              </a:ext>
            </a:extLst>
          </p:cNvPr>
          <p:cNvSpPr>
            <a:spLocks noEditPoints="1"/>
          </p:cNvSpPr>
          <p:nvPr/>
        </p:nvSpPr>
        <p:spPr bwMode="auto">
          <a:xfrm>
            <a:off x="10286214" y="4921264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92B47D-96C0-4FD8-8B2B-6AF6C22418D7}"/>
              </a:ext>
            </a:extLst>
          </p:cNvPr>
          <p:cNvGrpSpPr/>
          <p:nvPr/>
        </p:nvGrpSpPr>
        <p:grpSpPr>
          <a:xfrm>
            <a:off x="9757577" y="5346397"/>
            <a:ext cx="629286" cy="577850"/>
            <a:chOff x="3281363" y="5157861"/>
            <a:chExt cx="629286" cy="577850"/>
          </a:xfrm>
        </p:grpSpPr>
        <p:sp>
          <p:nvSpPr>
            <p:cNvPr id="58" name="Freeform 62">
              <a:extLst>
                <a:ext uri="{FF2B5EF4-FFF2-40B4-BE49-F238E27FC236}">
                  <a16:creationId xmlns:a16="http://schemas.microsoft.com/office/drawing/2014/main" id="{2BE069EF-068F-4E9A-B6EE-C1706671D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63">
              <a:extLst>
                <a:ext uri="{FF2B5EF4-FFF2-40B4-BE49-F238E27FC236}">
                  <a16:creationId xmlns:a16="http://schemas.microsoft.com/office/drawing/2014/main" id="{B2ECD23C-BBC6-42AD-AC23-7BFBA10A9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4">
              <a:extLst>
                <a:ext uri="{FF2B5EF4-FFF2-40B4-BE49-F238E27FC236}">
                  <a16:creationId xmlns:a16="http://schemas.microsoft.com/office/drawing/2014/main" id="{966D17EA-1D08-406E-B3A6-FDD52BC04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65">
              <a:extLst>
                <a:ext uri="{FF2B5EF4-FFF2-40B4-BE49-F238E27FC236}">
                  <a16:creationId xmlns:a16="http://schemas.microsoft.com/office/drawing/2014/main" id="{B4B51432-C0E7-469A-A59F-BF17F71A6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42F6E3CC-66F5-4336-AD7B-644F5CEED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id="{45CF4D94-9673-4D5B-BBE9-A70655197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4" name="Freeform 70">
            <a:extLst>
              <a:ext uri="{FF2B5EF4-FFF2-40B4-BE49-F238E27FC236}">
                <a16:creationId xmlns:a16="http://schemas.microsoft.com/office/drawing/2014/main" id="{55A147D5-B067-44F1-9A27-1BEAC75EEA5A}"/>
              </a:ext>
            </a:extLst>
          </p:cNvPr>
          <p:cNvSpPr>
            <a:spLocks noEditPoints="1"/>
          </p:cNvSpPr>
          <p:nvPr/>
        </p:nvSpPr>
        <p:spPr bwMode="auto">
          <a:xfrm>
            <a:off x="8239927" y="3048014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78">
            <a:extLst>
              <a:ext uri="{FF2B5EF4-FFF2-40B4-BE49-F238E27FC236}">
                <a16:creationId xmlns:a16="http://schemas.microsoft.com/office/drawing/2014/main" id="{153846B0-2165-48C5-A007-D916EE1F27AF}"/>
              </a:ext>
            </a:extLst>
          </p:cNvPr>
          <p:cNvSpPr>
            <a:spLocks noEditPoints="1"/>
          </p:cNvSpPr>
          <p:nvPr/>
        </p:nvSpPr>
        <p:spPr bwMode="auto">
          <a:xfrm>
            <a:off x="7489039" y="4321189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9F11FDFA-DBCA-4580-9D43-8D779547DECF}"/>
              </a:ext>
            </a:extLst>
          </p:cNvPr>
          <p:cNvSpPr>
            <a:spLocks noEditPoints="1"/>
          </p:cNvSpPr>
          <p:nvPr/>
        </p:nvSpPr>
        <p:spPr bwMode="auto">
          <a:xfrm>
            <a:off x="7693827" y="5016514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90">
            <a:extLst>
              <a:ext uri="{FF2B5EF4-FFF2-40B4-BE49-F238E27FC236}">
                <a16:creationId xmlns:a16="http://schemas.microsoft.com/office/drawing/2014/main" id="{E3388EDC-2108-4A05-8598-399328190817}"/>
              </a:ext>
            </a:extLst>
          </p:cNvPr>
          <p:cNvSpPr>
            <a:spLocks noEditPoints="1"/>
          </p:cNvSpPr>
          <p:nvPr/>
        </p:nvSpPr>
        <p:spPr bwMode="auto">
          <a:xfrm>
            <a:off x="9032089" y="5737239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01C7F4-603A-4C11-B3F4-241E91FB9188}"/>
              </a:ext>
            </a:extLst>
          </p:cNvPr>
          <p:cNvGrpSpPr/>
          <p:nvPr/>
        </p:nvGrpSpPr>
        <p:grpSpPr>
          <a:xfrm>
            <a:off x="7407968" y="3578239"/>
            <a:ext cx="571500" cy="622533"/>
            <a:chOff x="931754" y="3389703"/>
            <a:chExt cx="571500" cy="622533"/>
          </a:xfrm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FAD86A4-D5AE-4A39-936E-224ADEFBA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DF3F872-6094-4ECC-A2D6-4D3C4DFA1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FCB01155-A103-4DC3-99B8-76C3BF728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F64E7593-8A38-4CEF-B2AF-5C60EC6E1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Rectangle 94">
              <a:extLst>
                <a:ext uri="{FF2B5EF4-FFF2-40B4-BE49-F238E27FC236}">
                  <a16:creationId xmlns:a16="http://schemas.microsoft.com/office/drawing/2014/main" id="{602A8196-D99F-4242-BF20-46426A3F2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Rectangle 95">
              <a:extLst>
                <a:ext uri="{FF2B5EF4-FFF2-40B4-BE49-F238E27FC236}">
                  <a16:creationId xmlns:a16="http://schemas.microsoft.com/office/drawing/2014/main" id="{080EDB61-08AC-4344-974D-2AD2AD5D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CED2D3A-A0AE-43E8-9C26-F171D051DBF5}"/>
              </a:ext>
            </a:extLst>
          </p:cNvPr>
          <p:cNvGrpSpPr/>
          <p:nvPr/>
        </p:nvGrpSpPr>
        <p:grpSpPr>
          <a:xfrm>
            <a:off x="7973159" y="5346397"/>
            <a:ext cx="569913" cy="568325"/>
            <a:chOff x="1496945" y="5157861"/>
            <a:chExt cx="569913" cy="568325"/>
          </a:xfrm>
        </p:grpSpPr>
        <p:sp>
          <p:nvSpPr>
            <p:cNvPr id="76" name="Freeform 80">
              <a:extLst>
                <a:ext uri="{FF2B5EF4-FFF2-40B4-BE49-F238E27FC236}">
                  <a16:creationId xmlns:a16="http://schemas.microsoft.com/office/drawing/2014/main" id="{0292B8FF-114F-4C1B-A1B3-EE50ABE03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12454C19-5728-4B30-A863-D18C7CDDC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3">
              <a:extLst>
                <a:ext uri="{FF2B5EF4-FFF2-40B4-BE49-F238E27FC236}">
                  <a16:creationId xmlns:a16="http://schemas.microsoft.com/office/drawing/2014/main" id="{A3032EA8-2899-4210-AFED-5963DD0C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6E7CEEF1-97A5-4195-AA38-317FA09D5F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Rectangle 100">
              <a:extLst>
                <a:ext uri="{FF2B5EF4-FFF2-40B4-BE49-F238E27FC236}">
                  <a16:creationId xmlns:a16="http://schemas.microsoft.com/office/drawing/2014/main" id="{4EEB5DFC-BDD8-416D-BB7A-869660F30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101">
              <a:extLst>
                <a:ext uri="{FF2B5EF4-FFF2-40B4-BE49-F238E27FC236}">
                  <a16:creationId xmlns:a16="http://schemas.microsoft.com/office/drawing/2014/main" id="{DF8724A0-36E3-4571-B2A6-1474F9454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2" name="Oval 107">
            <a:extLst>
              <a:ext uri="{FF2B5EF4-FFF2-40B4-BE49-F238E27FC236}">
                <a16:creationId xmlns:a16="http://schemas.microsoft.com/office/drawing/2014/main" id="{4C6B5D5E-7C89-44CA-996D-A1F7D30F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539" y="4230702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Oval 108">
            <a:extLst>
              <a:ext uri="{FF2B5EF4-FFF2-40B4-BE49-F238E27FC236}">
                <a16:creationId xmlns:a16="http://schemas.microsoft.com/office/drawing/2014/main" id="{D861C92D-B762-4FE7-83EE-147376BB4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5277" y="4292614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109">
            <a:extLst>
              <a:ext uri="{FF2B5EF4-FFF2-40B4-BE49-F238E27FC236}">
                <a16:creationId xmlns:a16="http://schemas.microsoft.com/office/drawing/2014/main" id="{CAF608F0-C91F-4852-BA12-EFFA71079232}"/>
              </a:ext>
            </a:extLst>
          </p:cNvPr>
          <p:cNvSpPr>
            <a:spLocks/>
          </p:cNvSpPr>
          <p:nvPr/>
        </p:nvSpPr>
        <p:spPr bwMode="auto">
          <a:xfrm>
            <a:off x="8284377" y="1490677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10">
            <a:extLst>
              <a:ext uri="{FF2B5EF4-FFF2-40B4-BE49-F238E27FC236}">
                <a16:creationId xmlns:a16="http://schemas.microsoft.com/office/drawing/2014/main" id="{A92A0403-F472-4E85-B5D1-8AF72EA32033}"/>
              </a:ext>
            </a:extLst>
          </p:cNvPr>
          <p:cNvSpPr>
            <a:spLocks/>
          </p:cNvSpPr>
          <p:nvPr/>
        </p:nvSpPr>
        <p:spPr bwMode="auto">
          <a:xfrm>
            <a:off x="8439952" y="1406539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111">
            <a:extLst>
              <a:ext uri="{FF2B5EF4-FFF2-40B4-BE49-F238E27FC236}">
                <a16:creationId xmlns:a16="http://schemas.microsoft.com/office/drawing/2014/main" id="{E2D340CC-DB8B-40AB-9387-EE7CBFE508E6}"/>
              </a:ext>
            </a:extLst>
          </p:cNvPr>
          <p:cNvSpPr>
            <a:spLocks/>
          </p:cNvSpPr>
          <p:nvPr/>
        </p:nvSpPr>
        <p:spPr bwMode="auto">
          <a:xfrm>
            <a:off x="6506377" y="2393964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112">
            <a:extLst>
              <a:ext uri="{FF2B5EF4-FFF2-40B4-BE49-F238E27FC236}">
                <a16:creationId xmlns:a16="http://schemas.microsoft.com/office/drawing/2014/main" id="{F31BBE28-B4F4-4977-831B-1A533A6ADB63}"/>
              </a:ext>
            </a:extLst>
          </p:cNvPr>
          <p:cNvSpPr>
            <a:spLocks/>
          </p:cNvSpPr>
          <p:nvPr/>
        </p:nvSpPr>
        <p:spPr bwMode="auto">
          <a:xfrm>
            <a:off x="6371439" y="2509852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13">
            <a:extLst>
              <a:ext uri="{FF2B5EF4-FFF2-40B4-BE49-F238E27FC236}">
                <a16:creationId xmlns:a16="http://schemas.microsoft.com/office/drawing/2014/main" id="{D7FE27CD-DCDA-4796-AAEA-6879B13A7224}"/>
              </a:ext>
            </a:extLst>
          </p:cNvPr>
          <p:cNvSpPr>
            <a:spLocks/>
          </p:cNvSpPr>
          <p:nvPr/>
        </p:nvSpPr>
        <p:spPr bwMode="auto">
          <a:xfrm>
            <a:off x="9816314" y="144781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4">
            <a:extLst>
              <a:ext uri="{FF2B5EF4-FFF2-40B4-BE49-F238E27FC236}">
                <a16:creationId xmlns:a16="http://schemas.microsoft.com/office/drawing/2014/main" id="{68F5842C-4068-4F65-9164-9040A3E23D28}"/>
              </a:ext>
            </a:extLst>
          </p:cNvPr>
          <p:cNvSpPr>
            <a:spLocks/>
          </p:cNvSpPr>
          <p:nvPr/>
        </p:nvSpPr>
        <p:spPr bwMode="auto">
          <a:xfrm>
            <a:off x="9660739" y="136526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5">
            <a:extLst>
              <a:ext uri="{FF2B5EF4-FFF2-40B4-BE49-F238E27FC236}">
                <a16:creationId xmlns:a16="http://schemas.microsoft.com/office/drawing/2014/main" id="{2849F424-887B-4B94-B81D-66A0BEA5C39E}"/>
              </a:ext>
            </a:extLst>
          </p:cNvPr>
          <p:cNvSpPr>
            <a:spLocks/>
          </p:cNvSpPr>
          <p:nvPr/>
        </p:nvSpPr>
        <p:spPr bwMode="auto">
          <a:xfrm>
            <a:off x="9922677" y="1560527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6">
            <a:extLst>
              <a:ext uri="{FF2B5EF4-FFF2-40B4-BE49-F238E27FC236}">
                <a16:creationId xmlns:a16="http://schemas.microsoft.com/office/drawing/2014/main" id="{E62AB0BD-F197-4923-B20B-977D8D77D708}"/>
              </a:ext>
            </a:extLst>
          </p:cNvPr>
          <p:cNvSpPr>
            <a:spLocks/>
          </p:cNvSpPr>
          <p:nvPr/>
        </p:nvSpPr>
        <p:spPr bwMode="auto">
          <a:xfrm>
            <a:off x="11249827" y="2849577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7">
            <a:extLst>
              <a:ext uri="{FF2B5EF4-FFF2-40B4-BE49-F238E27FC236}">
                <a16:creationId xmlns:a16="http://schemas.microsoft.com/office/drawing/2014/main" id="{F1A4FDDE-56D6-46A5-95E9-AD70728616C2}"/>
              </a:ext>
            </a:extLst>
          </p:cNvPr>
          <p:cNvSpPr>
            <a:spLocks/>
          </p:cNvSpPr>
          <p:nvPr/>
        </p:nvSpPr>
        <p:spPr bwMode="auto">
          <a:xfrm>
            <a:off x="10972014" y="1800239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4" name="Picture 7">
            <a:extLst>
              <a:ext uri="{FF2B5EF4-FFF2-40B4-BE49-F238E27FC236}">
                <a16:creationId xmlns:a16="http://schemas.microsoft.com/office/drawing/2014/main" id="{DFFD854D-9D7D-4C06-A293-F253FC556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2361" y="805661"/>
            <a:ext cx="3745116" cy="51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>
            <a:extLst>
              <a:ext uri="{FF2B5EF4-FFF2-40B4-BE49-F238E27FC236}">
                <a16:creationId xmlns:a16="http://schemas.microsoft.com/office/drawing/2014/main" id="{6E22E949-E271-405A-B318-AF799219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1154" y="836607"/>
            <a:ext cx="3897903" cy="5008012"/>
          </a:xfrm>
          <a:prstGeom prst="rect">
            <a:avLst/>
          </a:prstGeom>
        </p:spPr>
      </p:pic>
      <p:sp>
        <p:nvSpPr>
          <p:cNvPr id="95" name="ïšḻíḋe">
            <a:extLst>
              <a:ext uri="{FF2B5EF4-FFF2-40B4-BE49-F238E27FC236}">
                <a16:creationId xmlns:a16="http://schemas.microsoft.com/office/drawing/2014/main" id="{F93557D4-EB0E-4227-96FC-D1688D499A68}"/>
              </a:ext>
            </a:extLst>
          </p:cNvPr>
          <p:cNvSpPr/>
          <p:nvPr/>
        </p:nvSpPr>
        <p:spPr bwMode="auto">
          <a:xfrm>
            <a:off x="5788060" y="1527142"/>
            <a:ext cx="5216994" cy="3306965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Chia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sẻ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89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676308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TUẦN HÀNH TUYÊN TRUYỀN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AN TOÀN GIAO THÔNG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giúp mọi người nâng cao ý thức về an toàn giao thông.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hiểu và có ý thức gương mẫu chấp hành luật an toàn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giao thông.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tổ chức: Lớp trưởng, lớp phó và 4 tổ trưởng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 cụ, phương tiện: Loa cầm tay, cờ Tổ quốc, cờ Đội, biểu ngữ, tranh cổ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 ATGT, trống,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hoạt động cụ thể: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1 cờ Tổ quốc, 3 cái trống nhỏ.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1 cờ Đội, 1 loa cầm tay.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3 tranh cổ động ATGT.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1 biểu ngữ, 1 cái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uống: Nga, Thanh.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 phục: mỗi bạn đội viên mặc đồng phục nhà trường và đeo khăn quàng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đỏ, cầm cờ hoa.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id="{2F260E3D-4FB1-428C-8B7B-2D7B728055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8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257846" y="471339"/>
            <a:ext cx="11676308" cy="5349711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 điểm tuần hành: Đường Bà Triệu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30: Các bạn học sinh tập trung tại trường.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40: Diễu hành từ trường cùng các lớp theo hàng một.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 đội trưởng: Hô khẩu hiệu.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Đi đầu cầm cờ Tổ quốc, trống.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Theo sau tổ 1, cầm cờ Đội.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Theo sau tổ 2, cầm tranh cổ động.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Theo sau tổ 3, cầm biểu ngữ, kèn.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đi theo hàng và đi trên vỉa hè, tránh ảnh hưởng đến tình hình giao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 diễn ra trên tuyến đường.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 giờ: Tập trung về trường và tổng kết, rút kinh nghiệm buổi diễu hành.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id="{2F260E3D-4FB1-428C-8B7B-2D7B728055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9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804332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PHÁT THANH VỀ PHÒNG CHÁY, CHỮA CHÁY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 phần tuyên truvền, nâng cao ý thức và vận động học sinh có ý thức phòng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cháy, chữa cháy trong cuộc sống.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nắm được các biện pháp xử lí khi có cháy nổ xảy ra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tuyên truyền: Lớp trưởng Duy Bách, Chi đội trưởng Nguyễn Lan 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tranh ảnh tuyên truyền, dán bảng tin của trường: Tổ trưởng của 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viên: Hạnh Nguyên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 nghệ: Lớp phó Văn – Thể – Mĩ Hồng Mai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Đăng kí nội dung phát thanh: Chi đội trưởng Nguyễn Lan Anh đăng kí với tổng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(Hạnh Nguyên đọc chương trình phòng cháy chữa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cháy. Hồng Mai hát đơn ca).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 các tranh ảnh tuyên truyền phòng chống cháy nổ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Tổ trưởng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B6954DAE-6F24-44BE-8553-F5C6934E56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27027" y="4110087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72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5" y="98548"/>
            <a:ext cx="11936307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THI VẼ TRANH, SÁNG TÁC THƠ, TRUYỆN VỀ AN TOÀN GIAO THÔNG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để nâng cao ý thức và vận động học sinh có ý thức trong việc tham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 giao thông an toàn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huy khả năng sáng tạo của học sinh trong liên đội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 chi đội cử ra một bạn thi vẽ tranh, một bạn thi làm thơ, một bạn thi kể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chỉ huy và cô tổng phụ trách đội chuẩn bị: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 khung tranh cho 15 bạn của 15 chi đội thi vẽ tranh: Ngọc, Hoa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uống, bảng chấm điểm cho giám khảo: Mỹ Anh, Tâm Như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Treo băng rôn và chuẩn bị sân khấu: Thầy Thành, Tuần, Nam, Tú.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 khen cá nhân và bằng khen tập thể: Hà, Huyền, cô Ngân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 khách mời (ban giám hiệu nhà trường và 2 đồng chí công an của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phường): Thầy Thành, Mỹ Anh.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4 tiết mục văn nghệ, kịch: Lớp 5B 1 tiết mục văn nghệ, lớp 5C 1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mục văn nghệ, đội văn nghệ trường 2 tiết mục (1 hát, 1 hài kịch về an toàn giao thông).</a:t>
            </a:r>
          </a:p>
        </p:txBody>
      </p:sp>
      <p:pic>
        <p:nvPicPr>
          <p:cNvPr id="5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DCBE9852-2498-4713-AB7C-155D1B57F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55308" y="3110846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334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0" y="410767"/>
            <a:ext cx="12085162" cy="6036465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7h: Toàn liên đội tập trung trước sân trường theo lớp, cô phụ trách đội tuyên bố lí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 buổi sinh hoạt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7h30: Diễn ra cuộc thi vẽ tranh về an toàn giao thông (diễn ra 45 phút)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8h15: Lớp 5C biểu diễn tiết mục văn nghệ, đội văn nghệ trường biểu diễn hài kịch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8h40: Diễn ra cuộc thi sáng tác thơ hoặc kể chuyện (tùy mỗi lớp chọn)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10h50: Lớp 5B biểu diễn văn nghệ, đội văn nghệ trường biểu diễn văn nghệ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11h10: Đại diện công an phường lên phát biểu ý kiến và chia sẻ một số phương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 tham gia giao thông an toàn.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11h30: Công bố kết quả, trao giải cho cá nhân và tập thể.</a:t>
            </a: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0B85068-B02E-4E7F-BAA7-BFB8D783D0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0485000" y="4015819"/>
            <a:ext cx="265521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77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D32010-9FF2-4D93-A17E-AF08A40CCF87}"/>
              </a:ext>
            </a:extLst>
          </p:cNvPr>
          <p:cNvGrpSpPr/>
          <p:nvPr/>
        </p:nvGrpSpPr>
        <p:grpSpPr>
          <a:xfrm>
            <a:off x="2159435" y="1888121"/>
            <a:ext cx="8644031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lang="en-VN" sz="28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A45FA88-B43A-498B-B432-317C923AE5A0}"/>
              </a:ext>
            </a:extLst>
          </p:cNvPr>
          <p:cNvGrpSpPr/>
          <p:nvPr/>
        </p:nvGrpSpPr>
        <p:grpSpPr>
          <a:xfrm>
            <a:off x="2247037" y="3429000"/>
            <a:ext cx="8605360" cy="1680029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Rèn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đoàn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VN" sz="54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id="{A1704780-41F1-4D35-BC05-482893807E92}"/>
              </a:ext>
            </a:extLst>
          </p:cNvPr>
          <p:cNvSpPr/>
          <p:nvPr/>
        </p:nvSpPr>
        <p:spPr bwMode="auto">
          <a:xfrm>
            <a:off x="3848128" y="3966"/>
            <a:ext cx="4150527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Mục</a:t>
            </a:r>
            <a:r>
              <a:rPr lang="en-US" sz="48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tiêu</a:t>
            </a:r>
            <a:endParaRPr sz="4800" dirty="0">
              <a:solidFill>
                <a:srgbClr val="FFFF00"/>
              </a:solidFill>
              <a:latin typeface="Nunito Sans" pitchFamily="2" charset="0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2134" y="2057085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389" y="3451406"/>
            <a:ext cx="883929" cy="8996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charset="-122"/>
                <a:ea typeface="字魂58号-创中黑"/>
                <a:cs typeface="+mn-cs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353557"/>
                  <a:gd name="connsiteY0" fmla="*/ 0 h 338554"/>
                  <a:gd name="connsiteX1" fmla="*/ 564854 w 2353557"/>
                  <a:gd name="connsiteY1" fmla="*/ 0 h 338554"/>
                  <a:gd name="connsiteX2" fmla="*/ 1153243 w 2353557"/>
                  <a:gd name="connsiteY2" fmla="*/ 0 h 338554"/>
                  <a:gd name="connsiteX3" fmla="*/ 1671025 w 2353557"/>
                  <a:gd name="connsiteY3" fmla="*/ 0 h 338554"/>
                  <a:gd name="connsiteX4" fmla="*/ 2353557 w 2353557"/>
                  <a:gd name="connsiteY4" fmla="*/ 0 h 338554"/>
                  <a:gd name="connsiteX5" fmla="*/ 2353557 w 2353557"/>
                  <a:gd name="connsiteY5" fmla="*/ 338554 h 338554"/>
                  <a:gd name="connsiteX6" fmla="*/ 1788703 w 2353557"/>
                  <a:gd name="connsiteY6" fmla="*/ 338554 h 338554"/>
                  <a:gd name="connsiteX7" fmla="*/ 1270921 w 2353557"/>
                  <a:gd name="connsiteY7" fmla="*/ 338554 h 338554"/>
                  <a:gd name="connsiteX8" fmla="*/ 682532 w 2353557"/>
                  <a:gd name="connsiteY8" fmla="*/ 338554 h 338554"/>
                  <a:gd name="connsiteX9" fmla="*/ 0 w 2353557"/>
                  <a:gd name="connsiteY9" fmla="*/ 338554 h 338554"/>
                  <a:gd name="connsiteX10" fmla="*/ 0 w 2353557"/>
                  <a:gd name="connsiteY10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3557" h="338554" fill="none" extrusionOk="0">
                    <a:moveTo>
                      <a:pt x="0" y="0"/>
                    </a:moveTo>
                    <a:cubicBezTo>
                      <a:pt x="257665" y="-53349"/>
                      <a:pt x="322692" y="44599"/>
                      <a:pt x="564854" y="0"/>
                    </a:cubicBezTo>
                    <a:cubicBezTo>
                      <a:pt x="807016" y="-44599"/>
                      <a:pt x="973896" y="12706"/>
                      <a:pt x="1153243" y="0"/>
                    </a:cubicBezTo>
                    <a:cubicBezTo>
                      <a:pt x="1332590" y="-12706"/>
                      <a:pt x="1431922" y="8826"/>
                      <a:pt x="1671025" y="0"/>
                    </a:cubicBezTo>
                    <a:cubicBezTo>
                      <a:pt x="1910128" y="-8826"/>
                      <a:pt x="2213616" y="57625"/>
                      <a:pt x="2353557" y="0"/>
                    </a:cubicBezTo>
                    <a:cubicBezTo>
                      <a:pt x="2387389" y="108209"/>
                      <a:pt x="2333392" y="212581"/>
                      <a:pt x="2353557" y="338554"/>
                    </a:cubicBezTo>
                    <a:cubicBezTo>
                      <a:pt x="2138334" y="379341"/>
                      <a:pt x="1964853" y="297625"/>
                      <a:pt x="1788703" y="338554"/>
                    </a:cubicBezTo>
                    <a:cubicBezTo>
                      <a:pt x="1612553" y="379483"/>
                      <a:pt x="1441035" y="315549"/>
                      <a:pt x="1270921" y="338554"/>
                    </a:cubicBezTo>
                    <a:cubicBezTo>
                      <a:pt x="1100807" y="361559"/>
                      <a:pt x="890849" y="335353"/>
                      <a:pt x="682532" y="338554"/>
                    </a:cubicBezTo>
                    <a:cubicBezTo>
                      <a:pt x="474215" y="341755"/>
                      <a:pt x="294305" y="274190"/>
                      <a:pt x="0" y="338554"/>
                    </a:cubicBezTo>
                    <a:cubicBezTo>
                      <a:pt x="-21264" y="199722"/>
                      <a:pt x="10070" y="71260"/>
                      <a:pt x="0" y="0"/>
                    </a:cubicBezTo>
                    <a:close/>
                  </a:path>
                  <a:path w="2353557" h="338554" stroke="0" extrusionOk="0">
                    <a:moveTo>
                      <a:pt x="0" y="0"/>
                    </a:moveTo>
                    <a:cubicBezTo>
                      <a:pt x="127321" y="-56666"/>
                      <a:pt x="379943" y="47978"/>
                      <a:pt x="588389" y="0"/>
                    </a:cubicBezTo>
                    <a:cubicBezTo>
                      <a:pt x="796835" y="-47978"/>
                      <a:pt x="996836" y="16258"/>
                      <a:pt x="1106172" y="0"/>
                    </a:cubicBezTo>
                    <a:cubicBezTo>
                      <a:pt x="1215508" y="-16258"/>
                      <a:pt x="1556414" y="58080"/>
                      <a:pt x="1718097" y="0"/>
                    </a:cubicBezTo>
                    <a:cubicBezTo>
                      <a:pt x="1879780" y="-58080"/>
                      <a:pt x="2127169" y="40163"/>
                      <a:pt x="2353557" y="0"/>
                    </a:cubicBezTo>
                    <a:cubicBezTo>
                      <a:pt x="2359319" y="80236"/>
                      <a:pt x="2325850" y="201666"/>
                      <a:pt x="2353557" y="338554"/>
                    </a:cubicBezTo>
                    <a:cubicBezTo>
                      <a:pt x="2204150" y="340470"/>
                      <a:pt x="2005648" y="336759"/>
                      <a:pt x="1765168" y="338554"/>
                    </a:cubicBezTo>
                    <a:cubicBezTo>
                      <a:pt x="1524688" y="340349"/>
                      <a:pt x="1341460" y="315357"/>
                      <a:pt x="1129707" y="338554"/>
                    </a:cubicBezTo>
                    <a:cubicBezTo>
                      <a:pt x="917954" y="361751"/>
                      <a:pt x="669084" y="277562"/>
                      <a:pt x="541318" y="338554"/>
                    </a:cubicBezTo>
                    <a:cubicBezTo>
                      <a:pt x="413552" y="399546"/>
                      <a:pt x="153231" y="322204"/>
                      <a:pt x="0" y="338554"/>
                    </a:cubicBezTo>
                    <a:cubicBezTo>
                      <a:pt x="-23280" y="258309"/>
                      <a:pt x="31743" y="115018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Tiêu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chí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499385"/>
                  <a:gd name="connsiteY0" fmla="*/ 0 h 338554"/>
                  <a:gd name="connsiteX1" fmla="*/ 514789 w 1499385"/>
                  <a:gd name="connsiteY1" fmla="*/ 0 h 338554"/>
                  <a:gd name="connsiteX2" fmla="*/ 1014584 w 1499385"/>
                  <a:gd name="connsiteY2" fmla="*/ 0 h 338554"/>
                  <a:gd name="connsiteX3" fmla="*/ 1499385 w 1499385"/>
                  <a:gd name="connsiteY3" fmla="*/ 0 h 338554"/>
                  <a:gd name="connsiteX4" fmla="*/ 1499385 w 1499385"/>
                  <a:gd name="connsiteY4" fmla="*/ 338554 h 338554"/>
                  <a:gd name="connsiteX5" fmla="*/ 1044572 w 1499385"/>
                  <a:gd name="connsiteY5" fmla="*/ 338554 h 338554"/>
                  <a:gd name="connsiteX6" fmla="*/ 544777 w 1499385"/>
                  <a:gd name="connsiteY6" fmla="*/ 338554 h 338554"/>
                  <a:gd name="connsiteX7" fmla="*/ 0 w 1499385"/>
                  <a:gd name="connsiteY7" fmla="*/ 338554 h 338554"/>
                  <a:gd name="connsiteX8" fmla="*/ 0 w 1499385"/>
                  <a:gd name="connsiteY8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9385" h="338554" fill="none" extrusionOk="0">
                    <a:moveTo>
                      <a:pt x="0" y="0"/>
                    </a:moveTo>
                    <a:cubicBezTo>
                      <a:pt x="185423" y="-52957"/>
                      <a:pt x="333152" y="49365"/>
                      <a:pt x="514789" y="0"/>
                    </a:cubicBezTo>
                    <a:cubicBezTo>
                      <a:pt x="696426" y="-49365"/>
                      <a:pt x="768236" y="57868"/>
                      <a:pt x="1014584" y="0"/>
                    </a:cubicBezTo>
                    <a:cubicBezTo>
                      <a:pt x="1260933" y="-57868"/>
                      <a:pt x="1281019" y="27913"/>
                      <a:pt x="1499385" y="0"/>
                    </a:cubicBezTo>
                    <a:cubicBezTo>
                      <a:pt x="1518844" y="165495"/>
                      <a:pt x="1486143" y="222943"/>
                      <a:pt x="1499385" y="338554"/>
                    </a:cubicBezTo>
                    <a:cubicBezTo>
                      <a:pt x="1355956" y="360886"/>
                      <a:pt x="1255429" y="294445"/>
                      <a:pt x="1044572" y="338554"/>
                    </a:cubicBezTo>
                    <a:cubicBezTo>
                      <a:pt x="833715" y="382663"/>
                      <a:pt x="707745" y="326414"/>
                      <a:pt x="544777" y="338554"/>
                    </a:cubicBezTo>
                    <a:cubicBezTo>
                      <a:pt x="381810" y="350694"/>
                      <a:pt x="231254" y="280147"/>
                      <a:pt x="0" y="338554"/>
                    </a:cubicBezTo>
                    <a:cubicBezTo>
                      <a:pt x="-19797" y="230672"/>
                      <a:pt x="31414" y="141629"/>
                      <a:pt x="0" y="0"/>
                    </a:cubicBezTo>
                    <a:close/>
                  </a:path>
                  <a:path w="1499385" h="338554" stroke="0" extrusionOk="0">
                    <a:moveTo>
                      <a:pt x="0" y="0"/>
                    </a:moveTo>
                    <a:cubicBezTo>
                      <a:pt x="114030" y="-50374"/>
                      <a:pt x="324142" y="47251"/>
                      <a:pt x="454813" y="0"/>
                    </a:cubicBezTo>
                    <a:cubicBezTo>
                      <a:pt x="585484" y="-47251"/>
                      <a:pt x="823213" y="40434"/>
                      <a:pt x="924621" y="0"/>
                    </a:cubicBezTo>
                    <a:cubicBezTo>
                      <a:pt x="1026029" y="-40434"/>
                      <a:pt x="1249226" y="14145"/>
                      <a:pt x="1499385" y="0"/>
                    </a:cubicBezTo>
                    <a:cubicBezTo>
                      <a:pt x="1521371" y="82706"/>
                      <a:pt x="1476318" y="264331"/>
                      <a:pt x="1499385" y="338554"/>
                    </a:cubicBezTo>
                    <a:cubicBezTo>
                      <a:pt x="1285841" y="351269"/>
                      <a:pt x="1132712" y="289281"/>
                      <a:pt x="1014584" y="338554"/>
                    </a:cubicBezTo>
                    <a:cubicBezTo>
                      <a:pt x="896456" y="387827"/>
                      <a:pt x="753312" y="327466"/>
                      <a:pt x="544777" y="338554"/>
                    </a:cubicBezTo>
                    <a:cubicBezTo>
                      <a:pt x="336242" y="349642"/>
                      <a:pt x="246895" y="307802"/>
                      <a:pt x="0" y="338554"/>
                    </a:cubicBezTo>
                    <a:cubicBezTo>
                      <a:pt x="-27045" y="256314"/>
                      <a:pt x="35762" y="10386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Bình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thường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50166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78301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9452" y="-23109"/>
                      <a:pt x="298819" y="52257"/>
                      <a:pt x="450166" y="0"/>
                    </a:cubicBezTo>
                    <a:cubicBezTo>
                      <a:pt x="601513" y="-52257"/>
                      <a:pt x="695025" y="14589"/>
                      <a:pt x="937846" y="0"/>
                    </a:cubicBezTo>
                    <a:cubicBezTo>
                      <a:pt x="957644" y="126109"/>
                      <a:pt x="921444" y="212730"/>
                      <a:pt x="937846" y="338554"/>
                    </a:cubicBezTo>
                    <a:cubicBezTo>
                      <a:pt x="799457" y="372225"/>
                      <a:pt x="657537" y="325220"/>
                      <a:pt x="478301" y="338554"/>
                    </a:cubicBezTo>
                    <a:cubicBezTo>
                      <a:pt x="299065" y="351888"/>
                      <a:pt x="118613" y="282000"/>
                      <a:pt x="0" y="338554"/>
                    </a:cubicBezTo>
                    <a:cubicBezTo>
                      <a:pt x="-17653" y="223560"/>
                      <a:pt x="161" y="153504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15121" y="-33484"/>
                      <a:pt x="247154" y="26870"/>
                      <a:pt x="440788" y="0"/>
                    </a:cubicBezTo>
                    <a:cubicBezTo>
                      <a:pt x="634422" y="-26870"/>
                      <a:pt x="818256" y="12960"/>
                      <a:pt x="937846" y="0"/>
                    </a:cubicBezTo>
                    <a:cubicBezTo>
                      <a:pt x="942326" y="68897"/>
                      <a:pt x="921906" y="250623"/>
                      <a:pt x="937846" y="338554"/>
                    </a:cubicBezTo>
                    <a:cubicBezTo>
                      <a:pt x="819124" y="367318"/>
                      <a:pt x="701456" y="311133"/>
                      <a:pt x="468923" y="338554"/>
                    </a:cubicBezTo>
                    <a:cubicBezTo>
                      <a:pt x="236390" y="365975"/>
                      <a:pt x="124886" y="309908"/>
                      <a:pt x="0" y="338554"/>
                    </a:cubicBezTo>
                    <a:cubicBezTo>
                      <a:pt x="-34720" y="253072"/>
                      <a:pt x="34538" y="15275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87680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87680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2046" y="-43196"/>
                      <a:pt x="274475" y="10923"/>
                      <a:pt x="487680" y="0"/>
                    </a:cubicBezTo>
                    <a:cubicBezTo>
                      <a:pt x="700885" y="-10923"/>
                      <a:pt x="742955" y="45100"/>
                      <a:pt x="937846" y="0"/>
                    </a:cubicBezTo>
                    <a:cubicBezTo>
                      <a:pt x="947939" y="85555"/>
                      <a:pt x="935445" y="190914"/>
                      <a:pt x="937846" y="338554"/>
                    </a:cubicBezTo>
                    <a:cubicBezTo>
                      <a:pt x="799757" y="388162"/>
                      <a:pt x="694202" y="308786"/>
                      <a:pt x="487680" y="338554"/>
                    </a:cubicBezTo>
                    <a:cubicBezTo>
                      <a:pt x="281158" y="368322"/>
                      <a:pt x="226053" y="310239"/>
                      <a:pt x="0" y="338554"/>
                    </a:cubicBezTo>
                    <a:cubicBezTo>
                      <a:pt x="-20624" y="227603"/>
                      <a:pt x="9341" y="152691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30441" y="-11038"/>
                      <a:pt x="312699" y="23472"/>
                      <a:pt x="468923" y="0"/>
                    </a:cubicBezTo>
                    <a:cubicBezTo>
                      <a:pt x="625147" y="-23472"/>
                      <a:pt x="828397" y="10334"/>
                      <a:pt x="937846" y="0"/>
                    </a:cubicBezTo>
                    <a:cubicBezTo>
                      <a:pt x="972452" y="78964"/>
                      <a:pt x="922806" y="191666"/>
                      <a:pt x="937846" y="338554"/>
                    </a:cubicBezTo>
                    <a:cubicBezTo>
                      <a:pt x="825600" y="348502"/>
                      <a:pt x="583027" y="321327"/>
                      <a:pt x="468923" y="338554"/>
                    </a:cubicBezTo>
                    <a:cubicBezTo>
                      <a:pt x="354819" y="355781"/>
                      <a:pt x="180026" y="287309"/>
                      <a:pt x="0" y="338554"/>
                    </a:cubicBezTo>
                    <a:cubicBezTo>
                      <a:pt x="-33600" y="260192"/>
                      <a:pt x="18598" y="14110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bày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3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hoạt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Nêu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việc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8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D32010-9FF2-4D93-A17E-AF08A40CCF87}"/>
              </a:ext>
            </a:extLst>
          </p:cNvPr>
          <p:cNvGrpSpPr/>
          <p:nvPr/>
        </p:nvGrpSpPr>
        <p:grpSpPr>
          <a:xfrm>
            <a:off x="2381010" y="1990981"/>
            <a:ext cx="8374075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A45FA88-B43A-498B-B432-317C923AE5A0}"/>
              </a:ext>
            </a:extLst>
          </p:cNvPr>
          <p:cNvGrpSpPr/>
          <p:nvPr/>
        </p:nvGrpSpPr>
        <p:grpSpPr>
          <a:xfrm>
            <a:off x="2400345" y="3447694"/>
            <a:ext cx="8354740" cy="1553072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Rèn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khả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phong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khoa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đoàn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.</a:t>
              </a:r>
              <a:endPara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id="{A1704780-41F1-4D35-BC05-482893807E92}"/>
              </a:ext>
            </a:extLst>
          </p:cNvPr>
          <p:cNvSpPr/>
          <p:nvPr/>
        </p:nvSpPr>
        <p:spPr bwMode="auto">
          <a:xfrm>
            <a:off x="1071306" y="49837"/>
            <a:ext cx="9549492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Sau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này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: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Sans" pitchFamily="2" charset="0"/>
              <a:ea typeface="字魂58号-创中黑"/>
              <a:cs typeface="+mn-cs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3089" y="2075464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124" y="3447694"/>
            <a:ext cx="883929" cy="899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0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9999" y="1831975"/>
            <a:ext cx="2684145" cy="2955290"/>
          </a:xfrm>
          <a:prstGeom prst="rect">
            <a:avLst/>
          </a:prstGeom>
        </p:spPr>
      </p:pic>
      <p:sp>
        <p:nvSpPr>
          <p:cNvPr id="22" name="ïšḻíḋe">
            <a:extLst>
              <a:ext uri="{FF2B5EF4-FFF2-40B4-BE49-F238E27FC236}">
                <a16:creationId xmlns:a16="http://schemas.microsoft.com/office/drawing/2014/main" id="{67D173B9-4260-4DB3-8250-AB01DFB0DFAD}"/>
              </a:ext>
            </a:extLst>
          </p:cNvPr>
          <p:cNvSpPr/>
          <p:nvPr/>
        </p:nvSpPr>
        <p:spPr bwMode="auto">
          <a:xfrm>
            <a:off x="281966" y="2140670"/>
            <a:ext cx="4329404" cy="2379306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Hoàn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endParaRPr lang="en-US" sz="3600" dirty="0">
              <a:solidFill>
                <a:srgbClr val="FFFFFF"/>
              </a:solidFill>
              <a:latin typeface="Nunito Sans" pitchFamily="2" charset="0"/>
            </a:endParaRP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vào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vở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</a:p>
        </p:txBody>
      </p:sp>
      <p:sp>
        <p:nvSpPr>
          <p:cNvPr id="26" name="ïšḻíḋe">
            <a:extLst>
              <a:ext uri="{FF2B5EF4-FFF2-40B4-BE49-F238E27FC236}">
                <a16:creationId xmlns:a16="http://schemas.microsoft.com/office/drawing/2014/main" id="{A16C5A1D-B36B-4204-A04D-30715D87D42C}"/>
              </a:ext>
            </a:extLst>
          </p:cNvPr>
          <p:cNvSpPr/>
          <p:nvPr/>
        </p:nvSpPr>
        <p:spPr bwMode="auto">
          <a:xfrm>
            <a:off x="2898645" y="324623"/>
            <a:ext cx="5667944" cy="1661699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Dặn</a:t>
            </a:r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dò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  <p:sp>
        <p:nvSpPr>
          <p:cNvPr id="33" name="ïšḻíḋe">
            <a:extLst>
              <a:ext uri="{FF2B5EF4-FFF2-40B4-BE49-F238E27FC236}">
                <a16:creationId xmlns:a16="http://schemas.microsoft.com/office/drawing/2014/main" id="{8036876A-9834-4EF7-A33F-278D09C7BF2E}"/>
              </a:ext>
            </a:extLst>
          </p:cNvPr>
          <p:cNvSpPr/>
          <p:nvPr/>
        </p:nvSpPr>
        <p:spPr bwMode="auto">
          <a:xfrm>
            <a:off x="6230364" y="2058521"/>
            <a:ext cx="6055670" cy="2656544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Chuẩn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bị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: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Ôn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tập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tả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đồ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vật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  <a:endParaRPr lang="vi-VN" sz="3600" dirty="0">
              <a:solidFill>
                <a:srgbClr val="FFFFFF"/>
              </a:solidFill>
              <a:latin typeface="Nunito Sans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5;p27" descr="Celebrate New Year Sticker by Zacxophone">
            <a:extLst>
              <a:ext uri="{FF2B5EF4-FFF2-40B4-BE49-F238E27FC236}">
                <a16:creationId xmlns:a16="http://schemas.microsoft.com/office/drawing/2014/main" id="{1CF46224-3569-45E8-BE48-47EB5D401B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4285" y="2690949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6;p27" descr="New Year Dragon Sticker by California Lutheran University">
            <a:extLst>
              <a:ext uri="{FF2B5EF4-FFF2-40B4-BE49-F238E27FC236}">
                <a16:creationId xmlns:a16="http://schemas.microsoft.com/office/drawing/2014/main" id="{09C5DD99-BD91-46DE-AA46-EC8A3B873D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168" y="0"/>
            <a:ext cx="2016892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47;p27" descr="New Year Dragon Sticker by California Lutheran University">
            <a:extLst>
              <a:ext uri="{FF2B5EF4-FFF2-40B4-BE49-F238E27FC236}">
                <a16:creationId xmlns:a16="http://schemas.microsoft.com/office/drawing/2014/main" id="{04B0823F-6702-419E-A0D0-78DEF446FC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4764" y="0"/>
            <a:ext cx="2441918" cy="22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8;p27" descr="Happy New Year Reaction Sticker">
            <a:extLst>
              <a:ext uri="{FF2B5EF4-FFF2-40B4-BE49-F238E27FC236}">
                <a16:creationId xmlns:a16="http://schemas.microsoft.com/office/drawing/2014/main" id="{C5C15FC6-8F3F-4B5C-B684-8BDD6623E1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084" y="1107946"/>
            <a:ext cx="4718088" cy="47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49;p27" descr="https://lh3.googleusercontent.com/Lyrbk7-P47PceMiWFGxB6vUeH1vAAZsrtHLZiJuuqczIXkKRaqddWpQ-i960zmylsr8C3MY_eWahd3MfYVV11pDXuV9iYeOluHi6uOgkOfpOyqsWfzGChvjAqL7zDYKR4nBUra1x">
            <a:extLst>
              <a:ext uri="{FF2B5EF4-FFF2-40B4-BE49-F238E27FC236}">
                <a16:creationId xmlns:a16="http://schemas.microsoft.com/office/drawing/2014/main" id="{A0376684-CC35-4253-BB23-2DA8A6298F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9702" y="2706293"/>
            <a:ext cx="3241752" cy="403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0;p27" descr="https://lh3.googleusercontent.com/GyDojcl6EWxWgZS4PGD74b43Z3RBkR0xcb2WAxYEldc_Ev4pSItYh4O4r7L5oM5IcTjK9DvmoyoIouWKcDLuH3uosSew8PR7cCeb0wQNNJNGAw0m-JlkxO_JEgaGMP6bKfAuvfsx">
            <a:extLst>
              <a:ext uri="{FF2B5EF4-FFF2-40B4-BE49-F238E27FC236}">
                <a16:creationId xmlns:a16="http://schemas.microsoft.com/office/drawing/2014/main" id="{E679E0E5-A229-4A3C-9122-5B3DD5E607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52" y="4724505"/>
            <a:ext cx="4651071" cy="20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1;p27" descr="Celebrate New Year Sticker by Zacxophone">
            <a:extLst>
              <a:ext uri="{FF2B5EF4-FFF2-40B4-BE49-F238E27FC236}">
                <a16:creationId xmlns:a16="http://schemas.microsoft.com/office/drawing/2014/main" id="{665A8C48-CFF1-48EB-8B9E-3DA1EB1411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204" y="382957"/>
            <a:ext cx="3775165" cy="377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2;p27" descr="Celebrate New Year Sticker by Zacxophone">
            <a:extLst>
              <a:ext uri="{FF2B5EF4-FFF2-40B4-BE49-F238E27FC236}">
                <a16:creationId xmlns:a16="http://schemas.microsoft.com/office/drawing/2014/main" id="{F825FB6B-4B83-4FE3-9687-E6B7D6BF04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83968" y="41478"/>
            <a:ext cx="1354069" cy="1354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15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930CA-A75D-4216-82FD-6CDF11C9E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884" y="1399752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7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45E6E7-25A9-4635-B3B8-B5D174029670}"/>
              </a:ext>
            </a:extLst>
          </p:cNvPr>
          <p:cNvGrpSpPr/>
          <p:nvPr/>
        </p:nvGrpSpPr>
        <p:grpSpPr>
          <a:xfrm>
            <a:off x="2348586" y="734665"/>
            <a:ext cx="7589143" cy="5016759"/>
            <a:chOff x="2348586" y="734665"/>
            <a:chExt cx="7589143" cy="5016759"/>
          </a:xfrm>
        </p:grpSpPr>
        <p:sp>
          <p:nvSpPr>
            <p:cNvPr id="22" name="Google Shape;215;p10">
              <a:extLst>
                <a:ext uri="{FF2B5EF4-FFF2-40B4-BE49-F238E27FC236}">
                  <a16:creationId xmlns:a16="http://schemas.microsoft.com/office/drawing/2014/main" id="{8D014651-16EB-4E02-87FC-249835040CE0}"/>
                </a:ext>
              </a:extLst>
            </p:cNvPr>
            <p:cNvSpPr/>
            <p:nvPr/>
          </p:nvSpPr>
          <p:spPr>
            <a:xfrm flipH="1">
              <a:off x="2348586" y="734665"/>
              <a:ext cx="7589143" cy="5016759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C2596C4-8134-486C-908B-7AC7FD53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326" y="2920695"/>
              <a:ext cx="4743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  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Mục đích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A21980E-ACD9-44B8-922B-2C76DFEDA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5" y="3645140"/>
              <a:ext cx="54630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Phân công, chuẩn bị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9E913FC-EF1A-4AAA-AFD9-ADF137772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4" y="4429198"/>
              <a:ext cx="543603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Chương trình cụ thể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BA345025-F435-4E24-A6DA-1D2646D5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3014219"/>
              <a:ext cx="442312" cy="459282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55052512-0E68-4CDA-B99D-75C5CF73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53" y="3766060"/>
              <a:ext cx="442312" cy="459282"/>
            </a:xfrm>
            <a:prstGeom prst="rect">
              <a:avLst/>
            </a:prstGeom>
          </p:spPr>
        </p:pic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E3054621-E99E-4ACB-9046-E570BF9F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4522722"/>
              <a:ext cx="442312" cy="45928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FAD4CF-3DC3-45E8-9008-D6A4738FF54F}"/>
                </a:ext>
              </a:extLst>
            </p:cNvPr>
            <p:cNvSpPr/>
            <p:nvPr/>
          </p:nvSpPr>
          <p:spPr>
            <a:xfrm>
              <a:off x="2735281" y="1377246"/>
              <a:ext cx="682751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Một chương trình hoạt động</a:t>
              </a:r>
            </a:p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gồm có 3 phần:</a:t>
              </a:r>
              <a:endParaRPr lang="en-VN" sz="4000" b="1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41B6F4-7431-4A4F-8617-2C060F6EBE88}"/>
              </a:ext>
            </a:extLst>
          </p:cNvPr>
          <p:cNvGrpSpPr/>
          <p:nvPr/>
        </p:nvGrpSpPr>
        <p:grpSpPr>
          <a:xfrm>
            <a:off x="698716" y="201720"/>
            <a:ext cx="10557164" cy="6255224"/>
            <a:chOff x="1074169" y="5544217"/>
            <a:chExt cx="10557164" cy="6255224"/>
          </a:xfrm>
        </p:grpSpPr>
        <p:sp>
          <p:nvSpPr>
            <p:cNvPr id="23" name="Google Shape;215;p10">
              <a:extLst>
                <a:ext uri="{FF2B5EF4-FFF2-40B4-BE49-F238E27FC236}">
                  <a16:creationId xmlns:a16="http://schemas.microsoft.com/office/drawing/2014/main" id="{84C82B3B-8736-4A25-A1DD-340E341CCD1A}"/>
                </a:ext>
              </a:extLst>
            </p:cNvPr>
            <p:cNvSpPr/>
            <p:nvPr/>
          </p:nvSpPr>
          <p:spPr>
            <a:xfrm flipH="1">
              <a:off x="1074169" y="5544217"/>
              <a:ext cx="10557164" cy="625522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D552B5-6A26-4D90-9E05-0063327B1B48}"/>
                </a:ext>
              </a:extLst>
            </p:cNvPr>
            <p:cNvSpPr/>
            <p:nvPr/>
          </p:nvSpPr>
          <p:spPr>
            <a:xfrm>
              <a:off x="1595450" y="6071002"/>
              <a:ext cx="9154024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Muốn tổ chức một hoạt động liên quan đến nhiều người đạt được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kết quả tốt thì cần phải lập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động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, nêu rõ mục đích, các việc cần làm, thứ tự công việc, phân công việc cho từng </a:t>
              </a:r>
              <a:r>
                <a:rPr lang="vi-VN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người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,...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l</a:t>
              </a:r>
              <a:r>
                <a:rPr lang="vi-VN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ập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rèn luyện cho con người khả năng tổ chức công việc.</a:t>
              </a:r>
            </a:p>
          </p:txBody>
        </p:sp>
      </p:grpSp>
      <p:pic>
        <p:nvPicPr>
          <p:cNvPr id="24" name="Google Shape;302;p16" descr="https://lh5.googleusercontent.com/dbQvQXgT9g6UTofwVWlzllFpqhLkQlVK4eo3cL1YMriW22po4U7ZoEGrFY6E-rQyCq-TIfpw2adyChhZtJe7OsHA3qQeOUto4lt8X3xETssKAjYZWDDGtPwzRk8rzVlEkHyRkMCC">
            <a:extLst>
              <a:ext uri="{FF2B5EF4-FFF2-40B4-BE49-F238E27FC236}">
                <a16:creationId xmlns:a16="http://schemas.microsoft.com/office/drawing/2014/main" id="{83850099-4FA2-4604-BEC3-6A6F6C6B2C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374021" y="3243860"/>
            <a:ext cx="2028880" cy="3276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0FBF7BA-D745-4E5E-9DD5-B6FBAC457992}"/>
              </a:ext>
            </a:extLst>
          </p:cNvPr>
          <p:cNvGrpSpPr/>
          <p:nvPr/>
        </p:nvGrpSpPr>
        <p:grpSpPr>
          <a:xfrm>
            <a:off x="2911175" y="1348634"/>
            <a:ext cx="6315825" cy="3144122"/>
            <a:chOff x="227332" y="365211"/>
            <a:chExt cx="6044929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9" name="思想气泡: 云 4">
              <a:extLst>
                <a:ext uri="{FF2B5EF4-FFF2-40B4-BE49-F238E27FC236}">
                  <a16:creationId xmlns:a16="http://schemas.microsoft.com/office/drawing/2014/main" id="{49FE6D50-20AF-4D4C-838A-4441660EEAFC}"/>
                </a:ext>
              </a:extLst>
            </p:cNvPr>
            <p:cNvSpPr/>
            <p:nvPr/>
          </p:nvSpPr>
          <p:spPr>
            <a:xfrm>
              <a:off x="227332" y="365211"/>
              <a:ext cx="5967413" cy="2352675"/>
            </a:xfrm>
            <a:prstGeom prst="cloudCallout">
              <a:avLst>
                <a:gd name="adj1" fmla="val 73221"/>
                <a:gd name="adj2" fmla="val 50371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2CAE0B32-80AA-4958-BB44-EC0D49FF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56" y="1088034"/>
              <a:ext cx="5828105" cy="9806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Nêu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lập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600" b="1" kern="0" dirty="0">
                  <a:solidFill>
                    <a:srgbClr val="9C1114"/>
                  </a:solidFill>
                  <a:latin typeface="Nunito Sans" pitchFamily="2" charset="0"/>
                  <a:cs typeface="Times New Roman" panose="02020603050405020304" pitchFamily="18" charset="0"/>
                </a:rPr>
                <a:t>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C1114"/>
                </a:solidFill>
                <a:effectLst/>
                <a:uLnTx/>
                <a:uFillTx/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581A7-AB7B-4E9A-809A-4F76176B3E21}"/>
              </a:ext>
            </a:extLst>
          </p:cNvPr>
          <p:cNvGrpSpPr/>
          <p:nvPr/>
        </p:nvGrpSpPr>
        <p:grpSpPr>
          <a:xfrm>
            <a:off x="2993591" y="1417605"/>
            <a:ext cx="5967413" cy="2879694"/>
            <a:chOff x="290712" y="420104"/>
            <a:chExt cx="5967413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9" name="思想气泡: 云 4">
              <a:extLst>
                <a:ext uri="{FF2B5EF4-FFF2-40B4-BE49-F238E27FC236}">
                  <a16:creationId xmlns:a16="http://schemas.microsoft.com/office/drawing/2014/main" id="{8C70232E-6FCC-498A-A73D-20965458F3C0}"/>
                </a:ext>
              </a:extLst>
            </p:cNvPr>
            <p:cNvSpPr/>
            <p:nvPr/>
          </p:nvSpPr>
          <p:spPr>
            <a:xfrm>
              <a:off x="290712" y="420104"/>
              <a:ext cx="5967413" cy="2352675"/>
            </a:xfrm>
            <a:prstGeom prst="cloudCallout">
              <a:avLst>
                <a:gd name="adj1" fmla="val 73374"/>
                <a:gd name="adj2" fmla="val 47830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47C1EEF3-15AA-4918-AC85-49BBBD9C5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78" y="751631"/>
              <a:ext cx="4906722" cy="168471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Theo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gồm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mấy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ó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nào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DBC8B-95BA-4686-81E3-B01479C58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86" y="1390874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9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5;p10">
            <a:extLst>
              <a:ext uri="{FF2B5EF4-FFF2-40B4-BE49-F238E27FC236}">
                <a16:creationId xmlns:a16="http://schemas.microsoft.com/office/drawing/2014/main" id="{91AD3F90-4BAD-4821-AA2E-699CC3C95071}"/>
              </a:ext>
            </a:extLst>
          </p:cNvPr>
          <p:cNvSpPr/>
          <p:nvPr/>
        </p:nvSpPr>
        <p:spPr>
          <a:xfrm flipH="1">
            <a:off x="1385454" y="266330"/>
            <a:ext cx="10557164" cy="625522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221;p10" descr="Vietnamese Hat PNG Images | Vector and PSD Files | Free Download on Pngtree">
            <a:extLst>
              <a:ext uri="{FF2B5EF4-FFF2-40B4-BE49-F238E27FC236}">
                <a16:creationId xmlns:a16="http://schemas.microsoft.com/office/drawing/2014/main" id="{61512EB2-D817-430F-8443-B78C8D521B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587666" y="3157893"/>
            <a:ext cx="3411310" cy="370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A8432D0-9E88-4E9F-9C28-6F5E8D22F2EE}"/>
              </a:ext>
            </a:extLst>
          </p:cNvPr>
          <p:cNvSpPr/>
          <p:nvPr/>
        </p:nvSpPr>
        <p:spPr>
          <a:xfrm>
            <a:off x="3284465" y="313545"/>
            <a:ext cx="62293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Tìm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hiểu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yêu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cầu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đề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bài</a:t>
            </a:r>
            <a:endParaRPr lang="en-US" altLang="zh-CN" sz="4000" b="1" dirty="0">
              <a:ln w="12700" cmpd="sng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Nunito Sans" pitchFamily="2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0AB5C1-5455-4533-A1B5-87571E27E4D1}"/>
              </a:ext>
            </a:extLst>
          </p:cNvPr>
          <p:cNvSpPr/>
          <p:nvPr/>
        </p:nvSpPr>
        <p:spPr>
          <a:xfrm>
            <a:off x="1565564" y="1068646"/>
            <a:ext cx="10196944" cy="95410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hưởng ứng phong trào “Em là chiến sĩ nhỏ”, ban chỉ huy liên</a:t>
            </a:r>
          </a:p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đội trường em dự kiến tổ chức một số hoạt động sau :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FC1AFF-2896-4D66-8CF8-173E17CD4E0D}"/>
              </a:ext>
            </a:extLst>
          </p:cNvPr>
          <p:cNvGrpSpPr/>
          <p:nvPr/>
        </p:nvGrpSpPr>
        <p:grpSpPr>
          <a:xfrm>
            <a:off x="1885361" y="2060542"/>
            <a:ext cx="10135464" cy="3690980"/>
            <a:chOff x="342900" y="1159394"/>
            <a:chExt cx="8746873" cy="327457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BA4990B-460A-4FAC-ACA5-2BDA8BFDE530}"/>
                </a:ext>
              </a:extLst>
            </p:cNvPr>
            <p:cNvSpPr/>
            <p:nvPr/>
          </p:nvSpPr>
          <p:spPr>
            <a:xfrm>
              <a:off x="542193" y="1159394"/>
              <a:ext cx="8547580" cy="3044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Tuần hành tuyên truyền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Triển lãm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Thi vẽ tranh, sáng tác thơ, truyện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4. Phát thanh tuyên truyền về phòng cháy, chữa cháy.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5. Thăm các chú công an giao thông hoặc công an biên phòng. </a:t>
              </a:r>
            </a:p>
          </p:txBody>
        </p:sp>
        <p:sp>
          <p:nvSpPr>
            <p:cNvPr id="61" name="Rounded Rectangle 16">
              <a:extLst>
                <a:ext uri="{FF2B5EF4-FFF2-40B4-BE49-F238E27FC236}">
                  <a16:creationId xmlns:a16="http://schemas.microsoft.com/office/drawing/2014/main" id="{376C2A78-502B-4939-A052-780DB4AB95C8}"/>
                </a:ext>
              </a:extLst>
            </p:cNvPr>
            <p:cNvSpPr/>
            <p:nvPr/>
          </p:nvSpPr>
          <p:spPr>
            <a:xfrm>
              <a:off x="342900" y="1273163"/>
              <a:ext cx="8446770" cy="3160805"/>
            </a:xfrm>
            <a:prstGeom prst="roundRect">
              <a:avLst/>
            </a:prstGeom>
            <a:noFill/>
            <a:ln w="28575" cap="flat" cmpd="sng" algn="ctr">
              <a:solidFill>
                <a:srgbClr val="70AD47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871BFA6-82A2-44E2-88F7-76FF155761C6}"/>
              </a:ext>
            </a:extLst>
          </p:cNvPr>
          <p:cNvSpPr/>
          <p:nvPr/>
        </p:nvSpPr>
        <p:spPr>
          <a:xfrm>
            <a:off x="2112884" y="5903176"/>
            <a:ext cx="9433861" cy="523220"/>
          </a:xfrm>
          <a:prstGeom prst="rect">
            <a:avLst/>
          </a:prstGeom>
          <a:solidFill>
            <a:srgbClr val="FBDD83"/>
          </a:solidFill>
        </p:spPr>
        <p:txBody>
          <a:bodyPr wrap="square">
            <a:spAutoFit/>
          </a:bodyPr>
          <a:lstStyle/>
          <a:p>
            <a:pPr algn="just" defTabSz="68580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lập chương trình cho một trong các hoạt động trên.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ľîďe">
            <a:extLst>
              <a:ext uri="{FF2B5EF4-FFF2-40B4-BE49-F238E27FC236}">
                <a16:creationId xmlns:a16="http://schemas.microsoft.com/office/drawing/2014/main" id="{7BD0469F-668F-4462-8E9C-E1350BF0B1D2}"/>
              </a:ext>
            </a:extLst>
          </p:cNvPr>
          <p:cNvSpPr/>
          <p:nvPr/>
        </p:nvSpPr>
        <p:spPr bwMode="auto">
          <a:xfrm>
            <a:off x="2492242" y="2553592"/>
            <a:ext cx="7387203" cy="2715094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9" name="ïṡḷíḋê">
            <a:extLst>
              <a:ext uri="{FF2B5EF4-FFF2-40B4-BE49-F238E27FC236}">
                <a16:creationId xmlns:a16="http://schemas.microsoft.com/office/drawing/2014/main" id="{B8FAFE7F-5D35-400C-8778-55F319309DA8}"/>
              </a:ext>
            </a:extLst>
          </p:cNvPr>
          <p:cNvSpPr/>
          <p:nvPr/>
        </p:nvSpPr>
        <p:spPr bwMode="auto">
          <a:xfrm>
            <a:off x="2148113" y="797573"/>
            <a:ext cx="8084457" cy="1604080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8212CEF-0B9A-480B-A11A-A2CFA322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744" y="1075418"/>
            <a:ext cx="89117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biết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phong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trào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b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</a:b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“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chiến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sĩ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”?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7A466D5-7877-47C0-9327-14EFCEC98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242" y="2790431"/>
            <a:ext cx="730061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en-US" sz="3600" dirty="0">
                <a:solidFill>
                  <a:srgbClr val="C00000"/>
                </a:solidFill>
                <a:latin typeface="Nunito Sans" pitchFamily="2" charset="0"/>
              </a:rPr>
              <a:t>Phong trào “Em là chiến sĩ nhỏ” là phong trào của thiếu niên, nhi đồng góp phần xây dựng đất nước, giữ trật tự, bình an cho xã hội, …</a:t>
            </a:r>
            <a:endParaRPr lang="en-US" altLang="en-US" sz="3600" dirty="0">
              <a:solidFill>
                <a:srgbClr val="C00000"/>
              </a:solidFill>
              <a:latin typeface="Nunito Sans" pitchFamily="2" charset="0"/>
            </a:endParaRPr>
          </a:p>
        </p:txBody>
      </p:sp>
      <p:pic>
        <p:nvPicPr>
          <p:cNvPr id="16" name="Google Shape;208;p9" descr="Un Garçon Portant Un Chapeau Et Un Manteau Vert Pendant La Fête Du  Printemps Vietnamien, Vietnam, De Fête, Dessin Animé Fichier PNG et PSD  pour le téléchargement libre">
            <a:extLst>
              <a:ext uri="{FF2B5EF4-FFF2-40B4-BE49-F238E27FC236}">
                <a16:creationId xmlns:a16="http://schemas.microsoft.com/office/drawing/2014/main" id="{423DE44D-B69C-4C16-BD09-68561D80E4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066737" y="3150469"/>
            <a:ext cx="3572782" cy="357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8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;p4">
            <a:extLst>
              <a:ext uri="{FF2B5EF4-FFF2-40B4-BE49-F238E27FC236}">
                <a16:creationId xmlns:a16="http://schemas.microsoft.com/office/drawing/2014/main" id="{5A8F6B05-5ACD-44A9-9C99-F78DF26EAEA8}"/>
              </a:ext>
            </a:extLst>
          </p:cNvPr>
          <p:cNvSpPr/>
          <p:nvPr/>
        </p:nvSpPr>
        <p:spPr>
          <a:xfrm>
            <a:off x="1497387" y="415148"/>
            <a:ext cx="9984460" cy="596679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41;p4" descr="Boy And Girl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C096AC99-FC0C-478E-B333-6C9BC733D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916" r="49292"/>
          <a:stretch/>
        </p:blipFill>
        <p:spPr>
          <a:xfrm flipH="1">
            <a:off x="0" y="2905628"/>
            <a:ext cx="2451759" cy="40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260024-AF9A-4B5F-A124-80605AC2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41" y="805688"/>
            <a:ext cx="8744374" cy="524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ïṡḷíḋê">
            <a:extLst>
              <a:ext uri="{FF2B5EF4-FFF2-40B4-BE49-F238E27FC236}">
                <a16:creationId xmlns:a16="http://schemas.microsoft.com/office/drawing/2014/main" id="{42976AC2-330A-4948-86B6-31FF503F675F}"/>
              </a:ext>
            </a:extLst>
          </p:cNvPr>
          <p:cNvSpPr/>
          <p:nvPr/>
        </p:nvSpPr>
        <p:spPr bwMode="auto">
          <a:xfrm>
            <a:off x="2291920" y="6073724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Tuyên truyền về an toàn giao thông cho học sinh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28" name="Picture 4" descr="Vì sự an toàn của học sinh khi tham gia giao thông - Báo Quảng Bình điện tử">
            <a:extLst>
              <a:ext uri="{FF2B5EF4-FFF2-40B4-BE49-F238E27FC236}">
                <a16:creationId xmlns:a16="http://schemas.microsoft.com/office/drawing/2014/main" id="{CA51D0AC-2C99-4FF6-B1FD-EA9BA5E5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39699"/>
            <a:ext cx="699135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ïṡḷíḋê">
            <a:extLst>
              <a:ext uri="{FF2B5EF4-FFF2-40B4-BE49-F238E27FC236}">
                <a16:creationId xmlns:a16="http://schemas.microsoft.com/office/drawing/2014/main" id="{4838677F-321C-4FF3-BD1F-272F26728DDC}"/>
              </a:ext>
            </a:extLst>
          </p:cNvPr>
          <p:cNvSpPr/>
          <p:nvPr/>
        </p:nvSpPr>
        <p:spPr bwMode="auto">
          <a:xfrm>
            <a:off x="2291920" y="6063018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Triển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lãm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0" name="Picture 6" descr="Grab - Giáo dục">
            <a:extLst>
              <a:ext uri="{FF2B5EF4-FFF2-40B4-BE49-F238E27FC236}">
                <a16:creationId xmlns:a16="http://schemas.microsoft.com/office/drawing/2014/main" id="{DB68CCD1-056B-4B8F-B8DF-47964776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65" y="603315"/>
            <a:ext cx="8096142" cy="5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ïṡḷíḋê">
            <a:extLst>
              <a:ext uri="{FF2B5EF4-FFF2-40B4-BE49-F238E27FC236}">
                <a16:creationId xmlns:a16="http://schemas.microsoft.com/office/drawing/2014/main" id="{6FD12A7F-E449-4B16-858B-39D105BDB024}"/>
              </a:ext>
            </a:extLst>
          </p:cNvPr>
          <p:cNvSpPr/>
          <p:nvPr/>
        </p:nvSpPr>
        <p:spPr bwMode="auto">
          <a:xfrm>
            <a:off x="2222213" y="6022801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Thi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vẽ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2" name="Picture 8" descr="Tuyên truyền kỹ năng phòng cháy chữa cháy cho gần 1.000 học sinh - Báo  Khánh Hòa điện tử">
            <a:extLst>
              <a:ext uri="{FF2B5EF4-FFF2-40B4-BE49-F238E27FC236}">
                <a16:creationId xmlns:a16="http://schemas.microsoft.com/office/drawing/2014/main" id="{9BC9C871-93ED-489F-B8DE-8B48A763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26" y="451407"/>
            <a:ext cx="7168165" cy="53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ïṡḷíḋê">
            <a:extLst>
              <a:ext uri="{FF2B5EF4-FFF2-40B4-BE49-F238E27FC236}">
                <a16:creationId xmlns:a16="http://schemas.microsoft.com/office/drawing/2014/main" id="{8EC0B45A-9195-4287-887C-A630F1EDB1F0}"/>
              </a:ext>
            </a:extLst>
          </p:cNvPr>
          <p:cNvSpPr/>
          <p:nvPr/>
        </p:nvSpPr>
        <p:spPr bwMode="auto">
          <a:xfrm>
            <a:off x="2183690" y="5871117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C00000"/>
                </a:solidFill>
              </a:rPr>
              <a:t>Trường Tiểu học Tân Lập 2 (TP. Nha Trang) tổ chức buổi tuyên truyền kỹ năng phòng cháy chữa cháy</a:t>
            </a:r>
            <a:endParaRPr lang="zh-CN" altLang="en-US" sz="36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CA946BA-8506-4256-9D59-6E60158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48" y="467458"/>
            <a:ext cx="8085482" cy="53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ïṡḷíḋê">
            <a:extLst>
              <a:ext uri="{FF2B5EF4-FFF2-40B4-BE49-F238E27FC236}">
                <a16:creationId xmlns:a16="http://schemas.microsoft.com/office/drawing/2014/main" id="{B20E9620-E1B0-460B-BFF4-7FC70B704642}"/>
              </a:ext>
            </a:extLst>
          </p:cNvPr>
          <p:cNvSpPr/>
          <p:nvPr/>
        </p:nvSpPr>
        <p:spPr bwMode="auto">
          <a:xfrm>
            <a:off x="2451759" y="5849589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C00000"/>
                </a:solidFill>
              </a:rPr>
              <a:t>Vui ca hát cùng các chú bộ đội hải quân</a:t>
            </a:r>
            <a:endParaRPr lang="zh-CN" altLang="en-US" sz="4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12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55065830-73AE-4F7C-BC62-E30B85B8C89F}"/>
              </a:ext>
            </a:extLst>
          </p:cNvPr>
          <p:cNvSpPr/>
          <p:nvPr/>
        </p:nvSpPr>
        <p:spPr>
          <a:xfrm>
            <a:off x="267855" y="868216"/>
            <a:ext cx="11613187" cy="59897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chương trình hoạt động của em nên có những nội dung sau: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Mục đích: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Góp phần vào công tác giữ gìn trật tự, an ninh như thế nào ?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luyện những đức tính, những phẩm chất gì cho mỗi đội viên ?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Phân công chuẩn bị: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dụng cụ, phương tiện phục vụ cho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hoạt động cụ thể.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 Chương trình cụ thể: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Tập trung đến địa điểm tổ chức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Trình tự tiến hành các hoạt động.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kết, tuyên truyền các chi đội và đội viên hoàn thành tốt nhiệm vụ.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11096-641D-4622-B03F-A497A92E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36" y="0"/>
            <a:ext cx="2453640" cy="98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A4775-8CA8-4045-A5C6-1ABB3B670A9F}"/>
              </a:ext>
            </a:extLst>
          </p:cNvPr>
          <p:cNvSpPr txBox="1"/>
          <p:nvPr/>
        </p:nvSpPr>
        <p:spPr>
          <a:xfrm>
            <a:off x="11881042" y="655791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7" name="Google Shape;110;p2" descr="Hình ảnh Cô Gái Mặc áo Dài PNG, Vector, PSD, và biểu tượng để tải về miễn  phí | pngtree">
            <a:extLst>
              <a:ext uri="{FF2B5EF4-FFF2-40B4-BE49-F238E27FC236}">
                <a16:creationId xmlns:a16="http://schemas.microsoft.com/office/drawing/2014/main" id="{BE07C1E4-DE67-40DD-AEAB-45DE622E42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7458" y="2336072"/>
            <a:ext cx="4307536" cy="395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0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1835</Words>
  <Application>Microsoft Office PowerPoint</Application>
  <PresentationFormat>Widescreen</PresentationFormat>
  <Paragraphs>145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Nunito Sans</vt:lpstr>
      <vt:lpstr>DFPOP1-W9</vt:lpstr>
      <vt:lpstr>Calibri</vt:lpstr>
      <vt:lpstr>Arial</vt:lpstr>
      <vt:lpstr>Wingdings</vt:lpstr>
      <vt:lpstr>Times New Roman</vt:lpstr>
      <vt:lpstr>Raleway</vt:lpstr>
      <vt:lpstr>字魂58号-创中黑</vt:lpstr>
      <vt:lpstr>inpin heiti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Trần Thịnh</dc:creator>
  <cp:lastModifiedBy>Nguyen Thu Hien</cp:lastModifiedBy>
  <cp:revision>177</cp:revision>
  <dcterms:created xsi:type="dcterms:W3CDTF">2019-06-19T02:08:00Z</dcterms:created>
  <dcterms:modified xsi:type="dcterms:W3CDTF">2022-01-24T16:51:53Z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9F3640D9DC5E4FCF8AF5FDCAEABDD574</vt:lpwstr>
  </property>
</Properties>
</file>