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0" r:id="rId24"/>
    <p:sldId id="281" r:id="rId25"/>
    <p:sldId id="282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Chốt: Mỗi phân số gồm hai phần: Phân nguyên là số tự nhiên và phần phân số bé hơn 1.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Chốt: Hỗn số bằng tổng của phần nguyên và phần phân số.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Mẫu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Học sinh nhìn hình viết hỗn số sau đó trình bày.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dirty="0">
                <a:sym typeface="+mn-ea"/>
              </a:rPr>
              <a:t>Đặt thêm câu hỏi mở rộng, phân hóa.</a:t>
            </a:r>
            <a:endParaRPr lang="en-US" dirty="0">
              <a:sym typeface="+mn-ea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Chốt:  </a:t>
            </a:r>
            <a:r>
              <a:rPr lang="en-US" dirty="0" err="1">
                <a:sym typeface="+mn-ea"/>
              </a:rPr>
              <a:t>Nêu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cách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đọc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một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Khi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 ta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Qua BT 1, con </a:t>
            </a:r>
            <a:r>
              <a:rPr lang="en-US" dirty="0" err="1">
                <a:sym typeface="+mn-ea"/>
              </a:rPr>
              <a:t>đã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đạt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mục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tiêu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của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học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svg"/><Relationship Id="rId8" Type="http://schemas.openxmlformats.org/officeDocument/2006/relationships/image" Target="../media/image19.png"/><Relationship Id="rId7" Type="http://schemas.openxmlformats.org/officeDocument/2006/relationships/image" Target="../media/image18.jpeg"/><Relationship Id="rId6" Type="http://schemas.openxmlformats.org/officeDocument/2006/relationships/slide" Target="slide6.xml"/><Relationship Id="rId5" Type="http://schemas.openxmlformats.org/officeDocument/2006/relationships/image" Target="../media/image17.png"/><Relationship Id="rId4" Type="http://schemas.openxmlformats.org/officeDocument/2006/relationships/slide" Target="slide4.xml"/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1.wav"/><Relationship Id="rId12" Type="http://schemas.openxmlformats.org/officeDocument/2006/relationships/slide" Target="slide7.xml"/><Relationship Id="rId11" Type="http://schemas.openxmlformats.org/officeDocument/2006/relationships/image" Target="../media/image22.svg"/><Relationship Id="rId10" Type="http://schemas.openxmlformats.org/officeDocument/2006/relationships/image" Target="../media/image21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5.png"/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slide" Target="slide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/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with Corners Rounded 17"/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8" name="Speech Bubble: Rectangle with Corners Rounded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 rotWithShape="1">
                <a:blip r:embed="rId5"/>
                <a:stretch>
                  <a:fillRect l="-492" t="-1527" r="-465" b="-20328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>
          <p:sp>
            <p:nvSpPr>
              <p:cNvPr id="1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 rotWithShape="1">
                <a:blip r:embed="rId6"/>
                <a:stretch>
                  <a:fillRect l="-7" t="-68" r="4" b="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7" grpId="0" bldLvl="0" animBg="1"/>
      <p:bldP spid="18" grpId="0" bldLvl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 rotWithShape="1">
                <a:blip r:embed="rId1"/>
                <a:stretch>
                  <a:fillRect l="-6" t="-45" r="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  <a:endParaRPr lang="en-US" sz="3600" i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7" t="-71" r="6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1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 rotWithShape="1">
                <a:blip r:embed="rId3"/>
                <a:stretch>
                  <a:fillRect l="-2" t="-48" r="4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/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6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 rotWithShape="1">
                <a:blip r:embed="rId4"/>
                <a:stretch>
                  <a:fillRect l="-23" t="-4" r="72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/>
          <p:cNvPicPr>
            <a:picLocks noChangeAspect="1"/>
          </p:cNvPicPr>
          <p:nvPr/>
        </p:nvPicPr>
        <p:blipFill>
          <a:blip r:embed="rId1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  <a:endParaRPr lang="vi-VN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  <a:endParaRPr lang="vi-VN" sz="4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 rotWithShape="1">
                <a:blip r:embed="rId1"/>
                <a:stretch>
                  <a:fillRect l="-18" t="-6" r="4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/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44"/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/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 rotWithShape="1">
                <a:blip r:embed="rId2"/>
                <a:stretch>
                  <a:fillRect l="-5" t="-58" r="2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2" grpId="0" bldLvl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3"/>
                <a:stretch>
                  <a:fillRect l="-98" t="-712" r="-88" b="-60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4"/>
                <a:stretch>
                  <a:fillRect l="-102" t="-696" r="-84" b="-571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1"/>
              <p:cNvSpPr txBox="1"/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3</a:t>
                </a: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baseline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baseline="0" smtClean="0"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?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"/>
              <p:cNvSpPr txBox="1"/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thay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đổi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hình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trên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alt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2</a:t>
                </a: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baseline="0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baseline="0" smtClean="0"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baseline="0" smtClean="0"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b="1" dirty="0" smtClean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?</a:t>
                </a:r>
                <a:endParaRPr lang="en-US" sz="2400" b="1" dirty="0" smtClean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7"/>
              <p:cNvSpPr txBox="1"/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hỗn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là </a:t>
                </a:r>
                <a:r>
                  <a:rPr lang="en-US" sz="2400" b="1" dirty="0" smtClean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tác động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vào hình trên?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b="1" dirty="0" smtClean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?</a:t>
                </a:r>
                <a:endParaRPr lang="en-US" b="1" dirty="0" smtClean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/>
      <p:bldP spid="2" grpId="1"/>
      <p:bldP spid="4" grpId="0"/>
      <p:bldP spid="4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/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 rotWithShape="1">
                <a:blip r:embed="rId2"/>
                <a:stretch>
                  <a:fillRect l="-301" t="-412" r="-274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/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 rotWithShape="1">
                <a:blip r:embed="rId3"/>
                <a:stretch>
                  <a:fillRect l="-305" t="-412" r="-270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/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10" name="Rectangle: Rounded Corner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 rotWithShape="1">
                <a:blip r:embed="rId4"/>
                <a:stretch>
                  <a:fillRect l="-289" t="-405" r="-257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/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11" name="Rectangle: Rounded Corner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 rotWithShape="1">
                <a:blip r:embed="rId5"/>
                <a:stretch>
                  <a:fillRect l="-280" t="-405" r="-238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/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 rotWithShape="1">
                <a:blip r:embed="rId1"/>
                <a:stretch>
                  <a:fillRect l="-303" t="-592" r="-283" b="-57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/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: Rounded Corner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 rotWithShape="1">
                <a:blip r:embed="rId2"/>
                <a:stretch>
                  <a:fillRect l="-335" t="-635" r="-307" b="-57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/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 rotWithShape="1">
                <a:blip r:embed="rId3"/>
                <a:stretch>
                  <a:fillRect l="-336" t="-744" r="-292" b="-65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/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 rotWithShape="1">
                <a:blip r:embed="rId4"/>
                <a:stretch>
                  <a:fillRect l="-282" t="-646" r="-237" b="-583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/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43"/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fr-FR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 rotWithShape="1">
                <a:blip r:embed="rId5"/>
                <a:stretch>
                  <a:fillRect l="-185" t="-1088" r="-168" b="-94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/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543"/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fr-FR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 rotWithShape="1">
                <a:blip r:embed="rId6"/>
                <a:stretch>
                  <a:fillRect l="-183" t="-1111" r="-170" b="-102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/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543"/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fr-FR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 rotWithShape="1">
                <a:blip r:embed="rId7"/>
                <a:stretch>
                  <a:fillRect l="-177" t="-1107" r="-159" b="-924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/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ounded Rectangle 543"/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fr-FR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 rotWithShape="1">
                <a:blip r:embed="rId8"/>
                <a:stretch>
                  <a:fillRect l="-174" t="-1085" r="-162" b="-946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8477250" y="2701925"/>
            <a:ext cx="34817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sánh phần phân số của các hỗn số với 1?</a:t>
            </a:r>
            <a:endParaRPr lang="en-US" sz="3600" b="1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 bldLvl="0" animBg="1"/>
      <p:bldP spid="15" grpId="0" bldLvl="0" animBg="1"/>
      <p:bldP spid="17" grpId="0" bldLvl="0" animBg="1"/>
      <p:bldP spid="19" grpId="0" bldLvl="0" animBg="1"/>
      <p:bldP spid="21" grpId="0" bldLvl="0" animBg="1"/>
      <p:bldP spid="23" grpId="0" bldLvl="0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578"/>
            <a:ext cx="2951129" cy="492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/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 rotWithShape="1">
                <a:blip r:embed="rId1"/>
                <a:stretch>
                  <a:fillRect l="-137" t="-634" r="-119" b="-52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 rotWithShape="1">
                <a:blip r:embed="rId3"/>
                <a:stretch>
                  <a:fillRect l="-23" t="-14" r="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 rotWithShape="1">
                <a:blip r:embed="rId4"/>
                <a:stretch>
                  <a:fillRect l="-14" t="-21" r="28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 rotWithShape="1">
                <a:blip r:embed="rId5"/>
                <a:stretch>
                  <a:fillRect l="-17" t="-3" r="21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 rotWithShape="1">
                <a:blip r:embed="rId6"/>
                <a:stretch>
                  <a:fillRect l="-17" t="-59" r="21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1022640" y="1942183"/>
            <a:ext cx="9176353" cy="1198880"/>
            <a:chOff x="833998" y="2559498"/>
            <a:chExt cx="6731888" cy="1197457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547648" y="2559498"/>
              <a:ext cx="6018238" cy="119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kĩ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đọc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viết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>
              <a:off x="833998" y="2658944"/>
              <a:ext cx="548053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978190" y="3368504"/>
            <a:ext cx="10494355" cy="2343321"/>
            <a:chOff x="907706" y="3457893"/>
            <a:chExt cx="9740433" cy="2343317"/>
          </a:xfrm>
        </p:grpSpPr>
        <p:sp>
          <p:nvSpPr>
            <p:cNvPr id="6" name="Freeform 11"/>
            <p:cNvSpPr/>
            <p:nvPr/>
          </p:nvSpPr>
          <p:spPr>
            <a:xfrm>
              <a:off x="907706" y="3457893"/>
              <a:ext cx="625472" cy="4556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534032" y="4602332"/>
              <a:ext cx="9114107" cy="119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Viết được hỗn số thành tổng của phần nguyên và phần phân số.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33575" y="1452880"/>
            <a:ext cx="8227060" cy="769620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995170" y="3187700"/>
            <a:ext cx="9819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 biết được phần nguyên, phần phân số 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22640" y="4655014"/>
            <a:ext cx="673884" cy="45561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1828800" y="1447800"/>
            <a:ext cx="9372600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 bwMode="auto">
          <a:xfrm>
            <a:off x="3657603" y="2514600"/>
            <a:ext cx="2659063" cy="990600"/>
            <a:chOff x="2133600" y="2514600"/>
            <a:chExt cx="2659199" cy="990600"/>
          </a:xfrm>
        </p:grpSpPr>
        <p:sp>
          <p:nvSpPr>
            <p:cNvPr id="35" name="Isosceles Triangle 34"/>
            <p:cNvSpPr/>
            <p:nvPr/>
          </p:nvSpPr>
          <p:spPr bwMode="auto">
            <a:xfrm>
              <a:off x="3581474" y="2524125"/>
              <a:ext cx="1190686" cy="98107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133600" y="2514600"/>
              <a:ext cx="1191060" cy="98107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ight Triangle 9"/>
            <p:cNvSpPr/>
            <p:nvPr/>
          </p:nvSpPr>
          <p:spPr bwMode="auto">
            <a:xfrm>
              <a:off x="4191000" y="2534946"/>
              <a:ext cx="601799" cy="969532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8"/>
          <p:cNvGrpSpPr/>
          <p:nvPr/>
        </p:nvGrpSpPr>
        <p:grpSpPr bwMode="auto">
          <a:xfrm>
            <a:off x="12420600" y="1734358"/>
            <a:ext cx="1447800" cy="1267921"/>
            <a:chOff x="9341224" y="1660072"/>
            <a:chExt cx="2043950" cy="1539619"/>
          </a:xfrm>
        </p:grpSpPr>
        <p:sp>
          <p:nvSpPr>
            <p:cNvPr id="38" name="Rounded Rectangle 37"/>
            <p:cNvSpPr/>
            <p:nvPr/>
          </p:nvSpPr>
          <p:spPr>
            <a:xfrm>
              <a:off x="9341224" y="1752601"/>
              <a:ext cx="1506067" cy="144709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1794" name="Group 61"/>
            <p:cNvGrpSpPr/>
            <p:nvPr/>
          </p:nvGrpSpPr>
          <p:grpSpPr bwMode="auto">
            <a:xfrm>
              <a:off x="9341224" y="1660072"/>
              <a:ext cx="2043950" cy="1539619"/>
              <a:chOff x="9798424" y="1660072"/>
              <a:chExt cx="2043950" cy="153961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0394575" y="1660072"/>
                <a:ext cx="1447799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798424" y="1970002"/>
                <a:ext cx="1600201" cy="85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421467" y="2340115"/>
                <a:ext cx="990600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93"/>
          <p:cNvGrpSpPr/>
          <p:nvPr/>
        </p:nvGrpSpPr>
        <p:grpSpPr bwMode="auto">
          <a:xfrm>
            <a:off x="2362200" y="7086600"/>
            <a:ext cx="7924800" cy="5380038"/>
            <a:chOff x="-381000" y="7086600"/>
            <a:chExt cx="7924800" cy="5379747"/>
          </a:xfrm>
        </p:grpSpPr>
        <p:sp>
          <p:nvSpPr>
            <p:cNvPr id="27" name="Oval 26"/>
            <p:cNvSpPr/>
            <p:nvPr/>
          </p:nvSpPr>
          <p:spPr bwMode="auto">
            <a:xfrm>
              <a:off x="1524000" y="11201177"/>
              <a:ext cx="1189038" cy="1188974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0" y="11277600"/>
              <a:ext cx="1188848" cy="11887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1524000" y="11231853"/>
              <a:ext cx="1189037" cy="1188747"/>
            </a:xfrm>
            <a:prstGeom prst="pie">
              <a:avLst>
                <a:gd name="adj1" fmla="val 5574885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-7620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136525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2808288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4267200" y="7086600"/>
              <a:ext cx="627063" cy="46193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4252913" y="7091363"/>
              <a:ext cx="1254125" cy="86672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4447404" y="7523933"/>
              <a:ext cx="86672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767" name="Group 89"/>
            <p:cNvGrpSpPr/>
            <p:nvPr/>
          </p:nvGrpSpPr>
          <p:grpSpPr bwMode="auto">
            <a:xfrm>
              <a:off x="-381000" y="9906000"/>
              <a:ext cx="7924800" cy="1066800"/>
              <a:chOff x="-304800" y="9220200"/>
              <a:chExt cx="8305800" cy="990600"/>
            </a:xfrm>
          </p:grpSpPr>
          <p:sp>
            <p:nvSpPr>
              <p:cNvPr id="85" name="Parallelogram 84"/>
              <p:cNvSpPr/>
              <p:nvPr/>
            </p:nvSpPr>
            <p:spPr bwMode="auto">
              <a:xfrm>
                <a:off x="-304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1" name="Parallelogram 90"/>
              <p:cNvSpPr/>
              <p:nvPr/>
            </p:nvSpPr>
            <p:spPr bwMode="auto">
              <a:xfrm>
                <a:off x="60960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Parallelogram 95"/>
              <p:cNvSpPr/>
              <p:nvPr/>
            </p:nvSpPr>
            <p:spPr bwMode="auto">
              <a:xfrm>
                <a:off x="67818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Parallelogram 32"/>
              <p:cNvSpPr/>
              <p:nvPr/>
            </p:nvSpPr>
            <p:spPr bwMode="auto">
              <a:xfrm>
                <a:off x="12954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28956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>
                <a:off x="4495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31768" name="Group 88"/>
            <p:cNvGrpSpPr/>
            <p:nvPr/>
          </p:nvGrpSpPr>
          <p:grpSpPr bwMode="auto">
            <a:xfrm>
              <a:off x="0" y="7524750"/>
              <a:ext cx="5507037" cy="2152649"/>
              <a:chOff x="76200" y="6838950"/>
              <a:chExt cx="5507037" cy="2152649"/>
            </a:xfrm>
          </p:grpSpPr>
          <p:sp>
            <p:nvSpPr>
              <p:cNvPr id="25" name="Diamond 24"/>
              <p:cNvSpPr/>
              <p:nvPr/>
            </p:nvSpPr>
            <p:spPr bwMode="auto"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stCxn id="28" idx="1"/>
                <a:endCxn id="28" idx="3"/>
              </p:cNvCxnSpPr>
              <p:nvPr/>
            </p:nvCxnSpPr>
            <p:spPr bwMode="auto">
              <a:xfrm rot="10800000" flipH="1">
                <a:off x="4329113" y="6838926"/>
                <a:ext cx="125412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Diamond 29"/>
              <p:cNvSpPr/>
              <p:nvPr/>
            </p:nvSpPr>
            <p:spPr bwMode="auto"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Diamond 25"/>
              <p:cNvSpPr/>
              <p:nvPr/>
            </p:nvSpPr>
            <p:spPr bwMode="auto"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 bwMode="auto">
              <a:xfrm rot="16200000">
                <a:off x="2959396" y="7861005"/>
                <a:ext cx="1523999" cy="737190"/>
              </a:xfrm>
              <a:prstGeom prst="triangle">
                <a:avLst>
                  <a:gd name="adj" fmla="val 51948"/>
                </a:avLst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Right Triangle 74"/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24C709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7 0.01435 C -0.16472 0.00556 -0.25534 0.01736 -0.34727 0.02269 C -0.35261 0.02361 -0.36211 0.02431 -0.3681 0.02824 C -0.38425 0.03912 -0.36498 0.02963 -0.3806 0.03657 C -0.38646 0.04444 -0.39284 0.05162 -0.39935 0.0588 C -0.41107 0.07199 -0.39961 0.05625 -0.41394 0.06991 C -0.42227 0.07801 -0.42917 0.09213 -0.43894 0.09769 C -0.44154 0.09907 -0.45573 0.10278 -0.45769 0.10324 C -0.46667 0.10926 -0.46602 0.10463 -0.46602 0.11157 " pathEditMode="relative" rAng="0" ptsTypes="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50602 C -0.08733 -0.74213 -0.08646 -0.62824 -0.08646 -0.84768 " pathEditMode="relative" rAng="0" ptsTypes="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13531" y="5043800"/>
            <a:ext cx="2700237" cy="1189037"/>
            <a:chOff x="2213531" y="5043800"/>
            <a:chExt cx="2700237" cy="1189037"/>
          </a:xfrm>
        </p:grpSpPr>
        <p:sp>
          <p:nvSpPr>
            <p:cNvPr id="27" name="Oval 26"/>
            <p:cNvSpPr/>
            <p:nvPr/>
          </p:nvSpPr>
          <p:spPr bwMode="auto">
            <a:xfrm>
              <a:off x="3700329" y="5043800"/>
              <a:ext cx="1189038" cy="1189037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13531" y="5043912"/>
              <a:ext cx="1188848" cy="11888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3700330" y="5043912"/>
              <a:ext cx="1213438" cy="1188811"/>
            </a:xfrm>
            <a:prstGeom prst="pie">
              <a:avLst>
                <a:gd name="adj1" fmla="val 5385917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Flowchart: Process 27"/>
          <p:cNvSpPr/>
          <p:nvPr/>
        </p:nvSpPr>
        <p:spPr bwMode="auto">
          <a:xfrm>
            <a:off x="6234113" y="681040"/>
            <a:ext cx="1254125" cy="8667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2816" name="Group 89"/>
          <p:cNvGrpSpPr/>
          <p:nvPr/>
        </p:nvGrpSpPr>
        <p:grpSpPr bwMode="auto">
          <a:xfrm>
            <a:off x="1600200" y="3495830"/>
            <a:ext cx="7924800" cy="1066858"/>
            <a:chOff x="-304800" y="9220200"/>
            <a:chExt cx="8305800" cy="990600"/>
          </a:xfrm>
        </p:grpSpPr>
        <p:sp>
          <p:nvSpPr>
            <p:cNvPr id="85" name="Parallelogram 84"/>
            <p:cNvSpPr/>
            <p:nvPr/>
          </p:nvSpPr>
          <p:spPr bwMode="auto">
            <a:xfrm>
              <a:off x="-304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1" name="Parallelogram 90"/>
            <p:cNvSpPr/>
            <p:nvPr/>
          </p:nvSpPr>
          <p:spPr bwMode="auto">
            <a:xfrm>
              <a:off x="6096000" y="9220200"/>
              <a:ext cx="12192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Parallelogram 95"/>
            <p:cNvSpPr/>
            <p:nvPr/>
          </p:nvSpPr>
          <p:spPr bwMode="auto">
            <a:xfrm>
              <a:off x="6781800" y="9220200"/>
              <a:ext cx="1219200" cy="990600"/>
            </a:xfrm>
            <a:prstGeom prst="parallelogram">
              <a:avLst>
                <a:gd name="adj" fmla="val 54032"/>
              </a:avLst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Parallelogram 32"/>
            <p:cNvSpPr/>
            <p:nvPr/>
          </p:nvSpPr>
          <p:spPr bwMode="auto">
            <a:xfrm>
              <a:off x="12954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Parallelogram 35"/>
            <p:cNvSpPr/>
            <p:nvPr/>
          </p:nvSpPr>
          <p:spPr bwMode="auto">
            <a:xfrm>
              <a:off x="28956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Parallelogram 36"/>
            <p:cNvSpPr/>
            <p:nvPr/>
          </p:nvSpPr>
          <p:spPr bwMode="auto">
            <a:xfrm>
              <a:off x="4495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676278"/>
            <a:ext cx="5597525" cy="2587026"/>
            <a:chOff x="1905000" y="676278"/>
            <a:chExt cx="5597525" cy="2587026"/>
          </a:xfrm>
        </p:grpSpPr>
        <p:sp>
          <p:nvSpPr>
            <p:cNvPr id="11" name="Flowchart: Process 10"/>
            <p:cNvSpPr/>
            <p:nvPr/>
          </p:nvSpPr>
          <p:spPr bwMode="auto">
            <a:xfrm>
              <a:off x="190500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334645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4789488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6248400" y="676278"/>
              <a:ext cx="627063" cy="46196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6428581" y="1113634"/>
              <a:ext cx="86677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Diamond 24"/>
            <p:cNvSpPr/>
            <p:nvPr/>
          </p:nvSpPr>
          <p:spPr bwMode="auto">
            <a:xfrm>
              <a:off x="1959879" y="1808599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6248400" y="1145659"/>
              <a:ext cx="12541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Diamond 29"/>
            <p:cNvSpPr/>
            <p:nvPr/>
          </p:nvSpPr>
          <p:spPr bwMode="auto">
            <a:xfrm>
              <a:off x="3636279" y="1815427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Diamond 25"/>
            <p:cNvSpPr/>
            <p:nvPr/>
          </p:nvSpPr>
          <p:spPr bwMode="auto">
            <a:xfrm>
              <a:off x="5271404" y="1756627"/>
              <a:ext cx="1412875" cy="1489075"/>
            </a:xfrm>
            <a:prstGeom prst="diamond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6200000">
              <a:off x="4843034" y="2132669"/>
              <a:ext cx="1524081" cy="737190"/>
            </a:xfrm>
            <a:prstGeom prst="triangle">
              <a:avLst>
                <a:gd name="adj" fmla="val 51948"/>
              </a:avLst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 bwMode="auto">
            <a:xfrm>
              <a:off x="5998479" y="1815427"/>
              <a:ext cx="685800" cy="685837"/>
            </a:xfrm>
            <a:prstGeom prst="rtTriangle">
              <a:avLst/>
            </a:prstGeom>
            <a:solidFill>
              <a:srgbClr val="24C70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 bwMode="auto">
          <a:xfrm>
            <a:off x="7998204" y="490022"/>
            <a:ext cx="1978025" cy="1295400"/>
            <a:chOff x="6477379" y="1249072"/>
            <a:chExt cx="1978025" cy="1295432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6477379" y="1371312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94" name="Group 64"/>
            <p:cNvGrpSpPr/>
            <p:nvPr/>
          </p:nvGrpSpPr>
          <p:grpSpPr bwMode="auto">
            <a:xfrm>
              <a:off x="6581399" y="1249072"/>
              <a:ext cx="1874005" cy="1295432"/>
              <a:chOff x="10394195" y="1828800"/>
              <a:chExt cx="1874005" cy="12954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08204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394195" y="218727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820400" y="24163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0744200" y="251301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 bwMode="auto">
          <a:xfrm>
            <a:off x="7259638" y="1887777"/>
            <a:ext cx="1905000" cy="1241425"/>
            <a:chOff x="5943600" y="2514632"/>
            <a:chExt cx="1905000" cy="1241316"/>
          </a:xfrm>
        </p:grpSpPr>
        <p:sp>
          <p:nvSpPr>
            <p:cNvPr id="48" name="Flowchart: Alternate Process 47"/>
            <p:cNvSpPr/>
            <p:nvPr/>
          </p:nvSpPr>
          <p:spPr bwMode="auto">
            <a:xfrm>
              <a:off x="5943600" y="2590825"/>
              <a:ext cx="1143000" cy="106670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8" name="Group 69"/>
            <p:cNvGrpSpPr/>
            <p:nvPr/>
          </p:nvGrpSpPr>
          <p:grpSpPr bwMode="auto">
            <a:xfrm>
              <a:off x="5964921" y="2514632"/>
              <a:ext cx="1883679" cy="1241316"/>
              <a:chOff x="8174721" y="1828800"/>
              <a:chExt cx="1883679" cy="1241286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86106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174721" y="2035209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610600" y="23622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8534400" y="24383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 bwMode="auto">
          <a:xfrm>
            <a:off x="9888523" y="3376087"/>
            <a:ext cx="1905000" cy="1295400"/>
            <a:chOff x="7924800" y="4267275"/>
            <a:chExt cx="1905000" cy="1295432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7924800" y="4343477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2" name="Group 87"/>
            <p:cNvGrpSpPr/>
            <p:nvPr/>
          </p:nvGrpSpPr>
          <p:grpSpPr bwMode="auto">
            <a:xfrm>
              <a:off x="7960104" y="4267275"/>
              <a:ext cx="1869696" cy="1295432"/>
              <a:chOff x="1178304" y="3810000"/>
              <a:chExt cx="1869696" cy="129540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600200" y="38100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178304" y="401135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00200" y="43975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524000" y="4419600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 bwMode="auto">
          <a:xfrm>
            <a:off x="5416550" y="4979722"/>
            <a:ext cx="1981200" cy="1393825"/>
            <a:chOff x="3810000" y="5486505"/>
            <a:chExt cx="1981200" cy="1393720"/>
          </a:xfrm>
        </p:grpSpPr>
        <p:sp>
          <p:nvSpPr>
            <p:cNvPr id="51" name="Flowchart: Alternate Process 50"/>
            <p:cNvSpPr/>
            <p:nvPr/>
          </p:nvSpPr>
          <p:spPr bwMode="auto">
            <a:xfrm>
              <a:off x="3810000" y="5638894"/>
              <a:ext cx="1143000" cy="106672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76" name="Group 86"/>
            <p:cNvGrpSpPr/>
            <p:nvPr/>
          </p:nvGrpSpPr>
          <p:grpSpPr bwMode="auto">
            <a:xfrm>
              <a:off x="3924300" y="5486505"/>
              <a:ext cx="1866900" cy="1393720"/>
              <a:chOff x="-1562100" y="4648200"/>
              <a:chExt cx="1866900" cy="139368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-1143000" y="46482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-1562100" y="4918988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-1143000" y="53340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-1219200" y="53339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7970" y="1949767"/>
            <a:ext cx="973361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nb-NO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nghĩ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5 </a:t>
            </a:r>
            <a:r>
              <a:rPr lang="en-US" sz="3200" b="1" dirty="0" err="1"/>
              <a:t>quả</a:t>
            </a:r>
            <a:r>
              <a:rPr lang="en-US" sz="3200" b="1" dirty="0"/>
              <a:t> cam </a:t>
            </a:r>
            <a:r>
              <a:rPr lang="en-US" sz="3200" b="1" dirty="0" err="1"/>
              <a:t>cho</a:t>
            </a:r>
            <a:r>
              <a:rPr lang="en-US" sz="3200" b="1" dirty="0"/>
              <a:t> 3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  <a:endParaRPr lang="en-GB" sz="3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0830" y="3074035"/>
            <a:ext cx="104171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2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Hỗn sỗ (tiế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 2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Luyện tập trang 24</a:t>
            </a:r>
            <a:endParaRPr lang="en-US" altLang="nb-NO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514600" y="507779"/>
            <a:ext cx="8563005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905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1749" r="17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2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 rotWithShape="1">
                <a:blip r:embed="rId2"/>
                <a:stretch>
                  <a:fillRect l="-93" t="-561" r="-93" b="-556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2"/>
                <a:stretch>
                  <a:fillRect l="-93" t="-617" r="-93" b="-569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/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 rotWithShape="1">
                <a:blip r:embed="rId2"/>
                <a:stretch>
                  <a:fillRect l="-69" t="-15457" r="-69" b="-15440"/>
                </a:stretch>
              </a:blip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3"/>
                <a:stretch>
                  <a:fillRect l="-93" t="-617" r="-93" b="-569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2034</Words>
  <Application>WPS Presentation</Application>
  <PresentationFormat>Widescreen</PresentationFormat>
  <Paragraphs>176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0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等线</vt:lpstr>
      <vt:lpstr>等线</vt:lpstr>
      <vt:lpstr>Calibri</vt:lpstr>
      <vt:lpstr>Times New Roman</vt:lpstr>
      <vt:lpstr>Cambria Math</vt:lpstr>
      <vt:lpstr>#9Slide03 Encode SeEx Black</vt:lpstr>
      <vt:lpstr>UTM Scriptina KT</vt:lpstr>
      <vt:lpstr>Cambria</vt:lpstr>
      <vt:lpstr>雷盖体</vt:lpstr>
      <vt:lpstr>#9Slide03 Penumbra</vt:lpstr>
      <vt:lpstr>Segoe Print</vt:lpstr>
      <vt:lpstr>Lato Regular</vt:lpstr>
      <vt:lpstr>DFPOP1-W9</vt:lpstr>
      <vt:lpstr>Cambria Math</vt:lpstr>
      <vt:lpstr>MS Mincho</vt:lpstr>
      <vt:lpstr>Arial Black</vt:lpstr>
      <vt:lpstr>Franklin Gothic Medium</vt:lpstr>
      <vt:lpstr>Tahoma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</cp:revision>
  <dcterms:created xsi:type="dcterms:W3CDTF">2024-09-02T06:51:59Z</dcterms:created>
  <dcterms:modified xsi:type="dcterms:W3CDTF">2024-09-02T06:59:47Z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1F9218FC1A00441A9D7B68ABD466B5B4_11</vt:lpwstr>
  </property>
  <property fmtid="{D5CDD505-2E9C-101B-9397-08002B2CF9AE}" pid="3" name="KSOProductBuildVer">
    <vt:lpwstr>1033-12.2.0.17562</vt:lpwstr>
  </property>
</Properties>
</file>