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9" r:id="rId3"/>
    <p:sldId id="264" r:id="rId4"/>
    <p:sldId id="258" r:id="rId5"/>
    <p:sldId id="265" r:id="rId6"/>
    <p:sldId id="260" r:id="rId7"/>
    <p:sldId id="266" r:id="rId8"/>
    <p:sldId id="267" r:id="rId9"/>
    <p:sldId id="268" r:id="rId10"/>
    <p:sldId id="269" r:id="rId11"/>
    <p:sldId id="270" r:id="rId12"/>
    <p:sldId id="271" r:id="rId13"/>
    <p:sldId id="272" r:id="rId14"/>
    <p:sldId id="273" r:id="rId15"/>
    <p:sldId id="274" r:id="rId16"/>
    <p:sldId id="261" r:id="rId17"/>
    <p:sldId id="276" r:id="rId18"/>
    <p:sldId id="277" r:id="rId19"/>
    <p:sldId id="278" r:id="rId20"/>
    <p:sldId id="279" r:id="rId21"/>
    <p:sldId id="280" r:id="rId22"/>
    <p:sldId id="287" r:id="rId23"/>
    <p:sldId id="281" r:id="rId24"/>
    <p:sldId id="282" r:id="rId25"/>
    <p:sldId id="283" r:id="rId26"/>
    <p:sldId id="288" r:id="rId27"/>
    <p:sldId id="262" r:id="rId28"/>
    <p:sldId id="285" r:id="rId29"/>
    <p:sldId id="284" r:id="rId30"/>
    <p:sldId id="263" r:id="rId31"/>
    <p:sldId id="289" r:id="rId32"/>
  </p:sldIdLst>
  <p:sldSz cx="12192000" cy="6858000"/>
  <p:notesSz cx="6858000" cy="9144000"/>
  <p:embeddedFontLst>
    <p:embeddedFont>
      <p:font typeface="Cambria" panose="02040503050406030204" pitchFamily="18" charset="0"/>
      <p:regular r:id="rId33"/>
      <p:bold r:id="rId34"/>
      <p:italic r:id="rId35"/>
      <p:boldItalic r:id="rId36"/>
    </p:embeddedFont>
    <p:embeddedFont>
      <p:font typeface="#9Slide07 HoneyCream"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9999"/>
    <a:srgbClr val="33CCFF"/>
    <a:srgbClr val="F4750C"/>
    <a:srgbClr val="FFCCFF"/>
    <a:srgbClr val="FABD8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DE74777-875B-1FE3-319D-83C4CBB02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DD1D0DDE-276C-F1BE-BA4B-9EC94F129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4" name="图片 13">
            <a:extLst>
              <a:ext uri="{FF2B5EF4-FFF2-40B4-BE49-F238E27FC236}">
                <a16:creationId xmlns:a16="http://schemas.microsoft.com/office/drawing/2014/main" id="{F28A6BA4-F501-B8A9-40B2-A576C6001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6" name="图片 15">
            <a:extLst>
              <a:ext uri="{FF2B5EF4-FFF2-40B4-BE49-F238E27FC236}">
                <a16:creationId xmlns:a16="http://schemas.microsoft.com/office/drawing/2014/main" id="{0B8E76E0-38D2-05C7-B6A7-2427EAD70F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2" name="图片 11">
            <a:extLst>
              <a:ext uri="{FF2B5EF4-FFF2-40B4-BE49-F238E27FC236}">
                <a16:creationId xmlns:a16="http://schemas.microsoft.com/office/drawing/2014/main" id="{880BF485-AE4E-6216-9498-5BDFDAA004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pic>
        <p:nvPicPr>
          <p:cNvPr id="7" name="Picture 6"/>
          <p:cNvPicPr>
            <a:picLocks noChangeAspect="1"/>
          </p:cNvPicPr>
          <p:nvPr userDrawn="1"/>
        </p:nvPicPr>
        <p:blipFill>
          <a:blip r:embed="rId7"/>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456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CF790-1A4C-A92B-49E0-9445AB144C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1DA4D8-101C-CE27-5048-4192246B3D2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15EA9E-67ED-89DA-EFD7-A8138EC3BD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68CA5C0-73E6-05EA-0F7E-C7B181C76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745588-D8B9-D613-DC6D-BD356C94F0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46768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642874-2578-D862-0EC3-22231E8317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01CBB2-56B2-C29F-DB9A-40BD93D9DD3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FC6E1-1EFE-7FB6-575C-E5C5F84852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700495-7BF5-CC66-4B35-F788E350029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CEC3DC0-5AEE-05C9-AFCF-F52CA81DA3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54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49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E404A-514B-AB5F-7408-0B71CF38F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E9C886FD-7883-C43C-3AD3-4ECE84C1D5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9" name="图片 8">
            <a:extLst>
              <a:ext uri="{FF2B5EF4-FFF2-40B4-BE49-F238E27FC236}">
                <a16:creationId xmlns:a16="http://schemas.microsoft.com/office/drawing/2014/main" id="{86D24229-6676-0456-A9EB-BD1133D922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0" name="图片 9">
            <a:extLst>
              <a:ext uri="{FF2B5EF4-FFF2-40B4-BE49-F238E27FC236}">
                <a16:creationId xmlns:a16="http://schemas.microsoft.com/office/drawing/2014/main" id="{0178DD72-58CA-1D89-DE77-DA1D83CA498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E1F0D85-EF35-BEDE-E890-B023DF7AA4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pic>
        <p:nvPicPr>
          <p:cNvPr id="12" name="Picture 11"/>
          <p:cNvPicPr>
            <a:picLocks noChangeAspect="1"/>
          </p:cNvPicPr>
          <p:nvPr userDrawn="1"/>
        </p:nvPicPr>
        <p:blipFill>
          <a:blip r:embed="rId7"/>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7572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1500A1-FCD3-E877-4D7B-F216108F3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1277F633-13D8-7028-FC17-C98A1AA3E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0" name="图片 9">
            <a:extLst>
              <a:ext uri="{FF2B5EF4-FFF2-40B4-BE49-F238E27FC236}">
                <a16:creationId xmlns:a16="http://schemas.microsoft.com/office/drawing/2014/main" id="{876CDE9D-7B4B-ED21-54EE-1ED2C05018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91F756D-B0E2-574C-FD1E-FD96B15284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2" name="矩形: 圆角 11">
            <a:extLst>
              <a:ext uri="{FF2B5EF4-FFF2-40B4-BE49-F238E27FC236}">
                <a16:creationId xmlns:a16="http://schemas.microsoft.com/office/drawing/2014/main" id="{132485FB-059F-51EA-D5EF-86BCDE7CD32E}"/>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id="{61394D15-EDA6-3C5D-F76F-207CB985BFC4}"/>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6F8C6AD0-26D5-0471-7050-F2980DB45F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21272"/>
          <a:stretch/>
        </p:blipFill>
        <p:spPr>
          <a:xfrm>
            <a:off x="0" y="12700"/>
            <a:ext cx="7543800" cy="2587171"/>
          </a:xfrm>
          <a:prstGeom prst="rect">
            <a:avLst/>
          </a:prstGeom>
        </p:spPr>
      </p:pic>
      <p:pic>
        <p:nvPicPr>
          <p:cNvPr id="14" name="Picture 13"/>
          <p:cNvPicPr>
            <a:picLocks noChangeAspect="1"/>
          </p:cNvPicPr>
          <p:nvPr userDrawn="1"/>
        </p:nvPicPr>
        <p:blipFill>
          <a:blip r:embed="rId7"/>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7364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250CC-11AB-1A44-0BD0-F0A5FE0CB3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040CFB-7992-632F-319E-E98D97F08DE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040772-981F-BA28-B4B8-66422574D4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87CC938-5185-109B-6530-240B2B445D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10B5EB6-24AC-6DA0-AB53-841F574854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6023932-E47D-23ED-82FB-5B11BE41BF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04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8546E-0810-9584-CD8A-E71A987F3AD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3B4064-004F-C879-C529-F778647FBB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8232979-EC68-2B6B-4070-F8D13EB636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F2A83C-522C-6894-1200-41C38CBE2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4ECBBD6-7352-7D1A-63D9-657B5D9CD1F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2F97A24-18DD-61AF-5925-11F323CADF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BF76878-1308-A2D8-9EFA-78AE95EA9F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9F8D95B-D870-DE7E-29FD-0EA689B8AA6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7026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1C773-0137-6AE4-4403-8FE751E13E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106756-D5C5-6D18-C795-2BD979B7607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6A751A7-0EDE-ED51-7F1C-6C65FD2157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A509A45-C515-28E9-47F4-4221D836424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403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FFE3C8-EC5D-2609-F014-1394F15F89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6" name="图片 5">
            <a:extLst>
              <a:ext uri="{FF2B5EF4-FFF2-40B4-BE49-F238E27FC236}">
                <a16:creationId xmlns:a16="http://schemas.microsoft.com/office/drawing/2014/main" id="{4B8F7A12-60E2-CC5D-85C1-7009D1BBC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7" name="图片 6">
            <a:extLst>
              <a:ext uri="{FF2B5EF4-FFF2-40B4-BE49-F238E27FC236}">
                <a16:creationId xmlns:a16="http://schemas.microsoft.com/office/drawing/2014/main" id="{F7CEF91B-FBFE-C7C9-0210-8FCDA1C1B0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8" name="图片 7">
            <a:extLst>
              <a:ext uri="{FF2B5EF4-FFF2-40B4-BE49-F238E27FC236}">
                <a16:creationId xmlns:a16="http://schemas.microsoft.com/office/drawing/2014/main" id="{3643C825-7453-D2DD-4F3C-7DAB69032C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9" name="图片 8">
            <a:extLst>
              <a:ext uri="{FF2B5EF4-FFF2-40B4-BE49-F238E27FC236}">
                <a16:creationId xmlns:a16="http://schemas.microsoft.com/office/drawing/2014/main" id="{C8296717-88DA-D610-67A3-1302DE7D57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0" name="矩形: 圆角 9">
            <a:extLst>
              <a:ext uri="{FF2B5EF4-FFF2-40B4-BE49-F238E27FC236}">
                <a16:creationId xmlns:a16="http://schemas.microsoft.com/office/drawing/2014/main" id="{16E0071D-0DBA-4B34-C7F6-FEA1CDAC2DDD}"/>
              </a:ext>
            </a:extLst>
          </p:cNvPr>
          <p:cNvSpPr/>
          <p:nvPr userDrawn="1"/>
        </p:nvSpPr>
        <p:spPr>
          <a:xfrm>
            <a:off x="193432" y="281354"/>
            <a:ext cx="11811000" cy="6239049"/>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id="{9A74394F-A12B-C2B1-C388-0CC50479FBC3}"/>
              </a:ext>
            </a:extLst>
          </p:cNvPr>
          <p:cNvSpPr/>
          <p:nvPr userDrawn="1"/>
        </p:nvSpPr>
        <p:spPr>
          <a:xfrm>
            <a:off x="326782" y="427079"/>
            <a:ext cx="11535410" cy="5933667"/>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Picture 11"/>
          <p:cNvPicPr>
            <a:picLocks noChangeAspect="1"/>
          </p:cNvPicPr>
          <p:nvPr userDrawn="1"/>
        </p:nvPicPr>
        <p:blipFill>
          <a:blip r:embed="rId7"/>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844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D1BF1-E939-C22E-FB60-29525F27E2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CF8B6B-C2CC-DDDE-C05B-433967EBA8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593501F-8863-3CF8-B16E-D5BC8588F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270D06-7DAD-9CF1-E859-6A001F2F49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6473D1E-4237-4195-1273-46393D7DB7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371E8-32E0-C7C1-0168-6C4A42290C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050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3F5480-A3D4-DB6A-1C64-EC2AFEC06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B83F6E-2D7A-BA63-9478-025DB89D8F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7202C3-B606-7C75-9E4B-A3527599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B8607B-9AA8-312E-AB93-7483081AF2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6FB65DF-4B71-C650-7F7C-8A88B8FD88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87AC99C-ABC7-7FAF-2C9C-638CDC13D2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393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79225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549" y="1524045"/>
            <a:ext cx="3557451" cy="5333955"/>
          </a:xfrm>
          <a:prstGeom prst="rect">
            <a:avLst/>
          </a:prstGeom>
        </p:spPr>
      </p:pic>
      <p:pic>
        <p:nvPicPr>
          <p:cNvPr id="4" name="Picture 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668044" y="-133694"/>
            <a:ext cx="1523956" cy="1508868"/>
          </a:xfrm>
          <a:prstGeom prst="rect">
            <a:avLst/>
          </a:prstGeom>
        </p:spPr>
      </p:pic>
      <p:pic>
        <p:nvPicPr>
          <p:cNvPr id="13" name="Picture 12"/>
          <p:cNvPicPr>
            <a:picLocks noChangeAspect="1"/>
          </p:cNvPicPr>
          <p:nvPr/>
        </p:nvPicPr>
        <p:blipFill rotWithShape="1">
          <a:blip r:embed="rId4"/>
          <a:srcRect l="8421" t="1984" r="8008" b="54710"/>
          <a:stretch/>
        </p:blipFill>
        <p:spPr>
          <a:xfrm>
            <a:off x="1153299" y="2723187"/>
            <a:ext cx="9705703" cy="3004457"/>
          </a:xfrm>
          <a:prstGeom prst="rect">
            <a:avLst/>
          </a:prstGeom>
        </p:spPr>
      </p:pic>
      <p:pic>
        <p:nvPicPr>
          <p:cNvPr id="14" name="Picture 13"/>
          <p:cNvPicPr>
            <a:picLocks noChangeAspect="1"/>
          </p:cNvPicPr>
          <p:nvPr/>
        </p:nvPicPr>
        <p:blipFill>
          <a:blip r:embed="rId5"/>
          <a:stretch>
            <a:fillRect/>
          </a:stretch>
        </p:blipFill>
        <p:spPr>
          <a:xfrm>
            <a:off x="792239" y="1917700"/>
            <a:ext cx="5546822" cy="1987135"/>
          </a:xfrm>
          <a:prstGeom prst="rect">
            <a:avLst/>
          </a:prstGeom>
        </p:spPr>
      </p:pic>
      <p:pic>
        <p:nvPicPr>
          <p:cNvPr id="2" name="Picture 1"/>
          <p:cNvPicPr>
            <a:picLocks noChangeAspect="1"/>
          </p:cNvPicPr>
          <p:nvPr/>
        </p:nvPicPr>
        <p:blipFill>
          <a:blip r:embed="rId6"/>
          <a:stretch>
            <a:fillRect/>
          </a:stretch>
        </p:blipFill>
        <p:spPr>
          <a:xfrm>
            <a:off x="3929466" y="207097"/>
            <a:ext cx="3627434" cy="1926503"/>
          </a:xfrm>
          <a:prstGeom prst="rect">
            <a:avLst/>
          </a:prstGeom>
        </p:spPr>
      </p:pic>
    </p:spTree>
    <p:extLst>
      <p:ext uri="{BB962C8B-B14F-4D97-AF65-F5344CB8AC3E}">
        <p14:creationId xmlns:p14="http://schemas.microsoft.com/office/powerpoint/2010/main" val="205179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4" name="Group 13"/>
          <p:cNvGrpSpPr/>
          <p:nvPr/>
        </p:nvGrpSpPr>
        <p:grpSpPr>
          <a:xfrm>
            <a:off x="2024693" y="2939123"/>
            <a:ext cx="9004378" cy="858129"/>
            <a:chOff x="2024693" y="3080825"/>
            <a:chExt cx="9004378" cy="858129"/>
          </a:xfrm>
        </p:grpSpPr>
        <p:grpSp>
          <p:nvGrpSpPr>
            <p:cNvPr id="13" name="Group 12"/>
            <p:cNvGrpSpPr/>
            <p:nvPr/>
          </p:nvGrpSpPr>
          <p:grpSpPr>
            <a:xfrm>
              <a:off x="2024693" y="3080825"/>
              <a:ext cx="9004378" cy="858129"/>
              <a:chOff x="2024693" y="3080825"/>
              <a:chExt cx="9004378" cy="858129"/>
            </a:xfrm>
          </p:grpSpPr>
          <p:sp>
            <p:nvSpPr>
              <p:cNvPr id="3" name="Rounded Rectangle 2"/>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5" name="TextBox 4"/>
            <p:cNvSpPr txBox="1"/>
            <p:nvPr/>
          </p:nvSpPr>
          <p:spPr>
            <a:xfrm>
              <a:off x="3048139" y="3127165"/>
              <a:ext cx="7653728"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nói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bầu</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trời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2024693" y="4035598"/>
            <a:ext cx="9004378" cy="904470"/>
            <a:chOff x="2024693" y="4120263"/>
            <a:chExt cx="9004378" cy="904470"/>
          </a:xfrm>
        </p:grpSpPr>
        <p:sp>
          <p:nvSpPr>
            <p:cNvPr id="6" name="Rounded Rectangle 5"/>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8" name="TextBox 7"/>
            <p:cNvSpPr txBox="1"/>
            <p:nvPr/>
          </p:nvSpPr>
          <p:spPr>
            <a:xfrm>
              <a:off x="2921527" y="4180672"/>
              <a:ext cx="7558905"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mỉm</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cười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046001" y="5252383"/>
            <a:ext cx="9049911" cy="858129"/>
            <a:chOff x="2046001" y="5252383"/>
            <a:chExt cx="9049911" cy="858129"/>
          </a:xfrm>
        </p:grpSpPr>
        <p:sp>
          <p:nvSpPr>
            <p:cNvPr id="10" name="Rounded Rectangle 9"/>
            <p:cNvSpPr/>
            <p:nvPr/>
          </p:nvSpPr>
          <p:spPr>
            <a:xfrm>
              <a:off x="2753771" y="5252383"/>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4591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smtClean="0">
                <a:latin typeface="+mj-lt"/>
                <a:ea typeface="Cambria" panose="02040503050406030204" pitchFamily="18" charset="0"/>
              </a:rPr>
              <a:t>    </a:t>
            </a:r>
            <a:r>
              <a:rPr lang="vi-VN" sz="2800" dirty="0" smtClean="0">
                <a:solidFill>
                  <a:srgbClr val="0070C0"/>
                </a:solidFill>
                <a:latin typeface="+mj-lt"/>
                <a:ea typeface="Cambria" panose="02040503050406030204" pitchFamily="18" charset="0"/>
              </a:rPr>
              <a:t>Giờ </a:t>
            </a:r>
            <a:r>
              <a:rPr lang="vi-VN" sz="2800" dirty="0">
                <a:solidFill>
                  <a:srgbClr val="0070C0"/>
                </a:solidFill>
                <a:latin typeface="+mj-lt"/>
                <a:ea typeface="Cambria" panose="02040503050406030204" pitchFamily="18" charset="0"/>
              </a:rPr>
              <a:t>học hôm nay, thầy giáo cùng cả lớp đi ra cánh đồng. Buổi sáng mùa thu mát mẻ. Thầy nói:</a:t>
            </a:r>
          </a:p>
          <a:p>
            <a:pPr algn="just"/>
            <a:r>
              <a:rPr lang="en-US" sz="2800" dirty="0" smtClean="0">
                <a:solidFill>
                  <a:srgbClr val="0070C0"/>
                </a:solidFill>
                <a:latin typeface="+mj-lt"/>
                <a:ea typeface="Cambria" panose="02040503050406030204" pitchFamily="18" charset="0"/>
              </a:rPr>
              <a:t> </a:t>
            </a:r>
            <a:r>
              <a:rPr lang="vi-VN" sz="2800" dirty="0" smtClean="0">
                <a:solidFill>
                  <a:srgbClr val="0070C0"/>
                </a:solidFill>
                <a:latin typeface="+mj-lt"/>
                <a:ea typeface="Cambria" panose="02040503050406030204" pitchFamily="18" charset="0"/>
              </a:rPr>
              <a:t>- </a:t>
            </a:r>
            <a:r>
              <a:rPr lang="vi-VN" sz="2800" dirty="0">
                <a:solidFill>
                  <a:srgbClr val="0070C0"/>
                </a:solidFill>
                <a:latin typeface="+mj-lt"/>
                <a:ea typeface="Cambria" panose="02040503050406030204" pitchFamily="18" charset="0"/>
              </a:rPr>
              <a:t>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smtClean="0">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Các </a:t>
            </a:r>
            <a:r>
              <a:rPr lang="vi-VN" sz="2800" dirty="0">
                <a:solidFill>
                  <a:schemeClr val="accent4">
                    <a:lumMod val="75000"/>
                  </a:schemeClr>
                </a:solidFill>
                <a:latin typeface="+mj-lt"/>
                <a:ea typeface="Cambria" panose="02040503050406030204" pitchFamily="18" charset="0"/>
              </a:rPr>
              <a:t>cô cậu học trò nhìn lên trời và suy nghĩ. Sau vài phút, một em nói:</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Bầu trời xanh như mặt nước mệt mỏi trong ao.</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Vì sao mặt nước lại mệt mỏi? – Thầy hỏi.</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Thưa </a:t>
            </a:r>
            <a:r>
              <a:rPr lang="vi-VN" sz="2800" dirty="0">
                <a:solidFill>
                  <a:schemeClr val="accent4">
                    <a:lumMod val="75000"/>
                  </a:schemeClr>
                </a:solidFill>
                <a:latin typeface="+mj-lt"/>
                <a:ea typeface="Cambria" panose="02040503050406030204" pitchFamily="18" charset="0"/>
              </a:rPr>
              <a:t>thầy, mùa hè, nước dạo chơi cùng những làn sóng. Mùa thu, nó mệt nên đứng yên với màu xanh nhạt.</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Các </a:t>
            </a:r>
            <a:r>
              <a:rPr lang="vi-VN" sz="2800" dirty="0">
                <a:solidFill>
                  <a:schemeClr val="accent4">
                    <a:lumMod val="75000"/>
                  </a:schemeClr>
                </a:solidFill>
                <a:latin typeface="+mj-lt"/>
                <a:ea typeface="Cambria" panose="02040503050406030204" pitchFamily="18" charset="0"/>
              </a:rPr>
              <a:t>bạn khác tiếp tục nói:</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Bầu </a:t>
            </a:r>
            <a:r>
              <a:rPr lang="vi-VN" sz="2800" dirty="0">
                <a:solidFill>
                  <a:schemeClr val="accent4">
                    <a:lumMod val="75000"/>
                  </a:schemeClr>
                </a:solidFill>
                <a:latin typeface="+mj-lt"/>
                <a:ea typeface="Cambria" panose="02040503050406030204" pitchFamily="18" charset="0"/>
              </a:rPr>
              <a:t>trời được rửa mặt sau cơn mưa.</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Bầu </a:t>
            </a:r>
            <a:r>
              <a:rPr lang="vi-VN" sz="2800" dirty="0">
                <a:solidFill>
                  <a:schemeClr val="accent4">
                    <a:lumMod val="75000"/>
                  </a:schemeClr>
                </a:solidFill>
                <a:latin typeface="+mj-lt"/>
                <a:ea typeface="Cambria" panose="02040503050406030204" pitchFamily="18" charset="0"/>
              </a:rPr>
              <a:t>trời xanh biếc</a:t>
            </a:r>
            <a:r>
              <a:rPr lang="vi-VN" sz="2800" dirty="0" smtClean="0">
                <a:solidFill>
                  <a:schemeClr val="accent4">
                    <a:lumMod val="75000"/>
                  </a:schemeClr>
                </a:solidFill>
                <a:latin typeface="+mj-lt"/>
                <a:ea typeface="Cambria" panose="02040503050406030204" pitchFamily="18" charset="0"/>
              </a:rPr>
              <a:t>.</a:t>
            </a:r>
            <a:endParaRPr lang="vi-VN" sz="2800" dirty="0">
              <a:solidFill>
                <a:schemeClr val="accent4">
                  <a:lumMod val="75000"/>
                </a:schemeClr>
              </a:solidFill>
              <a:latin typeface="+mj-lt"/>
              <a:ea typeface="Cambria" panose="02040503050406030204" pitchFamily="18" charset="0"/>
            </a:endParaRP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51742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smtClean="0">
                <a:latin typeface="+mj-lt"/>
                <a:ea typeface="Cambria" panose="02040503050406030204" pitchFamily="18" charset="0"/>
              </a:rPr>
              <a:t>  </a:t>
            </a:r>
            <a:r>
              <a:rPr lang="vi-VN" sz="2800" smtClean="0">
                <a:solidFill>
                  <a:schemeClr val="accent4">
                    <a:lumMod val="75000"/>
                  </a:schemeClr>
                </a:solidFill>
                <a:latin typeface="+mj-lt"/>
                <a:ea typeface="Cambria" panose="02040503050406030204" pitchFamily="18" charset="0"/>
              </a:rPr>
              <a:t>Thấy </a:t>
            </a:r>
            <a:r>
              <a:rPr lang="vi-VN" sz="2800">
                <a:solidFill>
                  <a:schemeClr val="accent4">
                    <a:lumMod val="75000"/>
                  </a:schemeClr>
                </a:solidFill>
                <a:latin typeface="+mj-lt"/>
                <a:ea typeface="Cambria" panose="02040503050406030204" pitchFamily="18" charset="0"/>
              </a:rPr>
              <a:t>cô bé Va-li-a vẻ mặt đăm chiêu, thầy giáo hỏi:</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Còn </a:t>
            </a:r>
            <a:r>
              <a:rPr lang="vi-VN" sz="2800">
                <a:solidFill>
                  <a:schemeClr val="accent4">
                    <a:lumMod val="75000"/>
                  </a:schemeClr>
                </a:solidFill>
                <a:latin typeface="+mj-lt"/>
                <a:ea typeface="Cambria" panose="02040503050406030204" pitchFamily="18" charset="0"/>
              </a:rPr>
              <a:t>Va-li-a, vì sao em im lặng thế?</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Em </a:t>
            </a:r>
            <a:r>
              <a:rPr lang="vi-VN" sz="2800">
                <a:solidFill>
                  <a:schemeClr val="accent4">
                    <a:lumMod val="75000"/>
                  </a:schemeClr>
                </a:solidFill>
                <a:latin typeface="+mj-lt"/>
                <a:ea typeface="Cambria" panose="02040503050406030204" pitchFamily="18" charset="0"/>
              </a:rPr>
              <a:t>muốn nói bằng những từ ngữ của mình.</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Em </a:t>
            </a:r>
            <a:r>
              <a:rPr lang="vi-VN" sz="2800">
                <a:solidFill>
                  <a:schemeClr val="accent4">
                    <a:lumMod val="75000"/>
                  </a:schemeClr>
                </a:solidFill>
                <a:latin typeface="+mj-lt"/>
                <a:ea typeface="Cambria" panose="02040503050406030204" pitchFamily="18" charset="0"/>
              </a:rPr>
              <a:t>đã tìm được chưa?</a:t>
            </a:r>
          </a:p>
          <a:p>
            <a:pPr algn="just"/>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Bầu </a:t>
            </a:r>
            <a:r>
              <a:rPr lang="vi-VN" sz="2800">
                <a:solidFill>
                  <a:schemeClr val="accent4">
                    <a:lumMod val="75000"/>
                  </a:schemeClr>
                </a:solidFill>
                <a:latin typeface="+mj-lt"/>
                <a:ea typeface="Cambria" panose="02040503050406030204" pitchFamily="18" charset="0"/>
              </a:rPr>
              <a:t>trời dịu dàng. – Va-li-a khẽ nói và mỉm cười</a:t>
            </a:r>
            <a:r>
              <a:rPr lang="vi-VN" sz="2800" smtClean="0">
                <a:solidFill>
                  <a:schemeClr val="accent4">
                    <a:lumMod val="75000"/>
                  </a:schemeClr>
                </a:solidFill>
                <a:latin typeface="+mj-lt"/>
                <a:ea typeface="Cambria" panose="02040503050406030204" pitchFamily="18" charset="0"/>
              </a:rPr>
              <a:t>.</a:t>
            </a:r>
            <a:endParaRPr lang="en-US" sz="2800" smtClean="0">
              <a:solidFill>
                <a:schemeClr val="accent4">
                  <a:lumMod val="75000"/>
                </a:schemeClr>
              </a:solidFill>
              <a:latin typeface="+mj-lt"/>
            </a:endParaRPr>
          </a:p>
          <a:p>
            <a:pPr algn="just"/>
            <a:r>
              <a:rPr lang="en-US" sz="2800" smtClean="0">
                <a:solidFill>
                  <a:srgbClr val="00B050"/>
                </a:solidFill>
                <a:latin typeface="+mj-lt"/>
              </a:rPr>
              <a:t>  </a:t>
            </a:r>
            <a:r>
              <a:rPr lang="vi-VN" sz="2800" smtClean="0">
                <a:solidFill>
                  <a:srgbClr val="00B050"/>
                </a:solidFill>
                <a:latin typeface="+mj-lt"/>
              </a:rPr>
              <a:t>Sau </a:t>
            </a:r>
            <a:r>
              <a:rPr lang="vi-VN" sz="2800">
                <a:solidFill>
                  <a:srgbClr val="00B050"/>
                </a:solidFill>
                <a:latin typeface="+mj-lt"/>
              </a:rPr>
              <a:t>đó, mỗi em đều muốn nói về bầu trời bằng những từ ngữ của riêng mình:</a:t>
            </a:r>
          </a:p>
          <a:p>
            <a:pPr algn="just"/>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buồn bã. Những đám mây xám đang từ phương bắc trôi tới.</a:t>
            </a:r>
          </a:p>
          <a:p>
            <a:pPr algn="just"/>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trầm ngâm. Nó nhớ đến tiếng hót của bầy chim sơn ca.</a:t>
            </a:r>
          </a:p>
          <a:p>
            <a:pPr algn="just"/>
            <a:r>
              <a:rPr lang="en-US" sz="2800">
                <a:solidFill>
                  <a:srgbClr val="00B050"/>
                </a:solidFill>
                <a:latin typeface="+mj-lt"/>
              </a:rPr>
              <a:t> </a:t>
            </a:r>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ghé sát mặt đất. Mùa hè, nó cao hơn và có những con chim én bay liệng. Còn bây giờ, chẳng có chim én nữa, vì thế bầu </a:t>
            </a:r>
            <a:r>
              <a:rPr lang="vi-VN" sz="2800" smtClean="0">
                <a:solidFill>
                  <a:srgbClr val="00B050"/>
                </a:solidFill>
                <a:latin typeface="+mj-lt"/>
              </a:rPr>
              <a:t>trời </a:t>
            </a:r>
            <a:r>
              <a:rPr lang="vi-VN" sz="2800">
                <a:solidFill>
                  <a:srgbClr val="00B050"/>
                </a:solidFill>
                <a:latin typeface="+mj-lt"/>
              </a:rPr>
              <a:t>cúi xuống lắng nghe để tìm xem chim én đang ở trong bụi cây hay ở nơi nào. </a:t>
            </a:r>
            <a:endParaRPr lang="en-US" sz="2800" smtClean="0">
              <a:solidFill>
                <a:srgbClr val="00B050"/>
              </a:solidFill>
              <a:latin typeface="+mj-lt"/>
            </a:endParaRPr>
          </a:p>
          <a:p>
            <a:pPr algn="just"/>
            <a:r>
              <a:rPr lang="en-US" sz="2800">
                <a:solidFill>
                  <a:srgbClr val="00B050"/>
                </a:solidFill>
                <a:latin typeface="+mj-lt"/>
              </a:rPr>
              <a:t> </a:t>
            </a:r>
            <a:r>
              <a:rPr lang="en-US" sz="2800" smtClean="0">
                <a:solidFill>
                  <a:srgbClr val="00B050"/>
                </a:solidFill>
                <a:latin typeface="+mj-lt"/>
              </a:rPr>
              <a:t>  </a:t>
            </a:r>
            <a:r>
              <a:rPr lang="vi-VN" sz="2800" smtClean="0">
                <a:solidFill>
                  <a:srgbClr val="00B050"/>
                </a:solidFill>
                <a:latin typeface="+mj-lt"/>
              </a:rPr>
              <a:t>Cứ </a:t>
            </a:r>
            <a:r>
              <a:rPr lang="vi-VN" sz="2800">
                <a:solidFill>
                  <a:srgbClr val="00B050"/>
                </a:solidFill>
                <a:latin typeface="+mj-lt"/>
              </a:rPr>
              <a:t>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188600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760511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D33CB0D1-8FD9-7C5D-268F-E2711EEE24E1}"/>
              </a:ext>
            </a:extLst>
          </p:cNvPr>
          <p:cNvSpPr/>
          <p:nvPr/>
        </p:nvSpPr>
        <p:spPr>
          <a:xfrm>
            <a:off x="5391809" y="3297778"/>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Va-li-a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D33CB0D1-8FD9-7C5D-268F-E2711EEE24E1}"/>
              </a:ext>
            </a:extLst>
          </p:cNvPr>
          <p:cNvSpPr/>
          <p:nvPr/>
        </p:nvSpPr>
        <p:spPr>
          <a:xfrm>
            <a:off x="819694" y="2971207"/>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mệt mỏi</a:t>
            </a:r>
            <a:endParaRPr sz="36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D33CB0D1-8FD9-7C5D-268F-E2711EEE24E1}"/>
              </a:ext>
            </a:extLst>
          </p:cNvPr>
          <p:cNvSpPr/>
          <p:nvPr/>
        </p:nvSpPr>
        <p:spPr>
          <a:xfrm>
            <a:off x="2074518" y="4951334"/>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bg1"/>
                </a:solidFill>
                <a:latin typeface="UTM Avo" panose="02040603050506020204" pitchFamily="18" charset="0"/>
              </a:rPr>
              <a:t>bay liệng</a:t>
            </a:r>
            <a:endParaRPr sz="3600" b="1" dirty="0">
              <a:ln w="3175">
                <a:noFill/>
              </a:ln>
              <a:solidFill>
                <a:schemeClr val="bg1"/>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6595839" y="4746547"/>
            <a:ext cx="327629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FF00"/>
                </a:solidFill>
                <a:latin typeface="UTM Avo" panose="02040603050506020204" pitchFamily="18" charset="0"/>
              </a:rPr>
              <a:t>trầm ngâm</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400778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3000" y="456818"/>
            <a:ext cx="3865199" cy="999831"/>
          </a:xfrm>
          <a:prstGeom prst="rect">
            <a:avLst/>
          </a:prstGeom>
        </p:spPr>
      </p:pic>
      <p:grpSp>
        <p:nvGrpSpPr>
          <p:cNvPr id="6" name="Group 5"/>
          <p:cNvGrpSpPr/>
          <p:nvPr/>
        </p:nvGrpSpPr>
        <p:grpSpPr>
          <a:xfrm>
            <a:off x="517631" y="1629731"/>
            <a:ext cx="10889509" cy="1724980"/>
            <a:chOff x="517631" y="2085020"/>
            <a:chExt cx="10889509" cy="1724980"/>
          </a:xfrm>
        </p:grpSpPr>
        <p:sp>
          <p:nvSpPr>
            <p:cNvPr id="7" name="Flowchart: Alternate Process 6"/>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Trầm ngâm: </a:t>
              </a:r>
              <a:r>
                <a:rPr lang="en-US" sz="4000" b="1">
                  <a:latin typeface="Cambria" panose="02040503050406030204" pitchFamily="18" charset="0"/>
                  <a:ea typeface="Cambria" panose="02040503050406030204" pitchFamily="18" charset="0"/>
                </a:rPr>
                <a:t>có dáng vẻ đang suy nghĩ, nghiền ngẫm điều gì.  </a:t>
              </a:r>
            </a:p>
          </p:txBody>
        </p:sp>
      </p:grpSp>
      <p:pic>
        <p:nvPicPr>
          <p:cNvPr id="1026" name="Picture 2" descr="顎に手イラスト／無料イラスト/フリー素材なら「イラスト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3474046"/>
            <a:ext cx="4324350" cy="3238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01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333" y="1435100"/>
            <a:ext cx="11420463" cy="4095148"/>
          </a:xfrm>
          <a:prstGeom prst="rect">
            <a:avLst/>
          </a:prstGeom>
        </p:spPr>
      </p:pic>
    </p:spTree>
    <p:extLst>
      <p:ext uri="{BB962C8B-B14F-4D97-AF65-F5344CB8AC3E}">
        <p14:creationId xmlns:p14="http://schemas.microsoft.com/office/powerpoint/2010/main" val="280928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1. </a:t>
                </a:r>
                <a:r>
                  <a:rPr lang="vi-VN" sz="4000" b="1" dirty="0" smtClean="0">
                    <a:solidFill>
                      <a:srgbClr val="0070C0"/>
                    </a:solidFill>
                    <a:latin typeface="Cambria" panose="02040503050406030204" pitchFamily="18" charset="0"/>
                    <a:ea typeface="Cambria" panose="02040503050406030204" pitchFamily="18" charset="0"/>
                  </a:rPr>
                  <a:t>Các </a:t>
                </a:r>
                <a:r>
                  <a:rPr lang="vi-VN" sz="4000" b="1" dirty="0">
                    <a:solidFill>
                      <a:srgbClr val="0070C0"/>
                    </a:solidFill>
                    <a:latin typeface="Cambria" panose="02040503050406030204" pitchFamily="18" charset="0"/>
                    <a:ea typeface="Cambria" panose="02040503050406030204" pitchFamily="18" charset="0"/>
                  </a:rPr>
                  <a:t>bạn học sinh được thầy giáo giao cho nhiệm vụ gì? </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371538" y="2252960"/>
            <a:ext cx="11430991" cy="2522240"/>
            <a:chOff x="388471" y="1846560"/>
            <a:chExt cx="11430991" cy="2793174"/>
          </a:xfrm>
        </p:grpSpPr>
        <p:pic>
          <p:nvPicPr>
            <p:cNvPr id="10" name="Picture 9"/>
            <p:cNvPicPr>
              <a:picLocks noChangeAspect="1"/>
            </p:cNvPicPr>
            <p:nvPr/>
          </p:nvPicPr>
          <p:blipFill>
            <a:blip r:embed="rId4"/>
            <a:stretch>
              <a:fillRect/>
            </a:stretch>
          </p:blipFill>
          <p:spPr>
            <a:xfrm>
              <a:off x="388471" y="1846560"/>
              <a:ext cx="11430991" cy="2793174"/>
            </a:xfrm>
            <a:prstGeom prst="rect">
              <a:avLst/>
            </a:prstGeom>
          </p:spPr>
        </p:pic>
        <p:sp>
          <p:nvSpPr>
            <p:cNvPr id="11" name="TextBox 10"/>
            <p:cNvSpPr txBox="1"/>
            <p:nvPr/>
          </p:nvSpPr>
          <p:spPr>
            <a:xfrm>
              <a:off x="728134" y="2082803"/>
              <a:ext cx="10790512" cy="2147275"/>
            </a:xfrm>
            <a:prstGeom prst="rect">
              <a:avLst/>
            </a:prstGeom>
            <a:noFill/>
          </p:spPr>
          <p:txBody>
            <a:bodyPr wrap="square" rtlCol="0">
              <a:spAutoFit/>
            </a:bodyPr>
            <a:lstStyle/>
            <a:p>
              <a:pPr algn="just"/>
              <a:r>
                <a:rPr lang="en-US" sz="4000" b="1">
                  <a:solidFill>
                    <a:schemeClr val="accent2">
                      <a:lumMod val="75000"/>
                    </a:schemeClr>
                  </a:solidFill>
                  <a:latin typeface="Cambria" panose="02040503050406030204" pitchFamily="18" charset="0"/>
                  <a:ea typeface="Cambria" panose="02040503050406030204" pitchFamily="18" charset="0"/>
                </a:rPr>
                <a:t>Thầy giáo giao cho các bạn học sinh nhiệm vụ </a:t>
              </a:r>
              <a:r>
                <a:rPr lang="en-US" sz="4000" b="1">
                  <a:solidFill>
                    <a:srgbClr val="C00000"/>
                  </a:solidFill>
                  <a:latin typeface="Cambria" panose="02040503050406030204" pitchFamily="18" charset="0"/>
                  <a:ea typeface="Cambria" panose="02040503050406030204" pitchFamily="18" charset="0"/>
                </a:rPr>
                <a:t>suy nghĩ và chọn những từ ngữ thích hợp để nói về bầu trời. </a:t>
              </a:r>
            </a:p>
          </p:txBody>
        </p:sp>
      </p:grpSp>
    </p:spTree>
    <p:extLst>
      <p:ext uri="{BB962C8B-B14F-4D97-AF65-F5344CB8AC3E}">
        <p14:creationId xmlns:p14="http://schemas.microsoft.com/office/powerpoint/2010/main" val="384076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31106"/>
              </a:xfrm>
              <a:prstGeom prst="rect">
                <a:avLst/>
              </a:prstGeom>
              <a:noFill/>
            </p:spPr>
            <p:txBody>
              <a:bodyPr wrap="square" rtlCol="0">
                <a:spAutoFit/>
              </a:bodyPr>
              <a:lstStyle/>
              <a:p>
                <a:pPr algn="just"/>
                <a:r>
                  <a:rPr lang="en-US" sz="3700" b="1" smtClean="0">
                    <a:solidFill>
                      <a:srgbClr val="0070C0"/>
                    </a:solidFill>
                    <a:latin typeface="Cambria" panose="02040503050406030204" pitchFamily="18" charset="0"/>
                    <a:ea typeface="Cambria" panose="02040503050406030204" pitchFamily="18" charset="0"/>
                  </a:rPr>
                  <a:t>2</a:t>
                </a:r>
                <a:r>
                  <a:rPr lang="vi-VN" sz="3700" b="1" smtClean="0">
                    <a:solidFill>
                      <a:srgbClr val="0070C0"/>
                    </a:solidFill>
                    <a:latin typeface="Cambria" panose="02040503050406030204" pitchFamily="18" charset="0"/>
                    <a:ea typeface="Cambria" panose="02040503050406030204" pitchFamily="18" charset="0"/>
                  </a:rPr>
                  <a:t>. </a:t>
                </a:r>
                <a:r>
                  <a:rPr lang="vi-VN" sz="3700" b="1">
                    <a:solidFill>
                      <a:srgbClr val="0070C0"/>
                    </a:solidFill>
                    <a:latin typeface="Cambria" panose="02040503050406030204" pitchFamily="18" charset="0"/>
                    <a:ea typeface="Cambria" panose="02040503050406030204" pitchFamily="18" charset="0"/>
                  </a:rPr>
                  <a:t>Em có nhận xét gì về cách tả bầu trời của các bạn nhỏ trong những câu văn dưới đây? </a:t>
                </a:r>
                <a:endParaRPr lang="en-US" sz="3700" b="1">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được rửa mặt sau cơn mưa.</a:t>
              </a:r>
              <a:endParaRPr lang="en-US" sz="2800" b="1">
                <a:latin typeface="Cambria" panose="02040503050406030204" pitchFamily="18" charset="0"/>
                <a:ea typeface="Cambria" panose="02040503050406030204" pitchFamily="18" charset="0"/>
              </a:endParaRP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00B0F0">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dịu dàng.</a:t>
              </a:r>
              <a:endParaRPr lang="en-US" sz="2800" b="1">
                <a:latin typeface="Cambria" panose="02040503050406030204" pitchFamily="18" charset="0"/>
                <a:ea typeface="Cambria" panose="02040503050406030204" pitchFamily="18" charset="0"/>
              </a:endParaRP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a:t>
              </a:r>
            </a:p>
            <a:p>
              <a:pPr algn="ctr"/>
              <a:r>
                <a:rPr lang="en-US" sz="2800" b="1" smtClean="0">
                  <a:latin typeface="Cambria" panose="02040503050406030204" pitchFamily="18" charset="0"/>
                  <a:ea typeface="Cambria" panose="02040503050406030204" pitchFamily="18" charset="0"/>
                </a:rPr>
                <a:t>buồn bã.</a:t>
              </a:r>
              <a:endParaRPr lang="en-US" sz="2800" b="1">
                <a:latin typeface="Cambria" panose="02040503050406030204" pitchFamily="18" charset="0"/>
                <a:ea typeface="Cambria" panose="02040503050406030204" pitchFamily="18" charset="0"/>
              </a:endParaRP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FFCCFF">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trầm ngâm. Nó nhớ đến tiếng hót của bầy chim sơn ca.</a:t>
              </a:r>
              <a:endParaRPr lang="en-US" sz="2800" b="1">
                <a:latin typeface="Cambria" panose="02040503050406030204" pitchFamily="18" charset="0"/>
                <a:ea typeface="Cambria" panose="02040503050406030204" pitchFamily="18" charset="0"/>
              </a:endParaRP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ghé</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sát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đất</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cúi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xuống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lắng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nghe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để</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tìm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xem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én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đang</a:t>
              </a:r>
              <a:r>
                <a:rPr lang="en-US" sz="2800" b="1" dirty="0" smtClean="0">
                  <a:latin typeface="Cambria" panose="02040503050406030204" pitchFamily="18" charset="0"/>
                  <a:ea typeface="Cambria" panose="02040503050406030204" pitchFamily="18" charset="0"/>
                </a:rPr>
                <a:t> ở </a:t>
              </a:r>
              <a:r>
                <a:rPr lang="en-US" sz="2800" b="1" dirty="0" err="1" smtClean="0">
                  <a:latin typeface="Cambria" panose="02040503050406030204" pitchFamily="18" charset="0"/>
                  <a:ea typeface="Cambria" panose="02040503050406030204" pitchFamily="18" charset="0"/>
                </a:rPr>
                <a:t>trong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bụi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cây</a:t>
              </a:r>
              <a:r>
                <a:rPr lang="en-US" sz="2800" b="1" dirty="0" smtClean="0">
                  <a:latin typeface="Cambria" panose="02040503050406030204" pitchFamily="18" charset="0"/>
                  <a:ea typeface="Cambria" panose="02040503050406030204" pitchFamily="18" charset="0"/>
                </a:rPr>
                <a:t> hay ở </a:t>
              </a:r>
              <a:r>
                <a:rPr lang="en-US" sz="2800" b="1" dirty="0" err="1" smtClean="0">
                  <a:latin typeface="Cambria" panose="02040503050406030204" pitchFamily="18" charset="0"/>
                  <a:ea typeface="Cambria" panose="02040503050406030204" pitchFamily="18" charset="0"/>
                </a:rPr>
                <a:t>nơi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nào</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10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647" y="644577"/>
            <a:ext cx="11092721" cy="270843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được rửa mặt sau cơn mưa: </a:t>
            </a:r>
            <a:r>
              <a:rPr lang="vi-VN" sz="3400" b="1">
                <a:solidFill>
                  <a:srgbClr val="002060"/>
                </a:solidFill>
                <a:latin typeface="Cambria" panose="02040503050406030204" pitchFamily="18" charset="0"/>
                <a:ea typeface="Cambria" panose="02040503050406030204" pitchFamily="18" charset="0"/>
              </a:rPr>
              <a:t>ở đây bạn nhỏ đã miêu tả bầu trời với sắc màu xanh trong và nhiều ánh sáng. Đây là cách nhân hóa hình ảnh bầu trời với hoạt động "rửa mặt" của con người để chỉ được hình ảnh bầu trời sáng và trong. </a:t>
            </a:r>
            <a:endParaRPr lang="en-US" sz="34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94677" y="3379002"/>
            <a:ext cx="11092721" cy="218521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dịu dàng: </a:t>
            </a:r>
            <a:r>
              <a:rPr lang="vi-VN" sz="3400" b="1">
                <a:solidFill>
                  <a:srgbClr val="0070C0"/>
                </a:solidFill>
                <a:latin typeface="Cambria" panose="02040503050406030204" pitchFamily="18" charset="0"/>
                <a:ea typeface="Cambria" panose="02040503050406030204" pitchFamily="18" charset="0"/>
              </a:rPr>
              <a:t>ở đây hình ảnh bầu trời tiếp tục được nhân hóa để miêu tả màu sắc của bầu trời vào thu thật nhẹ nhàng, những gam màu không chói rực và cũng không gay gắt như trời hè. </a:t>
            </a:r>
            <a:endParaRPr lang="en-US" sz="3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6492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7447" y="774700"/>
            <a:ext cx="10585324" cy="4501548"/>
          </a:xfrm>
          <a:prstGeom prst="rect">
            <a:avLst/>
          </a:prstGeom>
        </p:spPr>
      </p:pic>
    </p:spTree>
    <p:extLst>
      <p:ext uri="{BB962C8B-B14F-4D97-AF65-F5344CB8AC3E}">
        <p14:creationId xmlns:p14="http://schemas.microsoft.com/office/powerpoint/2010/main" val="330990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449707"/>
            <a:ext cx="11242622"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buồn bã: </a:t>
            </a:r>
            <a:r>
              <a:rPr lang="vi-VN" sz="3200" b="1">
                <a:latin typeface="Cambria" panose="02040503050406030204" pitchFamily="18" charset="0"/>
                <a:ea typeface="Cambria" panose="02040503050406030204" pitchFamily="18" charset="0"/>
              </a:rPr>
              <a:t>ở đây là hình ảnh bầu trời tĩnh lặng trước các sự vật giống như con người trong cuộc sống. Những đám mây xám là hình ảnh cho những dự cảm không lành hoặc là những lo âu, lo lắng buồn bã của bầu trời. Ngoài ra, hình ảnh buồn bã ở đây còn mang nghĩa thông báo trời chuẩn bị có cơn mưa.</a:t>
            </a:r>
            <a:endParaRPr lang="en-US" sz="32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04736" y="3351581"/>
            <a:ext cx="11317573"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trầm ngâm. </a:t>
            </a:r>
            <a:r>
              <a:rPr lang="vi-VN" sz="3200" b="1">
                <a:solidFill>
                  <a:srgbClr val="0070C0"/>
                </a:solidFill>
                <a:latin typeface="Cambria" panose="02040503050406030204" pitchFamily="18" charset="0"/>
                <a:ea typeface="Cambria" panose="02040503050406030204" pitchFamily="18" charset="0"/>
              </a:rPr>
              <a:t>Nó nhớ đến tiếng hót của bầy chim sơn ca.: ở đây là hình ảnh của bầu trời tĩnh lặng. "Trầm ngâm" vốn là động từ chỉ trạng thái, cảm xúc của con người còn khi các bạn miêu tả như vậy thể hiện được cái nhìn sâu sắc và  miêu tả được nỗi nhớ của trời khi vào thu không còn được nghe tiếng hót của bầy chim sơn ca. </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84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539647"/>
            <a:ext cx="11242622" cy="3970318"/>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Bầu trời ghé sát mặt đất... Bầu trời cúi xuống lắng nghe để tìm xem chim én đang ở trong bụi cây hay ở nơi nào: </a:t>
            </a:r>
            <a:r>
              <a:rPr lang="vi-VN" sz="3600" b="1">
                <a:solidFill>
                  <a:srgbClr val="002060"/>
                </a:solidFill>
                <a:latin typeface="Cambria" panose="02040503050406030204" pitchFamily="18" charset="0"/>
                <a:ea typeface="Cambria" panose="02040503050406030204" pitchFamily="18" charset="0"/>
              </a:rPr>
              <a:t>vào thu, bầu trời thường lặng và dịu dàng mang sắc màu hồng mơ màng đan xen với chút ửng đỏ khác hẳn với trời xuân rạo rực sức sống, mọi vật ở mọi nơi đều kéo về trên bầu trời tự chung tiếng ca.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20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được</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rửa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sau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cơn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mưa</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00B0F0">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dịu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dàng</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buồn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bã</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FFCCFF">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trầm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ngâm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Nó</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nhớ</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đến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tiếng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hót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của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bầy</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sơn</a:t>
              </a:r>
              <a:r>
                <a:rPr lang="en-US" sz="2800" b="1" dirty="0" smtClean="0">
                  <a:latin typeface="Cambria" panose="02040503050406030204" pitchFamily="18" charset="0"/>
                  <a:ea typeface="Cambria" panose="02040503050406030204" pitchFamily="18" charset="0"/>
                </a:rPr>
                <a:t> ca.</a:t>
              </a:r>
              <a:endParaRPr lang="en-US" sz="2800" b="1" dirty="0">
                <a:latin typeface="Cambria" panose="02040503050406030204" pitchFamily="18" charset="0"/>
                <a:ea typeface="Cambria" panose="02040503050406030204" pitchFamily="18" charset="0"/>
              </a:endParaRP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ghé</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sát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đất</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cúi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xuống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lắng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nghe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để</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tìm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xem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én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đang</a:t>
              </a:r>
              <a:r>
                <a:rPr lang="en-US" sz="2800" b="1" dirty="0" smtClean="0">
                  <a:latin typeface="Cambria" panose="02040503050406030204" pitchFamily="18" charset="0"/>
                  <a:ea typeface="Cambria" panose="02040503050406030204" pitchFamily="18" charset="0"/>
                </a:rPr>
                <a:t> ở </a:t>
              </a:r>
              <a:r>
                <a:rPr lang="en-US" sz="2800" b="1" dirty="0" err="1" smtClean="0">
                  <a:latin typeface="Cambria" panose="02040503050406030204" pitchFamily="18" charset="0"/>
                  <a:ea typeface="Cambria" panose="02040503050406030204" pitchFamily="18" charset="0"/>
                </a:rPr>
                <a:t>trong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bụi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cây</a:t>
              </a:r>
              <a:r>
                <a:rPr lang="en-US" sz="2800" b="1" dirty="0" smtClean="0">
                  <a:latin typeface="Cambria" panose="02040503050406030204" pitchFamily="18" charset="0"/>
                  <a:ea typeface="Cambria" panose="02040503050406030204" pitchFamily="18" charset="0"/>
                </a:rPr>
                <a:t> hay ở </a:t>
              </a:r>
              <a:r>
                <a:rPr lang="en-US" sz="2800" b="1" dirty="0" err="1" smtClean="0">
                  <a:latin typeface="Cambria" panose="02040503050406030204" pitchFamily="18" charset="0"/>
                  <a:ea typeface="Cambria" panose="02040503050406030204" pitchFamily="18" charset="0"/>
                </a:rPr>
                <a:t>nơi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nào</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sp>
        <p:nvSpPr>
          <p:cNvPr id="25" name="Google Shape;276;p7">
            <a:extLst>
              <a:ext uri="{FF2B5EF4-FFF2-40B4-BE49-F238E27FC236}">
                <a16:creationId xmlns:a16="http://schemas.microsoft.com/office/drawing/2014/main" id="{D33CB0D1-8FD9-7C5D-268F-E2711EEE24E1}"/>
              </a:ext>
            </a:extLst>
          </p:cNvPr>
          <p:cNvSpPr/>
          <p:nvPr/>
        </p:nvSpPr>
        <p:spPr>
          <a:xfrm>
            <a:off x="1892148" y="467832"/>
            <a:ext cx="7824372" cy="969892"/>
          </a:xfrm>
          <a:prstGeom prst="roundRect">
            <a:avLst>
              <a:gd name="adj" fmla="val 50000"/>
            </a:avLst>
          </a:prstGeom>
          <a:solidFill>
            <a:srgbClr val="FFC000"/>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a:solidFill>
                    <a:schemeClr val="tx1"/>
                  </a:solidFill>
                </a:ln>
                <a:solidFill>
                  <a:srgbClr val="FF0000"/>
                </a:solidFill>
                <a:latin typeface="UTM Avo" panose="02040603050506020204" pitchFamily="18" charset="0"/>
              </a:rPr>
              <a:t>BIỆN PHÁP NHÂN HÓA</a:t>
            </a:r>
            <a:endParaRPr kumimoji="0" sz="4400" b="1" i="0" u="none" strike="noStrike" kern="0" cap="none" spc="0" normalizeH="0" baseline="0" noProof="0" dirty="0" smtClean="0">
              <a:ln>
                <a:solidFill>
                  <a:schemeClr val="tx1"/>
                </a:solidFill>
              </a:ln>
              <a:solidFill>
                <a:srgbClr val="FF0000"/>
              </a:solidFill>
              <a:effectLst/>
              <a:uLnTx/>
              <a:uFillTx/>
              <a:latin typeface="UTM Avo" panose="02040603050506020204" pitchFamily="18" charset="0"/>
            </a:endParaRPr>
          </a:p>
        </p:txBody>
      </p:sp>
    </p:spTree>
    <p:extLst>
      <p:ext uri="{BB962C8B-B14F-4D97-AF65-F5344CB8AC3E}">
        <p14:creationId xmlns:p14="http://schemas.microsoft.com/office/powerpoint/2010/main" val="26576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3</a:t>
                </a:r>
                <a:r>
                  <a:rPr lang="vi-VN" sz="3600" b="1" smtClean="0">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Trong bài có rất nhiều câu văn tả bầu trời, em thích câu văn nào? Vì sao?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933650"/>
            <a:chOff x="388471" y="1846560"/>
            <a:chExt cx="11430991" cy="2793174"/>
          </a:xfrm>
        </p:grpSpPr>
        <p:pic>
          <p:nvPicPr>
            <p:cNvPr id="8" name="Picture 7"/>
            <p:cNvPicPr>
              <a:picLocks noChangeAspect="1"/>
            </p:cNvPicPr>
            <p:nvPr/>
          </p:nvPicPr>
          <p:blipFill>
            <a:blip r:embed="rId4"/>
            <a:stretch>
              <a:fillRect/>
            </a:stretch>
          </p:blipFill>
          <p:spPr>
            <a:xfrm>
              <a:off x="388471" y="1846560"/>
              <a:ext cx="11430991" cy="2793174"/>
            </a:xfrm>
            <a:prstGeom prst="rect">
              <a:avLst/>
            </a:prstGeom>
          </p:spPr>
        </p:pic>
        <p:sp>
          <p:nvSpPr>
            <p:cNvPr id="9" name="TextBox 8"/>
            <p:cNvSpPr txBox="1"/>
            <p:nvPr/>
          </p:nvSpPr>
          <p:spPr>
            <a:xfrm>
              <a:off x="663740" y="1879242"/>
              <a:ext cx="10877668" cy="2718252"/>
            </a:xfrm>
            <a:prstGeom prst="rect">
              <a:avLst/>
            </a:prstGeom>
            <a:noFill/>
          </p:spPr>
          <p:txBody>
            <a:bodyPr wrap="square" rtlCol="0">
              <a:spAutoFit/>
            </a:bodyPr>
            <a:lstStyle/>
            <a:p>
              <a:pPr algn="just"/>
              <a:r>
                <a:rPr lang="en-US" sz="3600" b="1" smtClean="0">
                  <a:solidFill>
                    <a:schemeClr val="accent2">
                      <a:lumMod val="75000"/>
                    </a:schemeClr>
                  </a:solidFill>
                  <a:latin typeface="Cambria" panose="02040503050406030204" pitchFamily="18" charset="0"/>
                  <a:ea typeface="Cambria" panose="02040503050406030204" pitchFamily="18" charset="0"/>
                </a:rPr>
                <a:t>VÍ </a:t>
              </a:r>
              <a:r>
                <a:rPr lang="en-US" sz="3600" b="1">
                  <a:solidFill>
                    <a:schemeClr val="accent2">
                      <a:lumMod val="75000"/>
                    </a:schemeClr>
                  </a:solidFill>
                  <a:latin typeface="Cambria" panose="02040503050406030204" pitchFamily="18" charset="0"/>
                  <a:ea typeface="Cambria" panose="02040503050406030204" pitchFamily="18" charset="0"/>
                </a:rPr>
                <a:t>DỤ:</a:t>
              </a:r>
            </a:p>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Em </a:t>
              </a:r>
              <a:r>
                <a:rPr lang="vi-VN" sz="3000" b="1">
                  <a:latin typeface="Cambria" panose="02040503050406030204" pitchFamily="18" charset="0"/>
                  <a:ea typeface="Cambria" panose="02040503050406030204" pitchFamily="18" charset="0"/>
                </a:rPr>
                <a:t>thích nhất là câu: </a:t>
              </a:r>
              <a:r>
                <a:rPr lang="vi-VN" sz="3000" b="1">
                  <a:solidFill>
                    <a:srgbClr val="C00000"/>
                  </a:solidFill>
                  <a:latin typeface="Cambria" panose="02040503050406030204" pitchFamily="18" charset="0"/>
                  <a:ea typeface="Cambria" panose="02040503050406030204" pitchFamily="18" charset="0"/>
                </a:rPr>
                <a:t>"Bầu trời ghé sát mặt đất. Mùa hè, nó cao hơn và có những con chim én bay liệng. Còn bây giờ, chẳng có chim én nữa, vì thế bầu trời cúi xuống lắng nghe để tìm xem chim én đang ở trong bụi cây hay ở nơi nào."</a:t>
              </a:r>
              <a:r>
                <a:rPr lang="vi-VN" sz="3000" b="1">
                  <a:latin typeface="Cambria" panose="02040503050406030204" pitchFamily="18" charset="0"/>
                  <a:ea typeface="Cambria" panose="02040503050406030204" pitchFamily="18" charset="0"/>
                </a:rPr>
                <a:t>. Vì vào thu, bầu trời thường lặng và dịu dàng mang sắc màu hồng mơ màng đan xen với chút ửng đỏ khác hẳn với trời xuân rạo rực sức sống, mọi vật ở mọi nơi đều kéo về trên bầu trời tự chung tiếng ca. Cho nên đây là một hình ảnh so sánh độc đáo, sinh động. </a:t>
              </a:r>
              <a:endParaRPr lang="en-US" sz="30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349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4</a:t>
                </a:r>
                <a:r>
                  <a:rPr lang="vi-VN" sz="3600" b="1" smtClean="0">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Theo em, vì sao hình ảnh bầu trời trong các câu văn của mỗi bạn nhỏ rất khác nhau?</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552707"/>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2247786"/>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Hình ảnh bầu trời trong các câu văn của mỗi bạn nhỏ rất khác nhau </a:t>
              </a:r>
              <a:r>
                <a:rPr lang="vi-VN" sz="3600" b="1">
                  <a:latin typeface="Cambria" panose="02040503050406030204" pitchFamily="18" charset="0"/>
                  <a:ea typeface="Cambria" panose="02040503050406030204" pitchFamily="18" charset="0"/>
                </a:rPr>
                <a:t>vì mỗi bạn đều có một cảm quan khác nhau để cảm nhận những sự vật xung quanh mình. Chính vì thế mà có bạn miêu tả bầu trời buồn bã, có bạn lại miêu tả bầu trời dịu dàng, bạn lại cảm nhận được sự sống, hơi thở của bầu trời khi xuân đã qua. </a:t>
              </a:r>
              <a:endParaRPr lang="en-US" sz="48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370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5</a:t>
                </a:r>
                <a:r>
                  <a:rPr lang="vi-VN" sz="3600" b="1" smtClean="0">
                    <a:solidFill>
                      <a:srgbClr val="002060"/>
                    </a:solidFill>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Viết 1 – 2 câu văn tả bầu trời theo quan sát và cảm nhận của em.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2282807"/>
            <a:ext cx="11430991" cy="3458425"/>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1620497"/>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VÍ DỤ: </a:t>
              </a:r>
            </a:p>
            <a:p>
              <a:pPr algn="just"/>
              <a:r>
                <a:rPr lang="en-US" sz="3600" b="1" smtClean="0">
                  <a:solidFill>
                    <a:schemeClr val="accent2">
                      <a:lumMod val="75000"/>
                    </a:schemeClr>
                  </a:solidFill>
                  <a:latin typeface="Cambria" panose="02040503050406030204" pitchFamily="18" charset="0"/>
                  <a:ea typeface="Cambria" panose="02040503050406030204" pitchFamily="18" charset="0"/>
                </a:rPr>
                <a:t>- </a:t>
              </a:r>
              <a:r>
                <a:rPr lang="vi-VN" sz="3600" b="1" smtClean="0">
                  <a:solidFill>
                    <a:schemeClr val="accent2">
                      <a:lumMod val="75000"/>
                    </a:schemeClr>
                  </a:solidFill>
                  <a:latin typeface="Cambria" panose="02040503050406030204" pitchFamily="18" charset="0"/>
                  <a:ea typeface="Cambria" panose="02040503050406030204" pitchFamily="18" charset="0"/>
                </a:rPr>
                <a:t>Bầu </a:t>
              </a:r>
              <a:r>
                <a:rPr lang="vi-VN" sz="3600" b="1">
                  <a:solidFill>
                    <a:schemeClr val="accent2">
                      <a:lumMod val="75000"/>
                    </a:schemeClr>
                  </a:solidFill>
                  <a:latin typeface="Cambria" panose="02040503050406030204" pitchFamily="18" charset="0"/>
                  <a:ea typeface="Cambria" panose="02040503050406030204" pitchFamily="18" charset="0"/>
                </a:rPr>
                <a:t>trời cao, trong xanh như một tấm thảm khổng lồ. Ông mặt trời từ từ vươn khỏi dãy núi để tưới tắm cho muôn loài những tia nắng vàng tươi, ấm áp.</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879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51612" y="1121588"/>
            <a:ext cx="4257651" cy="779592"/>
            <a:chOff x="197374" y="162807"/>
            <a:chExt cx="11163353" cy="1485884"/>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2" y="162807"/>
              <a:ext cx="10654149" cy="1466536"/>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NỘI DUNG BÀI</a:t>
              </a:r>
              <a:endParaRPr lang="en-US" sz="7200" b="1">
                <a:solidFill>
                  <a:srgbClr val="C0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3431465" y="2458387"/>
            <a:ext cx="8592009" cy="3214401"/>
            <a:chOff x="3416475" y="1932959"/>
            <a:chExt cx="8592009" cy="2639042"/>
          </a:xfrm>
        </p:grpSpPr>
        <p:sp>
          <p:nvSpPr>
            <p:cNvPr id="6"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p:cNvSpPr txBox="1"/>
            <p:nvPr/>
          </p:nvSpPr>
          <p:spPr>
            <a:xfrm>
              <a:off x="3657600" y="1957574"/>
              <a:ext cx="8154650" cy="2602670"/>
            </a:xfrm>
            <a:prstGeom prst="rect">
              <a:avLst/>
            </a:prstGeom>
            <a:noFill/>
          </p:spPr>
          <p:txBody>
            <a:bodyPr wrap="square" rtlCol="0">
              <a:spAutoFit/>
            </a:bodyPr>
            <a:lstStyle/>
            <a:p>
              <a:pPr algn="just"/>
              <a:r>
                <a:rPr lang="en-US" sz="5000" b="1">
                  <a:solidFill>
                    <a:schemeClr val="accent2">
                      <a:lumMod val="50000"/>
                    </a:schemeClr>
                  </a:solidFill>
                  <a:latin typeface="Cambria" panose="02040503050406030204" pitchFamily="18" charset="0"/>
                  <a:ea typeface="Cambria" panose="02040503050406030204" pitchFamily="18" charset="0"/>
                </a:rPr>
                <a:t>Bầu trời mùa thu nước Nga hiện lên qua cách miêu tả của các bạn nhỏ rất đẹp và thú vị.</a:t>
              </a:r>
            </a:p>
          </p:txBody>
        </p:sp>
      </p:grpSp>
      <p:pic>
        <p:nvPicPr>
          <p:cNvPr id="8"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92144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13332" y="992528"/>
            <a:ext cx="9049867" cy="4080520"/>
          </a:xfrm>
          <a:prstGeom prst="rect">
            <a:avLst/>
          </a:prstGeom>
        </p:spPr>
      </p:pic>
    </p:spTree>
    <p:extLst>
      <p:ext uri="{BB962C8B-B14F-4D97-AF65-F5344CB8AC3E}">
        <p14:creationId xmlns:p14="http://schemas.microsoft.com/office/powerpoint/2010/main" val="23677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916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chemeClr val="accent2">
                      <a:lumMod val="75000"/>
                    </a:schemeClr>
                  </a:solidFill>
                  <a:latin typeface="Cambria" panose="02040503050406030204" pitchFamily="18" charset="0"/>
                  <a:ea typeface="Cambria" panose="02040503050406030204" pitchFamily="18" charset="0"/>
                </a:rPr>
                <a:t>1. </a:t>
              </a:r>
              <a:r>
                <a:rPr lang="vi-VN" sz="3600" b="1">
                  <a:solidFill>
                    <a:schemeClr val="accent2">
                      <a:lumMod val="75000"/>
                    </a:schemeClr>
                  </a:solidFill>
                  <a:latin typeface="Cambria" panose="02040503050406030204" pitchFamily="18" charset="0"/>
                  <a:ea typeface="Cambria" panose="02040503050406030204" pitchFamily="18" charset="0"/>
                </a:rPr>
                <a:t>Câu văn nào dưới đây sử dụng cả hai biện pháp so sánh và nhân hoá?</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660592" y="1964762"/>
            <a:ext cx="11096194" cy="858129"/>
            <a:chOff x="2024693" y="3080825"/>
            <a:chExt cx="11096194" cy="858129"/>
          </a:xfrm>
        </p:grpSpPr>
        <p:grpSp>
          <p:nvGrpSpPr>
            <p:cNvPr id="6" name="Group 5"/>
            <p:cNvGrpSpPr/>
            <p:nvPr/>
          </p:nvGrpSpPr>
          <p:grpSpPr>
            <a:xfrm>
              <a:off x="2024693" y="3080825"/>
              <a:ext cx="10896828" cy="858129"/>
              <a:chOff x="2024693" y="3080825"/>
              <a:chExt cx="10896828" cy="858129"/>
            </a:xfrm>
          </p:grpSpPr>
          <p:sp>
            <p:nvSpPr>
              <p:cNvPr id="8" name="Rounded Rectangle 7"/>
              <p:cNvSpPr/>
              <p:nvPr/>
            </p:nvSpPr>
            <p:spPr>
              <a:xfrm>
                <a:off x="2686930" y="3080825"/>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142155"/>
              <a:ext cx="10147698"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Bầu trời xanh như mặt nước mệt mỏi trong ao.</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660592" y="3061237"/>
            <a:ext cx="10896828" cy="904470"/>
            <a:chOff x="2024693" y="4120263"/>
            <a:chExt cx="10896828" cy="904470"/>
          </a:xfrm>
        </p:grpSpPr>
        <p:sp>
          <p:nvSpPr>
            <p:cNvPr id="11" name="Rounded Rectangle 10"/>
            <p:cNvSpPr/>
            <p:nvPr/>
          </p:nvSpPr>
          <p:spPr>
            <a:xfrm>
              <a:off x="2686930" y="4166604"/>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51507" y="4240632"/>
              <a:ext cx="9875309"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Mùa hè, nước dạo chơi cùng những làn sóng.</a:t>
              </a:r>
              <a:endParaRPr lang="en-US" sz="6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681900" y="4278022"/>
            <a:ext cx="10815559" cy="858129"/>
            <a:chOff x="2046001" y="5252383"/>
            <a:chExt cx="10815559" cy="858129"/>
          </a:xfrm>
        </p:grpSpPr>
        <p:sp>
          <p:nvSpPr>
            <p:cNvPr id="15" name="Rounded Rectangle 14"/>
            <p:cNvSpPr/>
            <p:nvPr/>
          </p:nvSpPr>
          <p:spPr>
            <a:xfrm>
              <a:off x="2753771" y="5252383"/>
              <a:ext cx="10107789"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44962" y="5327333"/>
              <a:ext cx="9875308"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Bầu trời được rửa mặt sau cơn mưa.</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Group 17"/>
          <p:cNvGrpSpPr/>
          <p:nvPr/>
        </p:nvGrpSpPr>
        <p:grpSpPr>
          <a:xfrm>
            <a:off x="660029" y="5477132"/>
            <a:ext cx="10837430" cy="858129"/>
            <a:chOff x="2046001" y="5252383"/>
            <a:chExt cx="10837430" cy="858129"/>
          </a:xfrm>
        </p:grpSpPr>
        <p:sp>
          <p:nvSpPr>
            <p:cNvPr id="19" name="Rounded Rectangle 18"/>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1" name="TextBox 20"/>
            <p:cNvSpPr txBox="1"/>
            <p:nvPr/>
          </p:nvSpPr>
          <p:spPr>
            <a:xfrm>
              <a:off x="2981488" y="5312343"/>
              <a:ext cx="7558904"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Bầu trời dịu dàng.</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0213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18"/>
                                        </p:tgtEl>
                                      </p:cBhvr>
                                    </p:animEffect>
                                    <p:anim calcmode="lin" valueType="num">
                                      <p:cBhvr>
                                        <p:cTn id="42" dur="1000"/>
                                        <p:tgtEl>
                                          <p:spTgt spid="18"/>
                                        </p:tgtEl>
                                        <p:attrNameLst>
                                          <p:attrName>ppt_x</p:attrName>
                                        </p:attrNameLst>
                                      </p:cBhvr>
                                      <p:tavLst>
                                        <p:tav tm="0">
                                          <p:val>
                                            <p:strVal val="ppt_x"/>
                                          </p:val>
                                        </p:tav>
                                        <p:tav tm="100000">
                                          <p:val>
                                            <p:strVal val="ppt_x"/>
                                          </p:val>
                                        </p:tav>
                                      </p:tavLst>
                                    </p:anim>
                                    <p:anim calcmode="lin" valueType="num">
                                      <p:cBhvr>
                                        <p:cTn id="43" dur="1000"/>
                                        <p:tgtEl>
                                          <p:spTgt spid="18"/>
                                        </p:tgtEl>
                                        <p:attrNameLst>
                                          <p:attrName>ppt_y</p:attrName>
                                        </p:attrNameLst>
                                      </p:cBhvr>
                                      <p:tavLst>
                                        <p:tav tm="0">
                                          <p:val>
                                            <p:strVal val="ppt_y"/>
                                          </p:val>
                                        </p:tav>
                                        <p:tav tm="100000">
                                          <p:val>
                                            <p:strVal val="ppt_y+.1"/>
                                          </p:val>
                                        </p:tav>
                                      </p:tavLst>
                                    </p:anim>
                                    <p:set>
                                      <p:cBhvr>
                                        <p:cTn id="44"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419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rgbClr val="F4750C"/>
                  </a:solidFill>
                  <a:latin typeface="Cambria" panose="02040503050406030204" pitchFamily="18" charset="0"/>
                  <a:ea typeface="Cambria" panose="02040503050406030204" pitchFamily="18" charset="0"/>
                </a:rPr>
                <a:t>2</a:t>
              </a:r>
              <a:r>
                <a:rPr lang="en-US" sz="3600" b="1" smtClean="0">
                  <a:solidFill>
                    <a:srgbClr val="F4750C"/>
                  </a:solidFill>
                  <a:latin typeface="Cambria" panose="02040503050406030204" pitchFamily="18" charset="0"/>
                  <a:ea typeface="Cambria" panose="02040503050406030204" pitchFamily="18" charset="0"/>
                </a:rPr>
                <a:t>. </a:t>
              </a:r>
              <a:r>
                <a:rPr lang="vi-VN" sz="3600" b="1">
                  <a:solidFill>
                    <a:srgbClr val="F4750C"/>
                  </a:solidFill>
                  <a:latin typeface="Cambria" panose="02040503050406030204" pitchFamily="18" charset="0"/>
                  <a:ea typeface="Cambria" panose="02040503050406030204" pitchFamily="18" charset="0"/>
                </a:rPr>
                <a:t>Đặt câu kể, tả về một hiện tượng tự nhiên, trong đó có sử dụng biện pháp nhân hoá.</a:t>
              </a:r>
              <a:endParaRPr lang="en-US" sz="3600" b="1">
                <a:solidFill>
                  <a:srgbClr val="F4750C"/>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554192" y="1628107"/>
            <a:ext cx="10608932" cy="1450699"/>
            <a:chOff x="554192" y="1852957"/>
            <a:chExt cx="10608932" cy="1450699"/>
          </a:xfrm>
        </p:grpSpPr>
        <p:grpSp>
          <p:nvGrpSpPr>
            <p:cNvPr id="7" name="Group 6"/>
            <p:cNvGrpSpPr/>
            <p:nvPr/>
          </p:nvGrpSpPr>
          <p:grpSpPr>
            <a:xfrm>
              <a:off x="554192" y="1933731"/>
              <a:ext cx="1933732" cy="1289153"/>
              <a:chOff x="959371" y="2233536"/>
              <a:chExt cx="1933732" cy="1289153"/>
            </a:xfrm>
          </p:grpSpPr>
          <p:sp>
            <p:nvSpPr>
              <p:cNvPr id="5" name="Cloud 4"/>
              <p:cNvSpPr/>
              <p:nvPr/>
            </p:nvSpPr>
            <p:spPr>
              <a:xfrm>
                <a:off x="959371" y="223353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44185" y="246420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mây</a:t>
                </a:r>
                <a:endParaRPr lang="en-US" sz="4000" b="1">
                  <a:latin typeface="Cambria" panose="02040503050406030204" pitchFamily="18" charset="0"/>
                  <a:ea typeface="Cambria" panose="02040503050406030204" pitchFamily="18" charset="0"/>
                </a:endParaRPr>
              </a:p>
            </p:txBody>
          </p:sp>
        </p:grpSp>
        <p:grpSp>
          <p:nvGrpSpPr>
            <p:cNvPr id="8" name="Group 7"/>
            <p:cNvGrpSpPr/>
            <p:nvPr/>
          </p:nvGrpSpPr>
          <p:grpSpPr>
            <a:xfrm>
              <a:off x="2670749" y="1969534"/>
              <a:ext cx="1933732" cy="1289153"/>
              <a:chOff x="974361" y="2038666"/>
              <a:chExt cx="1933732" cy="1289153"/>
            </a:xfrm>
          </p:grpSpPr>
          <p:sp>
            <p:nvSpPr>
              <p:cNvPr id="9" name="Cloud 8"/>
              <p:cNvSpPr/>
              <p:nvPr/>
            </p:nvSpPr>
            <p:spPr>
              <a:xfrm>
                <a:off x="974361" y="203866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4145" y="226933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gió</a:t>
                </a:r>
                <a:endParaRPr lang="en-US" sz="4000" b="1">
                  <a:latin typeface="Cambria" panose="02040503050406030204" pitchFamily="18" charset="0"/>
                  <a:ea typeface="Cambria" panose="02040503050406030204" pitchFamily="18" charset="0"/>
                </a:endParaRPr>
              </a:p>
            </p:txBody>
          </p:sp>
        </p:grpSp>
        <p:grpSp>
          <p:nvGrpSpPr>
            <p:cNvPr id="11" name="Group 10"/>
            <p:cNvGrpSpPr/>
            <p:nvPr/>
          </p:nvGrpSpPr>
          <p:grpSpPr>
            <a:xfrm>
              <a:off x="4914277" y="1972877"/>
              <a:ext cx="1933732" cy="1289153"/>
              <a:chOff x="959371" y="2503356"/>
              <a:chExt cx="1933732" cy="1289153"/>
            </a:xfrm>
          </p:grpSpPr>
          <p:sp>
            <p:nvSpPr>
              <p:cNvPr id="12" name="Cloud 11"/>
              <p:cNvSpPr/>
              <p:nvPr/>
            </p:nvSpPr>
            <p:spPr>
              <a:xfrm>
                <a:off x="95937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1731" y="2734029"/>
                <a:ext cx="1616442" cy="7045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nắng</a:t>
                </a:r>
                <a:endParaRPr lang="en-US" sz="4000" b="1">
                  <a:latin typeface="Cambria" panose="02040503050406030204" pitchFamily="18" charset="0"/>
                  <a:ea typeface="Cambria" panose="02040503050406030204" pitchFamily="18" charset="0"/>
                </a:endParaRPr>
              </a:p>
            </p:txBody>
          </p:sp>
        </p:grpSp>
        <p:grpSp>
          <p:nvGrpSpPr>
            <p:cNvPr id="14" name="Group 13"/>
            <p:cNvGrpSpPr/>
            <p:nvPr/>
          </p:nvGrpSpPr>
          <p:grpSpPr>
            <a:xfrm>
              <a:off x="7093296" y="2014503"/>
              <a:ext cx="1933732" cy="1289153"/>
              <a:chOff x="989351" y="2143596"/>
              <a:chExt cx="1933732" cy="1289153"/>
            </a:xfrm>
          </p:grpSpPr>
          <p:sp>
            <p:nvSpPr>
              <p:cNvPr id="15" name="Cloud 14"/>
              <p:cNvSpPr/>
              <p:nvPr/>
            </p:nvSpPr>
            <p:spPr>
              <a:xfrm>
                <a:off x="989351" y="214359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74165" y="237426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mưa</a:t>
                </a:r>
                <a:endParaRPr lang="en-US" sz="4000" b="1">
                  <a:latin typeface="Cambria" panose="02040503050406030204" pitchFamily="18" charset="0"/>
                  <a:ea typeface="Cambria" panose="02040503050406030204" pitchFamily="18" charset="0"/>
                </a:endParaRPr>
              </a:p>
            </p:txBody>
          </p:sp>
        </p:grpSp>
        <p:grpSp>
          <p:nvGrpSpPr>
            <p:cNvPr id="17" name="Group 16"/>
            <p:cNvGrpSpPr/>
            <p:nvPr/>
          </p:nvGrpSpPr>
          <p:grpSpPr>
            <a:xfrm>
              <a:off x="9214402" y="1852957"/>
              <a:ext cx="1948722" cy="1289153"/>
              <a:chOff x="899411" y="2503356"/>
              <a:chExt cx="1948722" cy="1289153"/>
            </a:xfrm>
          </p:grpSpPr>
          <p:sp>
            <p:nvSpPr>
              <p:cNvPr id="18" name="Cloud 17"/>
              <p:cNvSpPr/>
              <p:nvPr/>
            </p:nvSpPr>
            <p:spPr>
              <a:xfrm>
                <a:off x="89941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44185" y="268905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bão</a:t>
                </a:r>
                <a:endParaRPr lang="en-US" sz="4000" b="1">
                  <a:latin typeface="Cambria" panose="02040503050406030204" pitchFamily="18" charset="0"/>
                  <a:ea typeface="Cambria" panose="02040503050406030204" pitchFamily="18" charset="0"/>
                </a:endParaRPr>
              </a:p>
            </p:txBody>
          </p:sp>
        </p:grpSp>
      </p:grpSp>
      <p:sp>
        <p:nvSpPr>
          <p:cNvPr id="21" name="TextBox 20"/>
          <p:cNvSpPr txBox="1"/>
          <p:nvPr/>
        </p:nvSpPr>
        <p:spPr>
          <a:xfrm>
            <a:off x="568739" y="2988939"/>
            <a:ext cx="10885570" cy="1077218"/>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chị</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mây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chiếc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váy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muốt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đang</a:t>
            </a:r>
            <a:r>
              <a:rPr lang="en-US" sz="3200" b="1" dirty="0">
                <a:solidFill>
                  <a:srgbClr val="0070C0"/>
                </a:solidFill>
                <a:latin typeface="Cambria" panose="02040503050406030204" pitchFamily="18" charset="0"/>
                <a:ea typeface="Cambria" panose="02040503050406030204" pitchFamily="18" charset="0"/>
              </a:rPr>
              <a:t> bay </a:t>
            </a:r>
            <a:r>
              <a:rPr lang="en-US" sz="3200" b="1" dirty="0" err="1">
                <a:solidFill>
                  <a:srgbClr val="0070C0"/>
                </a:solidFill>
                <a:latin typeface="Cambria" panose="02040503050406030204" pitchFamily="18" charset="0"/>
                <a:ea typeface="Cambria" panose="02040503050406030204" pitchFamily="18" charset="0"/>
              </a:rPr>
              <a:t>trên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bầu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trời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xanh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cao</a:t>
            </a:r>
            <a:r>
              <a:rPr lang="en-US" sz="3200" b="1" dirty="0">
                <a:solidFill>
                  <a:srgbClr val="0070C0"/>
                </a:solidFill>
                <a:latin typeface="Cambria" panose="02040503050406030204" pitchFamily="18" charset="0"/>
                <a:ea typeface="Cambria" panose="02040503050406030204" pitchFamily="18" charset="0"/>
              </a:rPr>
              <a:t>.</a:t>
            </a:r>
          </a:p>
        </p:txBody>
      </p:sp>
      <p:sp>
        <p:nvSpPr>
          <p:cNvPr id="22" name="TextBox 21"/>
          <p:cNvSpPr txBox="1"/>
          <p:nvPr/>
        </p:nvSpPr>
        <p:spPr>
          <a:xfrm>
            <a:off x="568739" y="3957552"/>
            <a:ext cx="10885570" cy="1077218"/>
          </a:xfrm>
          <a:prstGeom prst="rect">
            <a:avLst/>
          </a:prstGeom>
          <a:noFill/>
        </p:spPr>
        <p:txBody>
          <a:bodyPr wrap="square" rtlCol="0">
            <a:spAutoFit/>
          </a:bodyPr>
          <a:lstStyle/>
          <a:p>
            <a:pPr algn="just"/>
            <a:r>
              <a:rPr lang="en-US" sz="3200" b="1" dirty="0">
                <a:solidFill>
                  <a:srgbClr val="00B050"/>
                </a:solidFill>
                <a:latin typeface="Cambria" panose="02040503050406030204" pitchFamily="18" charset="0"/>
                <a:ea typeface="Cambria" panose="02040503050406030204" pitchFamily="18" charset="0"/>
              </a:rPr>
              <a:t>+ </a:t>
            </a:r>
            <a:r>
              <a:rPr lang="en-US" sz="3200" b="1" dirty="0" err="1" smtClean="0">
                <a:solidFill>
                  <a:srgbClr val="00B050"/>
                </a:solidFill>
                <a:latin typeface="Cambria" panose="02040503050406030204" pitchFamily="18" charset="0"/>
                <a:ea typeface="Cambria" panose="02040503050406030204" pitchFamily="18" charset="0"/>
              </a:rPr>
              <a:t>Những</a:t>
            </a:r>
            <a:r>
              <a:rPr lang="en-US" sz="3200" b="1" dirty="0" smtClean="0">
                <a:solidFill>
                  <a:srgbClr val="00B050"/>
                </a:solidFill>
                <a:latin typeface="Cambria" panose="02040503050406030204" pitchFamily="18" charset="0"/>
                <a:ea typeface="Cambria" panose="02040503050406030204" pitchFamily="18" charset="0"/>
              </a:rPr>
              <a:t> </a:t>
            </a:r>
            <a:r>
              <a:rPr lang="en-US" sz="3200" b="1" dirty="0" err="1" smtClean="0">
                <a:solidFill>
                  <a:srgbClr val="00B050"/>
                </a:solidFill>
                <a:latin typeface="Cambria" panose="02040503050406030204" pitchFamily="18" charset="0"/>
                <a:ea typeface="Cambria" panose="02040503050406030204" pitchFamily="18" charset="0"/>
              </a:rPr>
              <a:t>tia</a:t>
            </a:r>
            <a:r>
              <a:rPr lang="vi-VN" sz="3200" b="1" dirty="0" smtClean="0">
                <a:solidFill>
                  <a:srgbClr val="00B050"/>
                </a:solidFill>
                <a:latin typeface="Cambria" panose="02040503050406030204" pitchFamily="18" charset="0"/>
                <a:ea typeface="Cambria" panose="02040503050406030204" pitchFamily="18" charset="0"/>
              </a:rPr>
              <a:t> </a:t>
            </a:r>
            <a:r>
              <a:rPr lang="vi-VN" sz="3200" b="1" dirty="0">
                <a:solidFill>
                  <a:srgbClr val="00B050"/>
                </a:solidFill>
                <a:latin typeface="Cambria" panose="02040503050406030204" pitchFamily="18" charset="0"/>
                <a:ea typeface="Cambria" panose="02040503050406030204" pitchFamily="18" charset="0"/>
              </a:rPr>
              <a:t>nắng mặt trời nhảy nhót như những chú bé tinh nghịch. </a:t>
            </a:r>
            <a:endParaRPr lang="en-US" sz="3200" b="1" dirty="0">
              <a:solidFill>
                <a:srgbClr val="00B050"/>
              </a:solidFill>
              <a:latin typeface="Cambria" panose="02040503050406030204" pitchFamily="18" charset="0"/>
              <a:ea typeface="Cambria" panose="02040503050406030204" pitchFamily="18" charset="0"/>
            </a:endParaRPr>
          </a:p>
        </p:txBody>
      </p:sp>
      <p:sp>
        <p:nvSpPr>
          <p:cNvPr id="23" name="TextBox 22"/>
          <p:cNvSpPr txBox="1"/>
          <p:nvPr/>
        </p:nvSpPr>
        <p:spPr>
          <a:xfrm>
            <a:off x="568739" y="4923936"/>
            <a:ext cx="10885570" cy="584775"/>
          </a:xfrm>
          <a:prstGeom prst="rect">
            <a:avLst/>
          </a:prstGeom>
          <a:noFill/>
        </p:spPr>
        <p:txBody>
          <a:bodyPr wrap="square" rtlCol="0">
            <a:spAutoFit/>
          </a:bodyPr>
          <a:lstStyle/>
          <a:p>
            <a:pPr algn="just"/>
            <a:r>
              <a:rPr lang="en-US" sz="3200" b="1" dirty="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Cô</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gió</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cưỡi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mây</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dạo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chơi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trên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sườn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đồi</a:t>
            </a:r>
            <a:r>
              <a:rPr lang="en-US" sz="3200" b="1" dirty="0" smtClean="0">
                <a:solidFill>
                  <a:srgbClr val="C00000"/>
                </a:solidFill>
                <a:latin typeface="Cambria" panose="02040503050406030204" pitchFamily="18" charset="0"/>
                <a:ea typeface="Cambria" panose="02040503050406030204" pitchFamily="18" charset="0"/>
              </a:rPr>
              <a:t>.</a:t>
            </a:r>
            <a:r>
              <a:rPr lang="vi-VN" sz="3200" b="1" dirty="0">
                <a:solidFill>
                  <a:srgbClr val="C00000"/>
                </a:solidFill>
                <a:latin typeface="Cambria" panose="02040503050406030204" pitchFamily="18" charset="0"/>
                <a:ea typeface="Cambria" panose="02040503050406030204" pitchFamily="18" charset="0"/>
              </a:rPr>
              <a:t> </a:t>
            </a:r>
            <a:endParaRPr lang="en-US" sz="3200" b="1" dirty="0">
              <a:solidFill>
                <a:srgbClr val="C00000"/>
              </a:solidFill>
              <a:latin typeface="Cambria" panose="02040503050406030204" pitchFamily="18" charset="0"/>
              <a:ea typeface="Cambria" panose="02040503050406030204" pitchFamily="18" charset="0"/>
            </a:endParaRPr>
          </a:p>
        </p:txBody>
      </p:sp>
      <p:sp>
        <p:nvSpPr>
          <p:cNvPr id="24" name="TextBox 23"/>
          <p:cNvSpPr txBox="1"/>
          <p:nvPr/>
        </p:nvSpPr>
        <p:spPr>
          <a:xfrm>
            <a:off x="568739" y="5477047"/>
            <a:ext cx="10885570" cy="584775"/>
          </a:xfrm>
          <a:prstGeom prst="rect">
            <a:avLst/>
          </a:prstGeom>
          <a:noFill/>
        </p:spPr>
        <p:txBody>
          <a:bodyPr wrap="square" rtlCol="0">
            <a:spAutoFit/>
          </a:body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Những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giọt</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mưa</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nhảy</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tưng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tưng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trên</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sân</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nhà</a:t>
            </a:r>
            <a:r>
              <a:rPr lang="en-US" sz="3200" b="1" dirty="0" smtClean="0">
                <a:solidFill>
                  <a:srgbClr val="009999"/>
                </a:solidFill>
                <a:latin typeface="Cambria" panose="02040503050406030204" pitchFamily="18" charset="0"/>
                <a:ea typeface="Cambria" panose="02040503050406030204" pitchFamily="18" charset="0"/>
              </a:rPr>
              <a:t>.</a:t>
            </a:r>
            <a:endParaRPr lang="en-US" sz="3200" b="1" dirty="0">
              <a:solidFill>
                <a:srgbClr val="0099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1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foregroundMark x1="34074" y1="14910" x2="44630" y2="24548"/>
                        <a14:foregroundMark x1="60278" y1="54217" x2="59630" y2="74247"/>
                        <a14:foregroundMark x1="60648" y1="49247" x2="56852" y2="60994"/>
                        <a14:foregroundMark x1="58056" y1="70633" x2="58056" y2="72590"/>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390057" y="3722585"/>
            <a:ext cx="4486743" cy="2760945"/>
          </a:xfrm>
          <a:prstGeom prst="rect">
            <a:avLst/>
          </a:prstGeom>
        </p:spPr>
      </p:pic>
      <p:sp>
        <p:nvSpPr>
          <p:cNvPr id="3" name="TextBox 2"/>
          <p:cNvSpPr txBox="1"/>
          <p:nvPr/>
        </p:nvSpPr>
        <p:spPr>
          <a:xfrm>
            <a:off x="1704110" y="637310"/>
            <a:ext cx="9351818" cy="1323439"/>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Trao</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đổi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với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bạn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Bầu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trời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đẹp</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nhất</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vào</a:t>
            </a:r>
            <a:r>
              <a:rPr lang="en-US" sz="4000" b="1" dirty="0" smtClean="0">
                <a:solidFill>
                  <a:srgbClr val="002060"/>
                </a:solidFill>
                <a:latin typeface="Cambria" panose="02040503050406030204" pitchFamily="18" charset="0"/>
                <a:ea typeface="Cambria" panose="02040503050406030204" pitchFamily="18" charset="0"/>
              </a:rPr>
              <a:t> </a:t>
            </a:r>
          </a:p>
          <a:p>
            <a:r>
              <a:rPr lang="en-US" sz="4000" b="1" dirty="0" err="1" smtClean="0">
                <a:solidFill>
                  <a:srgbClr val="002060"/>
                </a:solidFill>
                <a:latin typeface="Cambria" panose="02040503050406030204" pitchFamily="18" charset="0"/>
                <a:ea typeface="Cambria" panose="02040503050406030204" pitchFamily="18" charset="0"/>
              </a:rPr>
              <a:t>lúc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nào</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Vì</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sao</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686" y="1882328"/>
            <a:ext cx="3266818" cy="21405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2120" y="1882328"/>
            <a:ext cx="2881744" cy="2140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087" y="4278394"/>
            <a:ext cx="3229417" cy="2018386"/>
          </a:xfrm>
          <a:prstGeom prst="rect">
            <a:avLst/>
          </a:prstGeom>
          <a:ln>
            <a:noFill/>
          </a:ln>
          <a:effectLst>
            <a:outerShdw blurRad="292100" dist="139700" dir="2700000" algn="tl" rotWithShape="0">
              <a:srgbClr val="333333">
                <a:alpha val="65000"/>
              </a:srgbClr>
            </a:outerShdw>
          </a:effectLst>
        </p:spPr>
      </p:pic>
      <p:pic>
        <p:nvPicPr>
          <p:cNvPr id="1026" name="Picture 2" descr="Thủ thuật chụp ảnh bầu trời đêm bằng điện thoại hiệu qu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2119" y="4203589"/>
            <a:ext cx="2909453" cy="2093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7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83531"/>
            <a:ext cx="5676769" cy="3039158"/>
          </a:xfrm>
          <a:prstGeom prst="rect">
            <a:avLst/>
          </a:prstGeom>
        </p:spPr>
      </p:pic>
      <p:grpSp>
        <p:nvGrpSpPr>
          <p:cNvPr id="6" name="Group 5"/>
          <p:cNvGrpSpPr/>
          <p:nvPr/>
        </p:nvGrpSpPr>
        <p:grpSpPr>
          <a:xfrm>
            <a:off x="4732484" y="2855380"/>
            <a:ext cx="6270296" cy="2781764"/>
            <a:chOff x="197374" y="173694"/>
            <a:chExt cx="11163353" cy="1474997"/>
          </a:xfrm>
        </p:grpSpPr>
        <p:sp>
          <p:nvSpPr>
            <p:cNvPr id="7" name="Rounded Rectangle 6"/>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3343" y="277089"/>
              <a:ext cx="10654148" cy="1126044"/>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8063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788" y="851680"/>
            <a:ext cx="10769735" cy="6006320"/>
          </a:xfrm>
          <a:prstGeom prst="rect">
            <a:avLst/>
          </a:prstGeom>
        </p:spPr>
      </p:pic>
    </p:spTree>
    <p:extLst>
      <p:ext uri="{BB962C8B-B14F-4D97-AF65-F5344CB8AC3E}">
        <p14:creationId xmlns:p14="http://schemas.microsoft.com/office/powerpoint/2010/main" val="26764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364740"/>
            <a:ext cx="12192001" cy="8764607"/>
          </a:xfrm>
          <a:prstGeom prst="rect">
            <a:avLst/>
          </a:prstGeom>
        </p:spPr>
      </p:pic>
      <p:pic>
        <p:nvPicPr>
          <p:cNvPr id="3" name="Picture 2"/>
          <p:cNvPicPr>
            <a:picLocks noChangeAspect="1"/>
          </p:cNvPicPr>
          <p:nvPr/>
        </p:nvPicPr>
        <p:blipFill>
          <a:blip r:embed="rId4"/>
          <a:stretch>
            <a:fillRect/>
          </a:stretch>
        </p:blipFill>
        <p:spPr>
          <a:xfrm>
            <a:off x="3519003" y="169244"/>
            <a:ext cx="5175953" cy="2213040"/>
          </a:xfrm>
          <a:prstGeom prst="rect">
            <a:avLst/>
          </a:prstGeom>
        </p:spPr>
      </p:pic>
      <p:pic>
        <p:nvPicPr>
          <p:cNvPr id="4" name="Picture 3"/>
          <p:cNvPicPr>
            <a:picLocks noChangeAspect="1"/>
          </p:cNvPicPr>
          <p:nvPr/>
        </p:nvPicPr>
        <p:blipFill rotWithShape="1">
          <a:blip r:embed="rId5"/>
          <a:srcRect l="8421" t="1984" r="8008" b="54710"/>
          <a:stretch/>
        </p:blipFill>
        <p:spPr>
          <a:xfrm>
            <a:off x="1237964" y="3011048"/>
            <a:ext cx="9705703" cy="3004457"/>
          </a:xfrm>
          <a:prstGeom prst="rect">
            <a:avLst/>
          </a:prstGeom>
        </p:spPr>
      </p:pic>
      <p:pic>
        <p:nvPicPr>
          <p:cNvPr id="5" name="Picture 4"/>
          <p:cNvPicPr>
            <a:picLocks noChangeAspect="1"/>
          </p:cNvPicPr>
          <p:nvPr/>
        </p:nvPicPr>
        <p:blipFill>
          <a:blip r:embed="rId6"/>
          <a:stretch>
            <a:fillRect/>
          </a:stretch>
        </p:blipFill>
        <p:spPr>
          <a:xfrm>
            <a:off x="628364" y="2218266"/>
            <a:ext cx="5533870" cy="1982495"/>
          </a:xfrm>
          <a:prstGeom prst="rect">
            <a:avLst/>
          </a:prstGeom>
        </p:spPr>
      </p:pic>
      <p:pic>
        <p:nvPicPr>
          <p:cNvPr id="9" name="Picture 8"/>
          <p:cNvPicPr>
            <a:picLocks noChangeAspect="1"/>
          </p:cNvPicPr>
          <p:nvPr/>
        </p:nvPicPr>
        <p:blipFill>
          <a:blip r:embed="rId7"/>
          <a:stretch>
            <a:fillRect/>
          </a:stretch>
        </p:blipFill>
        <p:spPr>
          <a:xfrm>
            <a:off x="3685237" y="5704871"/>
            <a:ext cx="6980525" cy="859611"/>
          </a:xfrm>
          <a:prstGeom prst="rect">
            <a:avLst/>
          </a:prstGeom>
        </p:spPr>
      </p:pic>
    </p:spTree>
    <p:extLst>
      <p:ext uri="{BB962C8B-B14F-4D97-AF65-F5344CB8AC3E}">
        <p14:creationId xmlns:p14="http://schemas.microsoft.com/office/powerpoint/2010/main" val="13224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245785" y="392101"/>
            <a:ext cx="7206214" cy="1508443"/>
          </a:xfrm>
          <a:prstGeom prst="rect">
            <a:avLst/>
          </a:prstGeom>
        </p:spPr>
      </p:pic>
      <p:sp>
        <p:nvSpPr>
          <p:cNvPr id="3" name="TextBox 2"/>
          <p:cNvSpPr txBox="1"/>
          <p:nvPr/>
        </p:nvSpPr>
        <p:spPr>
          <a:xfrm>
            <a:off x="692332" y="1502228"/>
            <a:ext cx="10789920" cy="4862870"/>
          </a:xfrm>
          <a:prstGeom prst="rect">
            <a:avLst/>
          </a:prstGeom>
          <a:noFill/>
        </p:spPr>
        <p:txBody>
          <a:bodyPr wrap="square" rtlCol="0">
            <a:spAutoFit/>
          </a:bodyPr>
          <a:lstStyle/>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đặc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thù</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đúng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từ</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đoạn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toàn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bộ</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Bầu</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trời</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mùa</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thu</a:t>
            </a:r>
            <a:r>
              <a:rPr lang="en-US" sz="3100" b="1" i="1" dirty="0">
                <a:solidFill>
                  <a:schemeClr val="accent2">
                    <a:lumMod val="50000"/>
                  </a:schemeClr>
                </a:solidFill>
                <a:latin typeface="Cambria" panose="02040503050406030204" pitchFamily="18" charset="0"/>
                <a:ea typeface="Cambria" panose="02040503050406030204" pitchFamily="18" charset="0"/>
              </a:rPr>
              <a:t>.</a:t>
            </a:r>
            <a:endParaRPr lang="en-US" sz="31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Hiểu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nội</a:t>
            </a:r>
            <a:r>
              <a:rPr lang="en-US" sz="3100" b="1" dirty="0">
                <a:solidFill>
                  <a:schemeClr val="accent2">
                    <a:lumMod val="50000"/>
                  </a:schemeClr>
                </a:solidFill>
                <a:latin typeface="Cambria" panose="02040503050406030204" pitchFamily="18" charset="0"/>
                <a:ea typeface="Cambria" panose="02040503050406030204" pitchFamily="18" charset="0"/>
              </a:rPr>
              <a:t> dung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Bầu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mùa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nước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lên</a:t>
            </a:r>
            <a:r>
              <a:rPr lang="en-US" sz="3100" b="1" dirty="0">
                <a:solidFill>
                  <a:schemeClr val="accent2">
                    <a:lumMod val="50000"/>
                  </a:schemeClr>
                </a:solidFill>
                <a:latin typeface="Cambria" panose="02040503050406030204" pitchFamily="18" charset="0"/>
                <a:ea typeface="Cambria" panose="02040503050406030204" pitchFamily="18" charset="0"/>
              </a:rPr>
              <a:t> qua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nhỏ</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rất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đẹp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thú</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vị</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Biết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diễn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cảm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nhân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chuyện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ngôn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giao</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tiếp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hợp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giải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quyết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vấn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đề</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sáng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tạo</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Phẩm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chăm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chỉ</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nhiệm</a:t>
            </a:r>
            <a:r>
              <a:rPr lang="en-US" sz="3100" b="1" dirty="0" smtClean="0">
                <a:solidFill>
                  <a:schemeClr val="accent2">
                    <a:lumMod val="50000"/>
                  </a:schemeClr>
                </a:solidFill>
                <a:latin typeface="Cambria" panose="02040503050406030204" pitchFamily="18" charset="0"/>
                <a:ea typeface="Cambria" panose="02040503050406030204" pitchFamily="18" charset="0"/>
              </a:rPr>
              <a:t>.</a:t>
            </a:r>
            <a:endParaRPr lang="en-US" sz="31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6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561" y="1016000"/>
            <a:ext cx="10473891" cy="4476148"/>
          </a:xfrm>
          <a:prstGeom prst="rect">
            <a:avLst/>
          </a:prstGeom>
        </p:spPr>
      </p:pic>
    </p:spTree>
    <p:extLst>
      <p:ext uri="{BB962C8B-B14F-4D97-AF65-F5344CB8AC3E}">
        <p14:creationId xmlns:p14="http://schemas.microsoft.com/office/powerpoint/2010/main" val="329223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Giờ </a:t>
            </a:r>
            <a:r>
              <a:rPr lang="vi-VN" sz="2800" dirty="0">
                <a:latin typeface="+mj-lt"/>
                <a:ea typeface="Cambria" panose="02040503050406030204" pitchFamily="18" charset="0"/>
              </a:rPr>
              <a:t>học hôm nay, thầy giáo cùng cả lớp đi ra cánh đồng. Buổi sáng mùa thu mát mẻ. Thầy nói: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Các </a:t>
            </a:r>
            <a:r>
              <a:rPr lang="vi-VN" sz="2800" dirty="0">
                <a:latin typeface="+mj-lt"/>
                <a:ea typeface="Cambria" panose="02040503050406030204" pitchFamily="18" charset="0"/>
              </a:rPr>
              <a:t>cô cậu học trò nhìn lên trời và suy nghĩ. Sau vài phút, một em nói: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Bầu trời xanh như mặt nước mệt mỏi trong ao.</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Vì sao mặt nước lại mệt mỏi? – Thầy hỏi.</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Thưa </a:t>
            </a:r>
            <a:r>
              <a:rPr lang="vi-VN" sz="2800" dirty="0">
                <a:latin typeface="+mj-lt"/>
                <a:ea typeface="Cambria" panose="02040503050406030204" pitchFamily="18" charset="0"/>
              </a:rPr>
              <a:t>thầy, mùa hè, nước dạo chơi cùng những làn sóng. Mùa thu, nó mệt nên đứng yên với màu xanh nhạt.</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Các </a:t>
            </a:r>
            <a:r>
              <a:rPr lang="vi-VN" sz="2800" dirty="0">
                <a:latin typeface="+mj-lt"/>
                <a:ea typeface="Cambria" panose="02040503050406030204" pitchFamily="18" charset="0"/>
              </a:rPr>
              <a:t>bạn khác tiếp tục nói:</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Bầu </a:t>
            </a:r>
            <a:r>
              <a:rPr lang="vi-VN" sz="2800" dirty="0">
                <a:latin typeface="+mj-lt"/>
                <a:ea typeface="Cambria" panose="02040503050406030204" pitchFamily="18" charset="0"/>
              </a:rPr>
              <a:t>trời được rửa mặt sau cơn mưa.</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Bầu </a:t>
            </a:r>
            <a:r>
              <a:rPr lang="vi-VN" sz="2800" dirty="0">
                <a:latin typeface="+mj-lt"/>
                <a:ea typeface="Cambria" panose="02040503050406030204" pitchFamily="18" charset="0"/>
              </a:rPr>
              <a:t>trời xanh biếc</a:t>
            </a:r>
            <a:r>
              <a:rPr lang="vi-VN" sz="2800" dirty="0" smtClean="0">
                <a:latin typeface="+mj-lt"/>
                <a:ea typeface="Cambria" panose="02040503050406030204" pitchFamily="18" charset="0"/>
              </a:rPr>
              <a:t>.</a:t>
            </a:r>
            <a:endParaRPr lang="vi-VN" sz="2800" dirty="0">
              <a:latin typeface="+mj-lt"/>
              <a:ea typeface="Cambria" panose="02040503050406030204" pitchFamily="18" charset="0"/>
            </a:endParaRP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29546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smtClean="0">
                <a:latin typeface="+mj-lt"/>
                <a:ea typeface="Cambria" panose="02040503050406030204" pitchFamily="18" charset="0"/>
              </a:rPr>
              <a:t>  </a:t>
            </a:r>
            <a:r>
              <a:rPr lang="vi-VN" sz="2800" smtClean="0">
                <a:latin typeface="+mj-lt"/>
                <a:ea typeface="Cambria" panose="02040503050406030204" pitchFamily="18" charset="0"/>
              </a:rPr>
              <a:t>Thấy </a:t>
            </a:r>
            <a:r>
              <a:rPr lang="vi-VN" sz="2800">
                <a:latin typeface="+mj-lt"/>
                <a:ea typeface="Cambria" panose="02040503050406030204" pitchFamily="18" charset="0"/>
              </a:rPr>
              <a:t>cô bé Va-li-a vẻ mặt đăm chiêu, thầy giáo hỏi:</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Còn </a:t>
            </a:r>
            <a:r>
              <a:rPr lang="vi-VN" sz="2800">
                <a:latin typeface="+mj-lt"/>
                <a:ea typeface="Cambria" panose="02040503050406030204" pitchFamily="18" charset="0"/>
              </a:rPr>
              <a:t>Va-li-a, vì sao em im lặng thế?</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Em </a:t>
            </a:r>
            <a:r>
              <a:rPr lang="vi-VN" sz="2800">
                <a:latin typeface="+mj-lt"/>
                <a:ea typeface="Cambria" panose="02040503050406030204" pitchFamily="18" charset="0"/>
              </a:rPr>
              <a:t>muốn nói bằng những từ ngữ của mình.</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Em </a:t>
            </a:r>
            <a:r>
              <a:rPr lang="vi-VN" sz="2800">
                <a:latin typeface="+mj-lt"/>
                <a:ea typeface="Cambria" panose="02040503050406030204" pitchFamily="18" charset="0"/>
              </a:rPr>
              <a:t>đã tìm được chưa?</a:t>
            </a:r>
          </a:p>
          <a:p>
            <a:pPr algn="just"/>
            <a:r>
              <a:rPr lang="en-US" sz="2800" smtClean="0">
                <a:latin typeface="+mj-lt"/>
                <a:ea typeface="Cambria" panose="02040503050406030204" pitchFamily="18" charset="0"/>
              </a:rPr>
              <a:t>   - </a:t>
            </a:r>
            <a:r>
              <a:rPr lang="vi-VN" sz="2800" smtClean="0">
                <a:latin typeface="+mj-lt"/>
                <a:ea typeface="Cambria" panose="02040503050406030204" pitchFamily="18" charset="0"/>
              </a:rPr>
              <a:t>Bầu </a:t>
            </a:r>
            <a:r>
              <a:rPr lang="vi-VN" sz="2800">
                <a:latin typeface="+mj-lt"/>
                <a:ea typeface="Cambria" panose="02040503050406030204" pitchFamily="18" charset="0"/>
              </a:rPr>
              <a:t>trời dịu dàng. – Va-li-a khẽ nói và mỉm cười</a:t>
            </a:r>
            <a:r>
              <a:rPr lang="vi-VN" sz="2800" smtClean="0">
                <a:latin typeface="+mj-lt"/>
                <a:ea typeface="Cambria" panose="02040503050406030204" pitchFamily="18" charset="0"/>
              </a:rPr>
              <a:t>.</a:t>
            </a:r>
            <a:endParaRPr lang="en-US" sz="2800" smtClean="0">
              <a:latin typeface="+mj-lt"/>
            </a:endParaRPr>
          </a:p>
          <a:p>
            <a:pPr algn="just"/>
            <a:r>
              <a:rPr lang="en-US" sz="2800" smtClean="0">
                <a:latin typeface="+mj-lt"/>
              </a:rPr>
              <a:t>  </a:t>
            </a:r>
            <a:r>
              <a:rPr lang="vi-VN" sz="2800" smtClean="0">
                <a:latin typeface="+mj-lt"/>
              </a:rPr>
              <a:t>Sau </a:t>
            </a:r>
            <a:r>
              <a:rPr lang="vi-VN" sz="2800">
                <a:latin typeface="+mj-lt"/>
              </a:rPr>
              <a:t>đó, mỗi em đều muốn nói về bầu trời bằng những từ ngữ của riêng mình:</a:t>
            </a:r>
          </a:p>
          <a:p>
            <a:pPr algn="just"/>
            <a:r>
              <a:rPr lang="en-US" sz="2800" smtClean="0">
                <a:latin typeface="+mj-lt"/>
              </a:rPr>
              <a:t>  - </a:t>
            </a:r>
            <a:r>
              <a:rPr lang="vi-VN" sz="2800" smtClean="0">
                <a:latin typeface="+mj-lt"/>
              </a:rPr>
              <a:t>Bầu </a:t>
            </a:r>
            <a:r>
              <a:rPr lang="vi-VN" sz="2800">
                <a:latin typeface="+mj-lt"/>
              </a:rPr>
              <a:t>trời buồn bã. Những đám mây xám đang từ phương bắc trôi tới.</a:t>
            </a:r>
          </a:p>
          <a:p>
            <a:pPr algn="just"/>
            <a:r>
              <a:rPr lang="en-US" sz="2800" smtClean="0">
                <a:latin typeface="+mj-lt"/>
              </a:rPr>
              <a:t>  - </a:t>
            </a:r>
            <a:r>
              <a:rPr lang="vi-VN" sz="2800" smtClean="0">
                <a:latin typeface="+mj-lt"/>
              </a:rPr>
              <a:t>Bầu </a:t>
            </a:r>
            <a:r>
              <a:rPr lang="vi-VN" sz="2800">
                <a:latin typeface="+mj-lt"/>
              </a:rPr>
              <a:t>trời trầm ngâm. Nó nhớ đến tiếng hót của bầy chim sơn ca.</a:t>
            </a:r>
          </a:p>
          <a:p>
            <a:pPr algn="just"/>
            <a:r>
              <a:rPr lang="en-US" sz="2800">
                <a:latin typeface="+mj-lt"/>
              </a:rPr>
              <a:t> </a:t>
            </a:r>
            <a:r>
              <a:rPr lang="en-US" sz="2800" smtClean="0">
                <a:latin typeface="+mj-lt"/>
              </a:rPr>
              <a:t> - </a:t>
            </a:r>
            <a:r>
              <a:rPr lang="vi-VN" sz="2800" smtClean="0">
                <a:latin typeface="+mj-lt"/>
              </a:rPr>
              <a:t>Bầu </a:t>
            </a:r>
            <a:r>
              <a:rPr lang="vi-VN" sz="2800">
                <a:latin typeface="+mj-lt"/>
              </a:rPr>
              <a:t>trời ghé sát mặt đất. Mùa hè, nó cao hơn và có những con chim én bay liệng. Còn bây giờ, chẳng có chim én nữa, vì thế bầu </a:t>
            </a:r>
            <a:r>
              <a:rPr lang="vi-VN" sz="2800" smtClean="0">
                <a:latin typeface="+mj-lt"/>
              </a:rPr>
              <a:t>trời </a:t>
            </a:r>
            <a:r>
              <a:rPr lang="vi-VN" sz="2800">
                <a:latin typeface="+mj-lt"/>
              </a:rPr>
              <a:t>cúi xuống lắng nghe để tìm xem chim én đang ở trong bụi cây hay ở nơi nào. </a:t>
            </a:r>
            <a:endParaRPr lang="en-US" sz="2800" smtClean="0">
              <a:latin typeface="+mj-lt"/>
            </a:endParaRPr>
          </a:p>
          <a:p>
            <a:pPr algn="just"/>
            <a:r>
              <a:rPr lang="en-US" sz="2800">
                <a:latin typeface="+mj-lt"/>
              </a:rPr>
              <a:t> </a:t>
            </a:r>
            <a:r>
              <a:rPr lang="en-US" sz="2800" smtClean="0">
                <a:latin typeface="+mj-lt"/>
              </a:rPr>
              <a:t>  </a:t>
            </a:r>
            <a:r>
              <a:rPr lang="vi-VN" sz="2800" smtClean="0">
                <a:latin typeface="+mj-lt"/>
              </a:rPr>
              <a:t>Cứ </a:t>
            </a:r>
            <a:r>
              <a:rPr lang="vi-VN" sz="2800">
                <a:latin typeface="+mj-lt"/>
              </a:rPr>
              <a:t>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26926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smtClean="0">
                <a:solidFill>
                  <a:schemeClr val="accent1">
                    <a:lumMod val="50000"/>
                  </a:schemeClr>
                </a:solidFill>
                <a:latin typeface="UTM Avo" panose="02040603050506020204" pitchFamily="18" charset="0"/>
                <a:ea typeface="Cambria" panose="02040503050406030204" pitchFamily="18" charset="0"/>
              </a:rPr>
              <a:t>Bài</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smtClean="0">
                <a:solidFill>
                  <a:schemeClr val="accent1">
                    <a:lumMod val="50000"/>
                  </a:schemeClr>
                </a:solidFill>
                <a:latin typeface="UTM Avo" panose="02040603050506020204" pitchFamily="18" charset="0"/>
                <a:ea typeface="Cambria" panose="02040503050406030204" pitchFamily="18" charset="0"/>
              </a:rPr>
              <a:t>được</a:t>
            </a:r>
            <a:r>
              <a:rPr lang="en-US" sz="4400" b="1" dirty="0" smtClean="0">
                <a:solidFill>
                  <a:schemeClr val="accent1">
                    <a:lumMod val="50000"/>
                  </a:schemeClr>
                </a:solidFill>
                <a:latin typeface="UTM Avo" panose="02040603050506020204" pitchFamily="18" charset="0"/>
                <a:ea typeface="Cambria" panose="02040503050406030204" pitchFamily="18" charset="0"/>
              </a:rPr>
              <a:t> chia </a:t>
            </a:r>
            <a:r>
              <a:rPr lang="en-US" sz="4400" b="1" dirty="0" err="1" smtClean="0">
                <a:solidFill>
                  <a:schemeClr val="accent1">
                    <a:lumMod val="50000"/>
                  </a:schemeClr>
                </a:solidFill>
                <a:latin typeface="UTM Avo" panose="02040603050506020204" pitchFamily="18" charset="0"/>
                <a:ea typeface="Cambria" panose="02040503050406030204" pitchFamily="18" charset="0"/>
              </a:rPr>
              <a:t>làm</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smtClean="0">
                <a:solidFill>
                  <a:schemeClr val="accent1">
                    <a:lumMod val="50000"/>
                  </a:schemeClr>
                </a:solidFill>
                <a:latin typeface="UTM Avo" panose="02040603050506020204" pitchFamily="18" charset="0"/>
                <a:ea typeface="Cambria" panose="02040503050406030204" pitchFamily="18" charset="0"/>
              </a:rPr>
              <a:t>đoạn</a:t>
            </a:r>
            <a:r>
              <a:rPr lang="en-US" sz="4400" b="1" dirty="0" smtClean="0">
                <a:solidFill>
                  <a:schemeClr val="accent1">
                    <a:lumMod val="50000"/>
                  </a:schemeClr>
                </a:solidFill>
                <a:latin typeface="UTM Avo" panose="02040603050506020204" pitchFamily="18" charset="0"/>
                <a:ea typeface="Cambria" panose="02040503050406030204" pitchFamily="18" charset="0"/>
              </a:rPr>
              <a:t>.</a:t>
            </a:r>
            <a:endParaRPr lang="en-US" sz="4400" b="1" dirty="0">
              <a:solidFill>
                <a:schemeClr val="accent1">
                  <a:lumMod val="50000"/>
                </a:schemeClr>
              </a:solidFill>
              <a:latin typeface="UTM Avo" panose="02040603050506020204" pitchFamily="18" charset="0"/>
              <a:ea typeface="Cambria" panose="02040503050406030204" pitchFamily="18" charset="0"/>
            </a:endParaRP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27985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529">
      <a:dk1>
        <a:sysClr val="windowText" lastClr="000000"/>
      </a:dk1>
      <a:lt1>
        <a:sysClr val="window" lastClr="FFFFFF"/>
      </a:lt1>
      <a:dk2>
        <a:srgbClr val="44546A"/>
      </a:dk2>
      <a:lt2>
        <a:srgbClr val="E7E6E6"/>
      </a:lt2>
      <a:accent1>
        <a:srgbClr val="F58125"/>
      </a:accent1>
      <a:accent2>
        <a:srgbClr val="F58125"/>
      </a:accent2>
      <a:accent3>
        <a:srgbClr val="F58125"/>
      </a:accent3>
      <a:accent4>
        <a:srgbClr val="F58125"/>
      </a:accent4>
      <a:accent5>
        <a:srgbClr val="F58125"/>
      </a:accent5>
      <a:accent6>
        <a:srgbClr val="F58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1874</Words>
  <Application>Microsoft Office PowerPoint</Application>
  <PresentationFormat>Widescreen</PresentationFormat>
  <Paragraphs>115</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Cambria</vt:lpstr>
      <vt:lpstr>Times New Roman</vt:lpstr>
      <vt:lpstr>UTM Futura Extra</vt:lpstr>
      <vt:lpstr>等线</vt:lpstr>
      <vt:lpstr>#9Slide07 HoneyCream</vt:lpstr>
      <vt:lpstr>等线 Light</vt:lpstr>
      <vt:lpstr>思源黑体 CN Medium</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Bầu trời mùa thu</dc:title>
  <dc:subject>Tiếng Việt</dc:subject>
  <dc:creator>BÍCH</dc:creator>
  <cp:keywords>MĂNGNON</cp:keywords>
  <cp:lastModifiedBy>Admin</cp:lastModifiedBy>
  <cp:revision>44</cp:revision>
  <dcterms:created xsi:type="dcterms:W3CDTF">2023-10-02T15:27:56Z</dcterms:created>
  <dcterms:modified xsi:type="dcterms:W3CDTF">2023-10-24T15:52:58Z</dcterms:modified>
</cp:coreProperties>
</file>