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03" r:id="rId2"/>
    <p:sldId id="310" r:id="rId3"/>
    <p:sldId id="353" r:id="rId4"/>
    <p:sldId id="352" r:id="rId5"/>
    <p:sldId id="351" r:id="rId6"/>
    <p:sldId id="406" r:id="rId7"/>
    <p:sldId id="355" r:id="rId8"/>
    <p:sldId id="357" r:id="rId9"/>
    <p:sldId id="382" r:id="rId10"/>
    <p:sldId id="363" r:id="rId11"/>
    <p:sldId id="271" r:id="rId12"/>
    <p:sldId id="316" r:id="rId13"/>
    <p:sldId id="361" r:id="rId14"/>
    <p:sldId id="387" r:id="rId15"/>
    <p:sldId id="329" r:id="rId16"/>
    <p:sldId id="410" r:id="rId17"/>
    <p:sldId id="388" r:id="rId18"/>
    <p:sldId id="389" r:id="rId19"/>
    <p:sldId id="364" r:id="rId20"/>
    <p:sldId id="394" r:id="rId21"/>
    <p:sldId id="395" r:id="rId22"/>
    <p:sldId id="396" r:id="rId23"/>
    <p:sldId id="345" r:id="rId24"/>
    <p:sldId id="366" r:id="rId25"/>
    <p:sldId id="390" r:id="rId26"/>
    <p:sldId id="398" r:id="rId27"/>
    <p:sldId id="407" r:id="rId28"/>
    <p:sldId id="412" r:id="rId29"/>
    <p:sldId id="404" r:id="rId30"/>
  </p:sldIdLst>
  <p:sldSz cx="9906000" cy="6858000" type="A4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84">
          <p15:clr>
            <a:srgbClr val="A4A3A4"/>
          </p15:clr>
        </p15:guide>
        <p15:guide id="2" pos="3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00"/>
    <a:srgbClr val="003300"/>
    <a:srgbClr val="6600CC"/>
    <a:srgbClr val="00FF00"/>
    <a:srgbClr val="00FFFF"/>
    <a:srgbClr val="CC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9"/>
    <p:restoredTop sz="91525"/>
  </p:normalViewPr>
  <p:slideViewPr>
    <p:cSldViewPr showGuides="1">
      <p:cViewPr>
        <p:scale>
          <a:sx n="74" d="100"/>
          <a:sy n="74" d="100"/>
        </p:scale>
        <p:origin x="-984" y="-36"/>
      </p:cViewPr>
      <p:guideLst>
        <p:guide orient="horz" pos="2184"/>
        <p:guide pos="31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endParaRPr sz="1200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9450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 algn="r" eaLnBrk="1" hangingPunct="1">
              <a:buNone/>
            </a:pPr>
            <a:endParaRPr sz="1200" dirty="0"/>
          </a:p>
        </p:txBody>
      </p:sp>
      <p:sp>
        <p:nvSpPr>
          <p:cNvPr id="49156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eaLnBrk="1" hangingPunct="1">
              <a:buNone/>
            </a:pPr>
            <a:endParaRPr sz="1200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66447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7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734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810E76C-ADCA-40E2-BF34-A50CDAF0C79B}" type="slidenum">
              <a:rPr lang="vi-VN" sz="1200" smtClean="0">
                <a:latin typeface="Arial" charset="0"/>
              </a:rPr>
              <a:pPr eaLnBrk="1" hangingPunct="1"/>
              <a:t>28</a:t>
            </a:fld>
            <a:endParaRPr lang="vi-VN" sz="1200" smtClean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77850" y="1371600"/>
            <a:ext cx="8505952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77850" y="3228536"/>
            <a:ext cx="8509254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>
              <a:solidFill>
                <a:srgbClr val="D1EAEE"/>
              </a:solidFill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>
              <a:solidFill>
                <a:srgbClr val="D1EAEE"/>
              </a:solidFill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  <a:t>‹#›</a:t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Slide moi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914402"/>
            <a:ext cx="222885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914402"/>
            <a:ext cx="652145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14363" y="304800"/>
            <a:ext cx="8675687" cy="5715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00" y="304800"/>
            <a:ext cx="866775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14363" y="1752600"/>
            <a:ext cx="8667750" cy="42672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endParaRPr kumimoji="0" 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548" y="1316736"/>
            <a:ext cx="84201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548" y="2704664"/>
            <a:ext cx="84201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>
              <a:solidFill>
                <a:srgbClr val="D1EAEE"/>
              </a:solidFill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>
              <a:solidFill>
                <a:srgbClr val="D1EAEE"/>
              </a:solidFill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>
                <a:solidFill>
                  <a:srgbClr val="D1EAEE"/>
                </a:solidFill>
              </a:rPr>
              <a:t>‹#›</a:t>
            </a:fld>
            <a:endParaRPr lang="en-US" dirty="0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  <p:sndAc>
      <p:stSnd>
        <p:snd r:embed="rId1" name="Slide moi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920085"/>
            <a:ext cx="437515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855248"/>
            <a:ext cx="4376870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032111" y="1859758"/>
            <a:ext cx="4378590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95300" y="2514600"/>
            <a:ext cx="437687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514600"/>
            <a:ext cx="4378590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04088"/>
            <a:ext cx="899795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514352"/>
            <a:ext cx="29718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42950" y="1676400"/>
            <a:ext cx="29718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872971" y="1676400"/>
            <a:ext cx="5537729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429000" y="1108075"/>
            <a:ext cx="569595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670925" y="5359400"/>
            <a:ext cx="1682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endParaRPr dirty="0">
              <a:solidFill>
                <a:srgbClr val="FFFFFF"/>
              </a:solidFill>
              <a:latin typeface="Constantia" panose="02030602050306030303" pitchFamily="18" charset="0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11112" y="5816600"/>
            <a:ext cx="992822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1" hangingPunct="1">
              <a:buNone/>
            </a:pP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746625" y="6219825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1" hangingPunct="1">
              <a:buNone/>
            </a:pP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176997"/>
            <a:ext cx="2397252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" y="2828785"/>
            <a:ext cx="239395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776276" y="1199517"/>
            <a:ext cx="500253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eaLnBrk="1" hangingPunct="1">
              <a:buNone/>
            </a:pPr>
            <a:endParaRPr dirty="0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50300" y="6356350"/>
            <a:ext cx="660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/>
          <a:p>
            <a:pPr algn="r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split orient="vert"/>
    <p:sndAc>
      <p:stSnd>
        <p:snd r:embed="rId1" name="Slide moi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-11112" y="-7937"/>
            <a:ext cx="9928225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1" hangingPunct="1">
              <a:buNone/>
            </a:pP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46625" y="-7937"/>
            <a:ext cx="5159375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lvl="0" eaLnBrk="1" hangingPunct="1">
              <a:buNone/>
            </a:pPr>
            <a:endParaRPr dirty="0">
              <a:latin typeface="Constantia" panose="02030602050306030303" pitchFamily="18" charset="0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95300" y="704850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95300" y="1935163"/>
            <a:ext cx="89154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889250" y="6356350"/>
            <a:ext cx="36322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endParaRPr dirty="0">
              <a:latin typeface="Arial" panose="020B0604020202020204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585200" y="6356350"/>
            <a:ext cx="8255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20637" y="203200"/>
            <a:ext cx="9945687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lvl="0">
                <a:buNone/>
              </a:pPr>
              <a:endParaRPr dirty="0">
                <a:latin typeface="Arial" panose="020B0604020202020204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split orient="vert"/>
    <p:sndAc>
      <p:stSnd>
        <p:snd r:embed="rId16" name="Slide moi.wav"/>
      </p:stSnd>
    </p:sndAc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wmf"/><Relationship Id="rId18" Type="http://schemas.openxmlformats.org/officeDocument/2006/relationships/image" Target="../media/image17.GIF"/><Relationship Id="rId3" Type="http://schemas.openxmlformats.org/officeDocument/2006/relationships/audio" Target="../media/audio1.wav"/><Relationship Id="rId21" Type="http://schemas.openxmlformats.org/officeDocument/2006/relationships/image" Target="../media/image20.GIF"/><Relationship Id="rId7" Type="http://schemas.openxmlformats.org/officeDocument/2006/relationships/image" Target="../media/image6.GIF"/><Relationship Id="rId12" Type="http://schemas.openxmlformats.org/officeDocument/2006/relationships/image" Target="../media/image11.wmf"/><Relationship Id="rId17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GIF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wmf"/><Relationship Id="rId24" Type="http://schemas.openxmlformats.org/officeDocument/2006/relationships/image" Target="../media/image23.GIF"/><Relationship Id="rId5" Type="http://schemas.openxmlformats.org/officeDocument/2006/relationships/hyperlink" Target="http://www.taochu.com/" TargetMode="External"/><Relationship Id="rId15" Type="http://schemas.openxmlformats.org/officeDocument/2006/relationships/image" Target="../media/image14.png"/><Relationship Id="rId23" Type="http://schemas.openxmlformats.org/officeDocument/2006/relationships/image" Target="../media/image22.GIF"/><Relationship Id="rId10" Type="http://schemas.openxmlformats.org/officeDocument/2006/relationships/image" Target="../media/image9.wmf"/><Relationship Id="rId19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openxmlformats.org/officeDocument/2006/relationships/image" Target="../media/image8.GIF"/><Relationship Id="rId14" Type="http://schemas.openxmlformats.org/officeDocument/2006/relationships/image" Target="../media/image13.wmf"/><Relationship Id="rId22" Type="http://schemas.openxmlformats.org/officeDocument/2006/relationships/image" Target="../media/image2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7.GIF"/><Relationship Id="rId18" Type="http://schemas.openxmlformats.org/officeDocument/2006/relationships/image" Target="../media/image23.GIF"/><Relationship Id="rId3" Type="http://schemas.openxmlformats.org/officeDocument/2006/relationships/audio" Target="../media/audio1.wav"/><Relationship Id="rId7" Type="http://schemas.openxmlformats.org/officeDocument/2006/relationships/image" Target="../media/image11.wmf"/><Relationship Id="rId12" Type="http://schemas.openxmlformats.org/officeDocument/2006/relationships/image" Target="../media/image16.GIF"/><Relationship Id="rId17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wmf"/><Relationship Id="rId11" Type="http://schemas.openxmlformats.org/officeDocument/2006/relationships/image" Target="../media/image15.GIF"/><Relationship Id="rId5" Type="http://schemas.openxmlformats.org/officeDocument/2006/relationships/image" Target="../media/image9.wmf"/><Relationship Id="rId15" Type="http://schemas.openxmlformats.org/officeDocument/2006/relationships/image" Target="../media/image20.GIF"/><Relationship Id="rId10" Type="http://schemas.openxmlformats.org/officeDocument/2006/relationships/image" Target="../media/image18.GIF"/><Relationship Id="rId19" Type="http://schemas.openxmlformats.org/officeDocument/2006/relationships/image" Target="../media/image14.png"/><Relationship Id="rId4" Type="http://schemas.openxmlformats.org/officeDocument/2006/relationships/audio" Target="../media/audio2.wav"/><Relationship Id="rId9" Type="http://schemas.openxmlformats.org/officeDocument/2006/relationships/image" Target="../media/image13.wmf"/><Relationship Id="rId14" Type="http://schemas.openxmlformats.org/officeDocument/2006/relationships/image" Target="../media/image19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audio" Target="../media/audio1.wav"/><Relationship Id="rId7" Type="http://schemas.openxmlformats.org/officeDocument/2006/relationships/image" Target="../media/image10.wmf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wmf"/><Relationship Id="rId11" Type="http://schemas.openxmlformats.org/officeDocument/2006/relationships/image" Target="../media/image15.GIF"/><Relationship Id="rId5" Type="http://schemas.openxmlformats.org/officeDocument/2006/relationships/image" Target="../media/image14.png"/><Relationship Id="rId15" Type="http://schemas.openxmlformats.org/officeDocument/2006/relationships/image" Target="../media/image19.GIF"/><Relationship Id="rId10" Type="http://schemas.openxmlformats.org/officeDocument/2006/relationships/image" Target="../media/image13.wmf"/><Relationship Id="rId19" Type="http://schemas.openxmlformats.org/officeDocument/2006/relationships/image" Target="../media/image23.GIF"/><Relationship Id="rId4" Type="http://schemas.openxmlformats.org/officeDocument/2006/relationships/audio" Target="../media/audio2.wav"/><Relationship Id="rId9" Type="http://schemas.openxmlformats.org/officeDocument/2006/relationships/image" Target="../media/image12.wmf"/><Relationship Id="rId14" Type="http://schemas.openxmlformats.org/officeDocument/2006/relationships/image" Target="../media/image1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EJ14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080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WordArt 3"/>
          <p:cNvSpPr>
            <a:spLocks noTextEdit="1"/>
          </p:cNvSpPr>
          <p:nvPr/>
        </p:nvSpPr>
        <p:spPr>
          <a:xfrm>
            <a:off x="1516380" y="2057400"/>
            <a:ext cx="6738620" cy="132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778"/>
              </a:avLst>
            </a:prstTxWarp>
            <a:normAutofit/>
          </a:bodyPr>
          <a:lstStyle/>
          <a:p>
            <a:pPr algn="ctr"/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mừng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4000" i="1" dirty="0">
                <a:solidFill>
                  <a:srgbClr val="072428"/>
                </a:soli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!</a:t>
            </a:r>
          </a:p>
        </p:txBody>
      </p:sp>
      <p:pic>
        <p:nvPicPr>
          <p:cNvPr id="5124" name="Picture 4" descr="blumen-pflanzen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570">
            <a:off x="0" y="4732338"/>
            <a:ext cx="2620963" cy="2125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5" descr="ag00373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75035">
            <a:off x="7016750" y="1447800"/>
            <a:ext cx="1320800" cy="144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n_ocdao30120085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8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81000" y="5257800"/>
            <a:ext cx="4419600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 nguyên</a:t>
            </a:r>
          </a:p>
        </p:txBody>
      </p:sp>
      <p:pic>
        <p:nvPicPr>
          <p:cNvPr id="21508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0"/>
            <a:ext cx="5029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87" name="Text Box 3"/>
          <p:cNvSpPr txBox="1">
            <a:spLocks noChangeArrowheads="1"/>
          </p:cNvSpPr>
          <p:nvPr/>
        </p:nvSpPr>
        <p:spPr bwMode="auto">
          <a:xfrm>
            <a:off x="5486400" y="5257800"/>
            <a:ext cx="3733800" cy="92202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en-US" sz="54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Bồn địa</a:t>
            </a:r>
          </a:p>
        </p:txBody>
      </p:sp>
    </p:spTree>
  </p:cSld>
  <p:clrMapOvr>
    <a:masterClrMapping/>
  </p:clrMapOvr>
  <p:transition spd="slow">
    <p:wheel spokes="8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8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" y="533400"/>
            <a:ext cx="9284335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237" name="AutoShape 493"/>
          <p:cNvSpPr/>
          <p:nvPr/>
        </p:nvSpPr>
        <p:spPr>
          <a:xfrm>
            <a:off x="7924800" y="1143000"/>
            <a:ext cx="1752600" cy="1295400"/>
          </a:xfrm>
          <a:prstGeom prst="wedgeRoundRectCallout">
            <a:avLst>
              <a:gd name="adj1" fmla="val -77083"/>
              <a:gd name="adj2" fmla="val 98407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pPr algn="ctr" eaLnBrk="1" hangingPunct="1"/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Cao nguyên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Ê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-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i-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ô-pi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238" name="AutoShape 494"/>
          <p:cNvSpPr/>
          <p:nvPr/>
        </p:nvSpPr>
        <p:spPr>
          <a:xfrm>
            <a:off x="7620000" y="3352800"/>
            <a:ext cx="1371600" cy="1600200"/>
          </a:xfrm>
          <a:prstGeom prst="wedgeRoundRectCallout">
            <a:avLst>
              <a:gd name="adj1" fmla="val -110185"/>
              <a:gd name="adj2" fmla="val -20042"/>
              <a:gd name="adj3" fmla="val 16667"/>
            </a:avLst>
          </a:prstGeom>
          <a:solidFill>
            <a:srgbClr val="00FF00"/>
          </a:solidFill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pPr algn="ctr" eaLnBrk="1" hangingPunct="1"/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Cao nguyên Đ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vi-VN" altLang="x-none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P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hi</a:t>
            </a:r>
          </a:p>
        </p:txBody>
      </p:sp>
      <p:sp>
        <p:nvSpPr>
          <p:cNvPr id="32243" name="Oval 499"/>
          <p:cNvSpPr/>
          <p:nvPr/>
        </p:nvSpPr>
        <p:spPr>
          <a:xfrm>
            <a:off x="6705600" y="2667000"/>
            <a:ext cx="12192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2244" name="Oval 500"/>
          <p:cNvSpPr/>
          <p:nvPr/>
        </p:nvSpPr>
        <p:spPr>
          <a:xfrm>
            <a:off x="4648200" y="3124200"/>
            <a:ext cx="11430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2248" name="Oval 504"/>
          <p:cNvSpPr/>
          <p:nvPr/>
        </p:nvSpPr>
        <p:spPr>
          <a:xfrm>
            <a:off x="5638800" y="2590800"/>
            <a:ext cx="1066800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2249" name="Oval 505"/>
          <p:cNvSpPr/>
          <p:nvPr/>
        </p:nvSpPr>
        <p:spPr>
          <a:xfrm>
            <a:off x="5867400" y="3429000"/>
            <a:ext cx="1371600" cy="685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2251" name="Oval 507"/>
          <p:cNvSpPr/>
          <p:nvPr/>
        </p:nvSpPr>
        <p:spPr>
          <a:xfrm>
            <a:off x="5029200" y="4648200"/>
            <a:ext cx="1219200" cy="8382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2252" name="Oval 508"/>
          <p:cNvSpPr/>
          <p:nvPr/>
        </p:nvSpPr>
        <p:spPr>
          <a:xfrm>
            <a:off x="3962400" y="2286000"/>
            <a:ext cx="1447800" cy="533400"/>
          </a:xfrm>
          <a:prstGeom prst="ellipse">
            <a:avLst/>
          </a:prstGeom>
          <a:solidFill>
            <a:schemeClr val="accent1">
              <a:alpha val="0"/>
            </a:schemeClr>
          </a:solidFill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2253" name="AutoShape 509"/>
          <p:cNvSpPr/>
          <p:nvPr/>
        </p:nvSpPr>
        <p:spPr>
          <a:xfrm>
            <a:off x="2362200" y="1143000"/>
            <a:ext cx="2590800" cy="990600"/>
          </a:xfrm>
          <a:prstGeom prst="wedgeEllipseCallout">
            <a:avLst>
              <a:gd name="adj1" fmla="val 39736"/>
              <a:gd name="adj2" fmla="val 71588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dirty="0">
                <a:latin typeface="Arial" panose="020B0604020202020204" pitchFamily="34" charset="0"/>
              </a:rPr>
              <a:t>Bồn địa Sát</a:t>
            </a:r>
          </a:p>
        </p:txBody>
      </p:sp>
      <p:sp>
        <p:nvSpPr>
          <p:cNvPr id="32254" name="AutoShape 510"/>
          <p:cNvSpPr/>
          <p:nvPr/>
        </p:nvSpPr>
        <p:spPr>
          <a:xfrm>
            <a:off x="2590800" y="3810000"/>
            <a:ext cx="2667000" cy="1143000"/>
          </a:xfrm>
          <a:prstGeom prst="wedgeEllipseCallout">
            <a:avLst>
              <a:gd name="adj1" fmla="val 73014"/>
              <a:gd name="adj2" fmla="val 47917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dirty="0">
                <a:latin typeface="Arial" panose="020B0604020202020204" pitchFamily="34" charset="0"/>
              </a:rPr>
              <a:t>Bồn địa Ca-la-ha-ri</a:t>
            </a:r>
          </a:p>
        </p:txBody>
      </p:sp>
      <p:sp>
        <p:nvSpPr>
          <p:cNvPr id="32256" name="AutoShape 512"/>
          <p:cNvSpPr/>
          <p:nvPr/>
        </p:nvSpPr>
        <p:spPr>
          <a:xfrm>
            <a:off x="2057400" y="2590800"/>
            <a:ext cx="2590800" cy="1066800"/>
          </a:xfrm>
          <a:prstGeom prst="wedgeEllipseCallout">
            <a:avLst>
              <a:gd name="adj1" fmla="val 77125"/>
              <a:gd name="adj2" fmla="val 3567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dirty="0">
                <a:latin typeface="Arial" panose="020B0604020202020204" pitchFamily="34" charset="0"/>
              </a:rPr>
              <a:t>Bồn địa </a:t>
            </a:r>
          </a:p>
          <a:p>
            <a:pPr algn="ctr" eaLnBrk="1" hangingPunct="1"/>
            <a:r>
              <a:rPr sz="2800" dirty="0">
                <a:latin typeface="Arial" panose="020B0604020202020204" pitchFamily="34" charset="0"/>
              </a:rPr>
              <a:t>Côn-gô</a:t>
            </a:r>
          </a:p>
        </p:txBody>
      </p:sp>
      <p:sp>
        <p:nvSpPr>
          <p:cNvPr id="32259" name="AutoShape 515"/>
          <p:cNvSpPr/>
          <p:nvPr/>
        </p:nvSpPr>
        <p:spPr>
          <a:xfrm>
            <a:off x="5181600" y="990600"/>
            <a:ext cx="2971800" cy="1143000"/>
          </a:xfrm>
          <a:prstGeom prst="wedgeEllipseCallout">
            <a:avLst>
              <a:gd name="adj1" fmla="val -6310"/>
              <a:gd name="adj2" fmla="val 102481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dirty="0">
                <a:latin typeface="Arial" panose="020B0604020202020204" pitchFamily="34" charset="0"/>
              </a:rPr>
              <a:t>Bồn địa </a:t>
            </a:r>
          </a:p>
          <a:p>
            <a:pPr algn="ctr" eaLnBrk="1" hangingPunct="1"/>
            <a:r>
              <a:rPr sz="2800" dirty="0">
                <a:latin typeface="Arial" panose="020B0604020202020204" pitchFamily="34" charset="0"/>
              </a:rPr>
              <a:t>Nin Thượng</a:t>
            </a:r>
          </a:p>
        </p:txBody>
      </p:sp>
      <p:sp>
        <p:nvSpPr>
          <p:cNvPr id="22543" name="Rectangle 14"/>
          <p:cNvSpPr/>
          <p:nvPr/>
        </p:nvSpPr>
        <p:spPr>
          <a:xfrm>
            <a:off x="381000" y="76200"/>
            <a:ext cx="946721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solidFill>
                  <a:srgbClr val="0101FD"/>
                </a:solidFill>
                <a:latin typeface="Arial" panose="020B0604020202020204" pitchFamily="34" charset="0"/>
              </a:rPr>
              <a:t>Câu 2 :</a:t>
            </a:r>
            <a:r>
              <a:rPr sz="28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sz="2800" b="1" dirty="0">
                <a:solidFill>
                  <a:srgbClr val="333300"/>
                </a:solidFill>
                <a:latin typeface="Arial" panose="020B0604020202020204" pitchFamily="34" charset="0"/>
              </a:rPr>
              <a:t>Đọc tên các bồn địa và cao nguyên ở Châu Phi </a:t>
            </a:r>
            <a:endParaRPr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trips dir="rd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2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2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37" grpId="0" animBg="1"/>
      <p:bldP spid="32238" grpId="0" animBg="1"/>
      <p:bldP spid="32243" grpId="0" animBg="1"/>
      <p:bldP spid="32244" grpId="0" animBg="1"/>
      <p:bldP spid="32248" grpId="0" animBg="1"/>
      <p:bldP spid="32249" grpId="0" animBg="1"/>
      <p:bldP spid="32251" grpId="0" animBg="1"/>
      <p:bldP spid="32252" grpId="0" animBg="1"/>
      <p:bldP spid="32253" grpId="0" animBg="1"/>
      <p:bldP spid="32254" grpId="0" animBg="1"/>
      <p:bldP spid="32256" grpId="0" animBg="1"/>
      <p:bldP spid="322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7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47800" y="838200"/>
            <a:ext cx="7086600" cy="5638800"/>
          </a:xfrm>
        </p:spPr>
      </p:pic>
      <p:sp>
        <p:nvSpPr>
          <p:cNvPr id="95250" name="AutoShape 18"/>
          <p:cNvSpPr/>
          <p:nvPr/>
        </p:nvSpPr>
        <p:spPr>
          <a:xfrm>
            <a:off x="0" y="1676400"/>
            <a:ext cx="1371600" cy="1143000"/>
          </a:xfrm>
          <a:prstGeom prst="wedgeRectCallout">
            <a:avLst>
              <a:gd name="adj1" fmla="val 172685"/>
              <a:gd name="adj2" fmla="val 45972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pPr algn="ctr" eaLnBrk="1" hangingPunct="1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</a:p>
          <a:p>
            <a:pPr algn="ctr" eaLnBrk="1" hangingPunct="1"/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Ni-giê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5251" name="AutoShape 19"/>
          <p:cNvSpPr/>
          <p:nvPr/>
        </p:nvSpPr>
        <p:spPr>
          <a:xfrm>
            <a:off x="7467600" y="914400"/>
            <a:ext cx="1828800" cy="1066800"/>
          </a:xfrm>
          <a:prstGeom prst="wedgeRectCallout">
            <a:avLst>
              <a:gd name="adj1" fmla="val -108718"/>
              <a:gd name="adj2" fmla="val 72389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pPr algn="ctr" eaLnBrk="1" hangingPunct="1"/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Nin</a:t>
            </a:r>
            <a:r>
              <a:rPr lang="vi-VN" altLang="x-non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5259" name="AutoShape 27"/>
          <p:cNvSpPr/>
          <p:nvPr/>
        </p:nvSpPr>
        <p:spPr>
          <a:xfrm>
            <a:off x="0" y="3886200"/>
            <a:ext cx="1752600" cy="1371600"/>
          </a:xfrm>
          <a:prstGeom prst="wedgeRoundRectCallout">
            <a:avLst>
              <a:gd name="adj1" fmla="val 260514"/>
              <a:gd name="adj2" fmla="val -70023"/>
              <a:gd name="adj3" fmla="val 16667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pPr algn="ctr" eaLnBrk="1" hangingPunct="1"/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/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ôn-gô</a:t>
            </a:r>
          </a:p>
        </p:txBody>
      </p:sp>
      <p:sp>
        <p:nvSpPr>
          <p:cNvPr id="23558" name="Freeform 31"/>
          <p:cNvSpPr/>
          <p:nvPr/>
        </p:nvSpPr>
        <p:spPr>
          <a:xfrm>
            <a:off x="6172200" y="1600200"/>
            <a:ext cx="381000" cy="2057400"/>
          </a:xfrm>
          <a:custGeom>
            <a:avLst/>
            <a:gdLst>
              <a:gd name="txL" fmla="*/ 0 w 168"/>
              <a:gd name="txT" fmla="*/ 0 h 1152"/>
              <a:gd name="txR" fmla="*/ 168 w 168"/>
              <a:gd name="txB" fmla="*/ 1152 h 1152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68" h="1152">
                <a:moveTo>
                  <a:pt x="0" y="0"/>
                </a:moveTo>
                <a:cubicBezTo>
                  <a:pt x="23" y="15"/>
                  <a:pt x="24" y="35"/>
                  <a:pt x="32" y="60"/>
                </a:cubicBezTo>
                <a:cubicBezTo>
                  <a:pt x="28" y="92"/>
                  <a:pt x="8" y="143"/>
                  <a:pt x="40" y="164"/>
                </a:cubicBezTo>
                <a:cubicBezTo>
                  <a:pt x="43" y="168"/>
                  <a:pt x="45" y="173"/>
                  <a:pt x="48" y="176"/>
                </a:cubicBezTo>
                <a:cubicBezTo>
                  <a:pt x="51" y="179"/>
                  <a:pt x="57" y="180"/>
                  <a:pt x="60" y="184"/>
                </a:cubicBezTo>
                <a:cubicBezTo>
                  <a:pt x="82" y="212"/>
                  <a:pt x="42" y="181"/>
                  <a:pt x="76" y="204"/>
                </a:cubicBezTo>
                <a:cubicBezTo>
                  <a:pt x="79" y="208"/>
                  <a:pt x="80" y="214"/>
                  <a:pt x="84" y="216"/>
                </a:cubicBezTo>
                <a:cubicBezTo>
                  <a:pt x="94" y="220"/>
                  <a:pt x="113" y="210"/>
                  <a:pt x="116" y="220"/>
                </a:cubicBezTo>
                <a:cubicBezTo>
                  <a:pt x="143" y="325"/>
                  <a:pt x="140" y="318"/>
                  <a:pt x="92" y="328"/>
                </a:cubicBezTo>
                <a:cubicBezTo>
                  <a:pt x="74" y="355"/>
                  <a:pt x="78" y="377"/>
                  <a:pt x="44" y="388"/>
                </a:cubicBezTo>
                <a:cubicBezTo>
                  <a:pt x="15" y="432"/>
                  <a:pt x="9" y="518"/>
                  <a:pt x="64" y="536"/>
                </a:cubicBezTo>
                <a:cubicBezTo>
                  <a:pt x="88" y="531"/>
                  <a:pt x="85" y="524"/>
                  <a:pt x="104" y="512"/>
                </a:cubicBezTo>
                <a:cubicBezTo>
                  <a:pt x="114" y="498"/>
                  <a:pt x="122" y="497"/>
                  <a:pt x="136" y="488"/>
                </a:cubicBezTo>
                <a:cubicBezTo>
                  <a:pt x="140" y="489"/>
                  <a:pt x="146" y="489"/>
                  <a:pt x="148" y="492"/>
                </a:cubicBezTo>
                <a:cubicBezTo>
                  <a:pt x="153" y="499"/>
                  <a:pt x="165" y="531"/>
                  <a:pt x="168" y="540"/>
                </a:cubicBezTo>
                <a:cubicBezTo>
                  <a:pt x="163" y="548"/>
                  <a:pt x="153" y="552"/>
                  <a:pt x="148" y="560"/>
                </a:cubicBezTo>
                <a:cubicBezTo>
                  <a:pt x="124" y="598"/>
                  <a:pt x="155" y="574"/>
                  <a:pt x="128" y="592"/>
                </a:cubicBezTo>
                <a:cubicBezTo>
                  <a:pt x="121" y="612"/>
                  <a:pt x="124" y="630"/>
                  <a:pt x="112" y="648"/>
                </a:cubicBezTo>
                <a:cubicBezTo>
                  <a:pt x="115" y="684"/>
                  <a:pt x="112" y="693"/>
                  <a:pt x="120" y="720"/>
                </a:cubicBezTo>
                <a:cubicBezTo>
                  <a:pt x="124" y="732"/>
                  <a:pt x="132" y="756"/>
                  <a:pt x="132" y="756"/>
                </a:cubicBezTo>
                <a:cubicBezTo>
                  <a:pt x="127" y="801"/>
                  <a:pt x="114" y="866"/>
                  <a:pt x="80" y="900"/>
                </a:cubicBezTo>
                <a:cubicBezTo>
                  <a:pt x="74" y="918"/>
                  <a:pt x="62" y="930"/>
                  <a:pt x="56" y="948"/>
                </a:cubicBezTo>
                <a:cubicBezTo>
                  <a:pt x="59" y="977"/>
                  <a:pt x="53" y="995"/>
                  <a:pt x="80" y="1004"/>
                </a:cubicBezTo>
                <a:cubicBezTo>
                  <a:pt x="93" y="1024"/>
                  <a:pt x="112" y="1036"/>
                  <a:pt x="120" y="1060"/>
                </a:cubicBezTo>
                <a:cubicBezTo>
                  <a:pt x="101" y="1088"/>
                  <a:pt x="103" y="1122"/>
                  <a:pt x="88" y="1152"/>
                </a:cubicBezTo>
              </a:path>
            </a:pathLst>
          </a:custGeom>
          <a:noFill/>
          <a:ln w="4445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3559" name="Freeform 32"/>
          <p:cNvSpPr/>
          <p:nvPr/>
        </p:nvSpPr>
        <p:spPr>
          <a:xfrm>
            <a:off x="5943600" y="2362200"/>
            <a:ext cx="381000" cy="228600"/>
          </a:xfrm>
          <a:custGeom>
            <a:avLst/>
            <a:gdLst>
              <a:gd name="txL" fmla="*/ 0 w 258"/>
              <a:gd name="txT" fmla="*/ 0 h 228"/>
              <a:gd name="txR" fmla="*/ 258 w 258"/>
              <a:gd name="txB" fmla="*/ 228 h 228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58" h="228">
                <a:moveTo>
                  <a:pt x="0" y="0"/>
                </a:moveTo>
                <a:cubicBezTo>
                  <a:pt x="9" y="1"/>
                  <a:pt x="19" y="0"/>
                  <a:pt x="28" y="4"/>
                </a:cubicBezTo>
                <a:cubicBezTo>
                  <a:pt x="45" y="11"/>
                  <a:pt x="44" y="57"/>
                  <a:pt x="52" y="72"/>
                </a:cubicBezTo>
                <a:cubicBezTo>
                  <a:pt x="57" y="80"/>
                  <a:pt x="63" y="88"/>
                  <a:pt x="68" y="96"/>
                </a:cubicBezTo>
                <a:cubicBezTo>
                  <a:pt x="73" y="104"/>
                  <a:pt x="92" y="112"/>
                  <a:pt x="92" y="112"/>
                </a:cubicBezTo>
                <a:cubicBezTo>
                  <a:pt x="102" y="141"/>
                  <a:pt x="95" y="129"/>
                  <a:pt x="108" y="148"/>
                </a:cubicBezTo>
                <a:cubicBezTo>
                  <a:pt x="109" y="164"/>
                  <a:pt x="110" y="180"/>
                  <a:pt x="112" y="196"/>
                </a:cubicBezTo>
                <a:cubicBezTo>
                  <a:pt x="114" y="207"/>
                  <a:pt x="120" y="228"/>
                  <a:pt x="120" y="228"/>
                </a:cubicBezTo>
                <a:cubicBezTo>
                  <a:pt x="140" y="223"/>
                  <a:pt x="142" y="219"/>
                  <a:pt x="148" y="200"/>
                </a:cubicBezTo>
                <a:cubicBezTo>
                  <a:pt x="189" y="207"/>
                  <a:pt x="160" y="206"/>
                  <a:pt x="188" y="224"/>
                </a:cubicBezTo>
                <a:cubicBezTo>
                  <a:pt x="203" y="223"/>
                  <a:pt x="217" y="223"/>
                  <a:pt x="232" y="220"/>
                </a:cubicBezTo>
                <a:cubicBezTo>
                  <a:pt x="240" y="219"/>
                  <a:pt x="256" y="212"/>
                  <a:pt x="256" y="212"/>
                </a:cubicBezTo>
                <a:cubicBezTo>
                  <a:pt x="255" y="197"/>
                  <a:pt x="258" y="181"/>
                  <a:pt x="252" y="168"/>
                </a:cubicBezTo>
                <a:cubicBezTo>
                  <a:pt x="248" y="159"/>
                  <a:pt x="228" y="152"/>
                  <a:pt x="228" y="152"/>
                </a:cubicBezTo>
                <a:cubicBezTo>
                  <a:pt x="217" y="136"/>
                  <a:pt x="225" y="140"/>
                  <a:pt x="204" y="140"/>
                </a:cubicBezTo>
              </a:path>
            </a:pathLst>
          </a:custGeom>
          <a:noFill/>
          <a:ln w="4445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3560" name="Freeform 33"/>
          <p:cNvSpPr/>
          <p:nvPr/>
        </p:nvSpPr>
        <p:spPr>
          <a:xfrm>
            <a:off x="4754563" y="3378200"/>
            <a:ext cx="142875" cy="323850"/>
          </a:xfrm>
          <a:custGeom>
            <a:avLst/>
            <a:gdLst>
              <a:gd name="txL" fmla="*/ 0 w 90"/>
              <a:gd name="txT" fmla="*/ 0 h 204"/>
              <a:gd name="txR" fmla="*/ 90 w 90"/>
              <a:gd name="txB" fmla="*/ 204 h 204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90" h="204">
                <a:moveTo>
                  <a:pt x="53" y="204"/>
                </a:moveTo>
                <a:cubicBezTo>
                  <a:pt x="74" y="197"/>
                  <a:pt x="68" y="185"/>
                  <a:pt x="73" y="164"/>
                </a:cubicBezTo>
                <a:cubicBezTo>
                  <a:pt x="75" y="156"/>
                  <a:pt x="78" y="148"/>
                  <a:pt x="81" y="140"/>
                </a:cubicBezTo>
                <a:cubicBezTo>
                  <a:pt x="82" y="136"/>
                  <a:pt x="85" y="128"/>
                  <a:pt x="85" y="128"/>
                </a:cubicBezTo>
                <a:cubicBezTo>
                  <a:pt x="81" y="74"/>
                  <a:pt x="90" y="63"/>
                  <a:pt x="45" y="52"/>
                </a:cubicBezTo>
                <a:cubicBezTo>
                  <a:pt x="33" y="44"/>
                  <a:pt x="21" y="40"/>
                  <a:pt x="9" y="32"/>
                </a:cubicBezTo>
                <a:cubicBezTo>
                  <a:pt x="0" y="5"/>
                  <a:pt x="1" y="16"/>
                  <a:pt x="1" y="0"/>
                </a:cubicBezTo>
              </a:path>
            </a:pathLst>
          </a:custGeom>
          <a:noFill/>
          <a:ln w="9525">
            <a:noFill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3561" name="Freeform 34"/>
          <p:cNvSpPr/>
          <p:nvPr/>
        </p:nvSpPr>
        <p:spPr>
          <a:xfrm>
            <a:off x="2286000" y="2590800"/>
            <a:ext cx="1676400" cy="762000"/>
          </a:xfrm>
          <a:custGeom>
            <a:avLst/>
            <a:gdLst>
              <a:gd name="txL" fmla="*/ 0 w 742"/>
              <a:gd name="txT" fmla="*/ 0 h 488"/>
              <a:gd name="txR" fmla="*/ 742 w 742"/>
              <a:gd name="txB" fmla="*/ 488 h 48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742" h="488">
                <a:moveTo>
                  <a:pt x="704" y="488"/>
                </a:moveTo>
                <a:cubicBezTo>
                  <a:pt x="734" y="480"/>
                  <a:pt x="725" y="451"/>
                  <a:pt x="732" y="424"/>
                </a:cubicBezTo>
                <a:cubicBezTo>
                  <a:pt x="736" y="389"/>
                  <a:pt x="742" y="365"/>
                  <a:pt x="708" y="348"/>
                </a:cubicBezTo>
                <a:cubicBezTo>
                  <a:pt x="702" y="339"/>
                  <a:pt x="689" y="318"/>
                  <a:pt x="680" y="312"/>
                </a:cubicBezTo>
                <a:cubicBezTo>
                  <a:pt x="673" y="308"/>
                  <a:pt x="656" y="304"/>
                  <a:pt x="656" y="304"/>
                </a:cubicBezTo>
                <a:cubicBezTo>
                  <a:pt x="645" y="271"/>
                  <a:pt x="651" y="233"/>
                  <a:pt x="620" y="212"/>
                </a:cubicBezTo>
                <a:cubicBezTo>
                  <a:pt x="613" y="201"/>
                  <a:pt x="602" y="188"/>
                  <a:pt x="592" y="180"/>
                </a:cubicBezTo>
                <a:cubicBezTo>
                  <a:pt x="585" y="174"/>
                  <a:pt x="576" y="169"/>
                  <a:pt x="568" y="164"/>
                </a:cubicBezTo>
                <a:cubicBezTo>
                  <a:pt x="564" y="161"/>
                  <a:pt x="556" y="156"/>
                  <a:pt x="556" y="156"/>
                </a:cubicBezTo>
                <a:cubicBezTo>
                  <a:pt x="541" y="133"/>
                  <a:pt x="523" y="91"/>
                  <a:pt x="500" y="76"/>
                </a:cubicBezTo>
                <a:cubicBezTo>
                  <a:pt x="489" y="60"/>
                  <a:pt x="490" y="38"/>
                  <a:pt x="476" y="24"/>
                </a:cubicBezTo>
                <a:cubicBezTo>
                  <a:pt x="458" y="6"/>
                  <a:pt x="419" y="3"/>
                  <a:pt x="396" y="0"/>
                </a:cubicBezTo>
                <a:cubicBezTo>
                  <a:pt x="384" y="1"/>
                  <a:pt x="372" y="1"/>
                  <a:pt x="360" y="4"/>
                </a:cubicBezTo>
                <a:cubicBezTo>
                  <a:pt x="338" y="9"/>
                  <a:pt x="331" y="43"/>
                  <a:pt x="312" y="56"/>
                </a:cubicBezTo>
                <a:cubicBezTo>
                  <a:pt x="302" y="87"/>
                  <a:pt x="301" y="91"/>
                  <a:pt x="268" y="96"/>
                </a:cubicBezTo>
                <a:cubicBezTo>
                  <a:pt x="260" y="120"/>
                  <a:pt x="222" y="125"/>
                  <a:pt x="200" y="132"/>
                </a:cubicBezTo>
                <a:cubicBezTo>
                  <a:pt x="192" y="135"/>
                  <a:pt x="184" y="137"/>
                  <a:pt x="176" y="140"/>
                </a:cubicBezTo>
                <a:cubicBezTo>
                  <a:pt x="172" y="141"/>
                  <a:pt x="164" y="144"/>
                  <a:pt x="164" y="144"/>
                </a:cubicBezTo>
                <a:cubicBezTo>
                  <a:pt x="157" y="165"/>
                  <a:pt x="164" y="154"/>
                  <a:pt x="136" y="172"/>
                </a:cubicBezTo>
                <a:cubicBezTo>
                  <a:pt x="132" y="175"/>
                  <a:pt x="124" y="180"/>
                  <a:pt x="124" y="180"/>
                </a:cubicBezTo>
                <a:cubicBezTo>
                  <a:pt x="121" y="184"/>
                  <a:pt x="120" y="189"/>
                  <a:pt x="116" y="192"/>
                </a:cubicBezTo>
                <a:cubicBezTo>
                  <a:pt x="113" y="195"/>
                  <a:pt x="107" y="193"/>
                  <a:pt x="104" y="196"/>
                </a:cubicBezTo>
                <a:cubicBezTo>
                  <a:pt x="101" y="199"/>
                  <a:pt x="103" y="205"/>
                  <a:pt x="100" y="208"/>
                </a:cubicBezTo>
                <a:cubicBezTo>
                  <a:pt x="97" y="211"/>
                  <a:pt x="92" y="210"/>
                  <a:pt x="88" y="212"/>
                </a:cubicBezTo>
                <a:cubicBezTo>
                  <a:pt x="80" y="217"/>
                  <a:pt x="72" y="223"/>
                  <a:pt x="64" y="228"/>
                </a:cubicBezTo>
                <a:cubicBezTo>
                  <a:pt x="56" y="233"/>
                  <a:pt x="48" y="239"/>
                  <a:pt x="40" y="244"/>
                </a:cubicBezTo>
                <a:cubicBezTo>
                  <a:pt x="36" y="247"/>
                  <a:pt x="28" y="252"/>
                  <a:pt x="28" y="252"/>
                </a:cubicBezTo>
                <a:cubicBezTo>
                  <a:pt x="18" y="267"/>
                  <a:pt x="13" y="283"/>
                  <a:pt x="0" y="296"/>
                </a:cubicBezTo>
              </a:path>
            </a:pathLst>
          </a:custGeom>
          <a:noFill/>
          <a:ln w="4445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3562" name="Freeform 37"/>
          <p:cNvSpPr/>
          <p:nvPr/>
        </p:nvSpPr>
        <p:spPr>
          <a:xfrm>
            <a:off x="5262563" y="4110038"/>
            <a:ext cx="295275" cy="290512"/>
          </a:xfrm>
          <a:custGeom>
            <a:avLst/>
            <a:gdLst>
              <a:gd name="txL" fmla="*/ 0 w 186"/>
              <a:gd name="txT" fmla="*/ 0 h 183"/>
              <a:gd name="txR" fmla="*/ 186 w 186"/>
              <a:gd name="txB" fmla="*/ 183 h 183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</a:cxnLst>
            <a:rect l="txL" t="txT" r="txR" b="txB"/>
            <a:pathLst>
              <a:path w="186" h="183">
                <a:moveTo>
                  <a:pt x="0" y="183"/>
                </a:moveTo>
                <a:cubicBezTo>
                  <a:pt x="16" y="178"/>
                  <a:pt x="32" y="179"/>
                  <a:pt x="48" y="174"/>
                </a:cubicBezTo>
                <a:cubicBezTo>
                  <a:pt x="65" y="149"/>
                  <a:pt x="81" y="148"/>
                  <a:pt x="105" y="132"/>
                </a:cubicBezTo>
                <a:cubicBezTo>
                  <a:pt x="106" y="129"/>
                  <a:pt x="105" y="125"/>
                  <a:pt x="108" y="123"/>
                </a:cubicBezTo>
                <a:cubicBezTo>
                  <a:pt x="113" y="119"/>
                  <a:pt x="126" y="117"/>
                  <a:pt x="126" y="117"/>
                </a:cubicBezTo>
                <a:cubicBezTo>
                  <a:pt x="134" y="94"/>
                  <a:pt x="122" y="121"/>
                  <a:pt x="138" y="102"/>
                </a:cubicBezTo>
                <a:cubicBezTo>
                  <a:pt x="150" y="87"/>
                  <a:pt x="152" y="63"/>
                  <a:pt x="162" y="48"/>
                </a:cubicBezTo>
                <a:cubicBezTo>
                  <a:pt x="176" y="27"/>
                  <a:pt x="172" y="37"/>
                  <a:pt x="177" y="21"/>
                </a:cubicBezTo>
                <a:cubicBezTo>
                  <a:pt x="174" y="19"/>
                  <a:pt x="172" y="16"/>
                  <a:pt x="168" y="15"/>
                </a:cubicBezTo>
                <a:cubicBezTo>
                  <a:pt x="164" y="14"/>
                  <a:pt x="160" y="17"/>
                  <a:pt x="156" y="18"/>
                </a:cubicBezTo>
                <a:cubicBezTo>
                  <a:pt x="153" y="19"/>
                  <a:pt x="144" y="21"/>
                  <a:pt x="147" y="21"/>
                </a:cubicBezTo>
                <a:cubicBezTo>
                  <a:pt x="159" y="21"/>
                  <a:pt x="171" y="19"/>
                  <a:pt x="183" y="18"/>
                </a:cubicBezTo>
                <a:cubicBezTo>
                  <a:pt x="186" y="4"/>
                  <a:pt x="186" y="10"/>
                  <a:pt x="186" y="0"/>
                </a:cubicBezTo>
              </a:path>
            </a:pathLst>
          </a:custGeom>
          <a:noFill/>
          <a:ln w="9525">
            <a:noFill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3563" name="Freeform 39"/>
          <p:cNvSpPr/>
          <p:nvPr/>
        </p:nvSpPr>
        <p:spPr>
          <a:xfrm>
            <a:off x="4572000" y="3505200"/>
            <a:ext cx="1371600" cy="939800"/>
          </a:xfrm>
          <a:custGeom>
            <a:avLst/>
            <a:gdLst>
              <a:gd name="txL" fmla="*/ 0 w 625"/>
              <a:gd name="txT" fmla="*/ 0 h 592"/>
              <a:gd name="txR" fmla="*/ 625 w 625"/>
              <a:gd name="txB" fmla="*/ 592 h 592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625" h="592">
                <a:moveTo>
                  <a:pt x="0" y="313"/>
                </a:moveTo>
                <a:cubicBezTo>
                  <a:pt x="15" y="312"/>
                  <a:pt x="33" y="316"/>
                  <a:pt x="45" y="307"/>
                </a:cubicBezTo>
                <a:cubicBezTo>
                  <a:pt x="73" y="285"/>
                  <a:pt x="32" y="311"/>
                  <a:pt x="54" y="289"/>
                </a:cubicBezTo>
                <a:cubicBezTo>
                  <a:pt x="60" y="283"/>
                  <a:pt x="78" y="283"/>
                  <a:pt x="87" y="280"/>
                </a:cubicBezTo>
                <a:cubicBezTo>
                  <a:pt x="97" y="265"/>
                  <a:pt x="108" y="248"/>
                  <a:pt x="123" y="238"/>
                </a:cubicBezTo>
                <a:cubicBezTo>
                  <a:pt x="127" y="226"/>
                  <a:pt x="136" y="222"/>
                  <a:pt x="141" y="211"/>
                </a:cubicBezTo>
                <a:cubicBezTo>
                  <a:pt x="148" y="198"/>
                  <a:pt x="148" y="185"/>
                  <a:pt x="156" y="172"/>
                </a:cubicBezTo>
                <a:cubicBezTo>
                  <a:pt x="161" y="151"/>
                  <a:pt x="160" y="152"/>
                  <a:pt x="180" y="139"/>
                </a:cubicBezTo>
                <a:cubicBezTo>
                  <a:pt x="186" y="135"/>
                  <a:pt x="198" y="127"/>
                  <a:pt x="198" y="127"/>
                </a:cubicBezTo>
                <a:cubicBezTo>
                  <a:pt x="214" y="102"/>
                  <a:pt x="226" y="65"/>
                  <a:pt x="255" y="55"/>
                </a:cubicBezTo>
                <a:cubicBezTo>
                  <a:pt x="262" y="44"/>
                  <a:pt x="268" y="44"/>
                  <a:pt x="279" y="37"/>
                </a:cubicBezTo>
                <a:cubicBezTo>
                  <a:pt x="289" y="8"/>
                  <a:pt x="334" y="11"/>
                  <a:pt x="357" y="10"/>
                </a:cubicBezTo>
                <a:cubicBezTo>
                  <a:pt x="386" y="0"/>
                  <a:pt x="369" y="3"/>
                  <a:pt x="411" y="7"/>
                </a:cubicBezTo>
                <a:cubicBezTo>
                  <a:pt x="448" y="19"/>
                  <a:pt x="475" y="48"/>
                  <a:pt x="513" y="61"/>
                </a:cubicBezTo>
                <a:cubicBezTo>
                  <a:pt x="515" y="64"/>
                  <a:pt x="516" y="68"/>
                  <a:pt x="519" y="70"/>
                </a:cubicBezTo>
                <a:cubicBezTo>
                  <a:pt x="521" y="72"/>
                  <a:pt x="526" y="71"/>
                  <a:pt x="528" y="73"/>
                </a:cubicBezTo>
                <a:cubicBezTo>
                  <a:pt x="533" y="78"/>
                  <a:pt x="536" y="85"/>
                  <a:pt x="540" y="91"/>
                </a:cubicBezTo>
                <a:cubicBezTo>
                  <a:pt x="542" y="94"/>
                  <a:pt x="546" y="100"/>
                  <a:pt x="546" y="100"/>
                </a:cubicBezTo>
                <a:cubicBezTo>
                  <a:pt x="547" y="109"/>
                  <a:pt x="547" y="118"/>
                  <a:pt x="549" y="127"/>
                </a:cubicBezTo>
                <a:cubicBezTo>
                  <a:pt x="550" y="135"/>
                  <a:pt x="555" y="151"/>
                  <a:pt x="555" y="151"/>
                </a:cubicBezTo>
                <a:cubicBezTo>
                  <a:pt x="557" y="193"/>
                  <a:pt x="552" y="239"/>
                  <a:pt x="591" y="265"/>
                </a:cubicBezTo>
                <a:cubicBezTo>
                  <a:pt x="607" y="288"/>
                  <a:pt x="601" y="276"/>
                  <a:pt x="609" y="301"/>
                </a:cubicBezTo>
                <a:cubicBezTo>
                  <a:pt x="610" y="304"/>
                  <a:pt x="612" y="310"/>
                  <a:pt x="612" y="310"/>
                </a:cubicBezTo>
                <a:cubicBezTo>
                  <a:pt x="611" y="326"/>
                  <a:pt x="625" y="382"/>
                  <a:pt x="597" y="391"/>
                </a:cubicBezTo>
                <a:cubicBezTo>
                  <a:pt x="583" y="412"/>
                  <a:pt x="592" y="407"/>
                  <a:pt x="576" y="412"/>
                </a:cubicBezTo>
                <a:cubicBezTo>
                  <a:pt x="570" y="421"/>
                  <a:pt x="552" y="433"/>
                  <a:pt x="552" y="433"/>
                </a:cubicBezTo>
                <a:cubicBezTo>
                  <a:pt x="546" y="442"/>
                  <a:pt x="528" y="454"/>
                  <a:pt x="528" y="454"/>
                </a:cubicBezTo>
                <a:cubicBezTo>
                  <a:pt x="514" y="475"/>
                  <a:pt x="480" y="479"/>
                  <a:pt x="459" y="493"/>
                </a:cubicBezTo>
                <a:cubicBezTo>
                  <a:pt x="449" y="508"/>
                  <a:pt x="444" y="507"/>
                  <a:pt x="438" y="526"/>
                </a:cubicBezTo>
                <a:cubicBezTo>
                  <a:pt x="436" y="532"/>
                  <a:pt x="434" y="538"/>
                  <a:pt x="432" y="544"/>
                </a:cubicBezTo>
                <a:cubicBezTo>
                  <a:pt x="431" y="547"/>
                  <a:pt x="429" y="553"/>
                  <a:pt x="429" y="553"/>
                </a:cubicBezTo>
                <a:cubicBezTo>
                  <a:pt x="425" y="580"/>
                  <a:pt x="426" y="567"/>
                  <a:pt x="426" y="592"/>
                </a:cubicBezTo>
              </a:path>
            </a:pathLst>
          </a:custGeom>
          <a:noFill/>
          <a:ln w="4445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3564" name="Freeform 40"/>
          <p:cNvSpPr/>
          <p:nvPr/>
        </p:nvSpPr>
        <p:spPr>
          <a:xfrm>
            <a:off x="5867400" y="3276600"/>
            <a:ext cx="331788" cy="228600"/>
          </a:xfrm>
          <a:custGeom>
            <a:avLst/>
            <a:gdLst>
              <a:gd name="txL" fmla="*/ 0 w 113"/>
              <a:gd name="txT" fmla="*/ 0 h 117"/>
              <a:gd name="txR" fmla="*/ 113 w 113"/>
              <a:gd name="txB" fmla="*/ 117 h 11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2147483647" y="2147483647"/>
              </a:cxn>
            </a:cxnLst>
            <a:rect l="txL" t="txT" r="txR" b="txB"/>
            <a:pathLst>
              <a:path w="113" h="117">
                <a:moveTo>
                  <a:pt x="8" y="86"/>
                </a:moveTo>
                <a:cubicBezTo>
                  <a:pt x="9" y="80"/>
                  <a:pt x="12" y="77"/>
                  <a:pt x="14" y="72"/>
                </a:cubicBezTo>
                <a:cubicBezTo>
                  <a:pt x="9" y="66"/>
                  <a:pt x="6" y="68"/>
                  <a:pt x="5" y="60"/>
                </a:cubicBezTo>
                <a:cubicBezTo>
                  <a:pt x="8" y="56"/>
                  <a:pt x="9" y="52"/>
                  <a:pt x="11" y="47"/>
                </a:cubicBezTo>
                <a:cubicBezTo>
                  <a:pt x="12" y="42"/>
                  <a:pt x="14" y="38"/>
                  <a:pt x="15" y="33"/>
                </a:cubicBezTo>
                <a:cubicBezTo>
                  <a:pt x="15" y="31"/>
                  <a:pt x="15" y="29"/>
                  <a:pt x="14" y="27"/>
                </a:cubicBezTo>
                <a:cubicBezTo>
                  <a:pt x="10" y="21"/>
                  <a:pt x="3" y="23"/>
                  <a:pt x="20" y="20"/>
                </a:cubicBezTo>
                <a:cubicBezTo>
                  <a:pt x="26" y="16"/>
                  <a:pt x="31" y="12"/>
                  <a:pt x="38" y="11"/>
                </a:cubicBezTo>
                <a:cubicBezTo>
                  <a:pt x="44" y="8"/>
                  <a:pt x="46" y="11"/>
                  <a:pt x="51" y="14"/>
                </a:cubicBezTo>
                <a:cubicBezTo>
                  <a:pt x="56" y="6"/>
                  <a:pt x="62" y="3"/>
                  <a:pt x="72" y="0"/>
                </a:cubicBezTo>
                <a:cubicBezTo>
                  <a:pt x="91" y="8"/>
                  <a:pt x="76" y="10"/>
                  <a:pt x="104" y="12"/>
                </a:cubicBezTo>
                <a:cubicBezTo>
                  <a:pt x="105" y="19"/>
                  <a:pt x="107" y="20"/>
                  <a:pt x="113" y="24"/>
                </a:cubicBezTo>
                <a:cubicBezTo>
                  <a:pt x="111" y="30"/>
                  <a:pt x="109" y="32"/>
                  <a:pt x="104" y="36"/>
                </a:cubicBezTo>
                <a:cubicBezTo>
                  <a:pt x="101" y="65"/>
                  <a:pt x="88" y="66"/>
                  <a:pt x="74" y="89"/>
                </a:cubicBezTo>
                <a:cubicBezTo>
                  <a:pt x="78" y="95"/>
                  <a:pt x="78" y="98"/>
                  <a:pt x="86" y="99"/>
                </a:cubicBezTo>
                <a:cubicBezTo>
                  <a:pt x="88" y="109"/>
                  <a:pt x="82" y="107"/>
                  <a:pt x="74" y="105"/>
                </a:cubicBezTo>
                <a:cubicBezTo>
                  <a:pt x="51" y="109"/>
                  <a:pt x="71" y="111"/>
                  <a:pt x="57" y="114"/>
                </a:cubicBezTo>
                <a:cubicBezTo>
                  <a:pt x="51" y="117"/>
                  <a:pt x="48" y="114"/>
                  <a:pt x="42" y="113"/>
                </a:cubicBezTo>
                <a:cubicBezTo>
                  <a:pt x="34" y="109"/>
                  <a:pt x="30" y="110"/>
                  <a:pt x="21" y="111"/>
                </a:cubicBezTo>
                <a:cubicBezTo>
                  <a:pt x="10" y="117"/>
                  <a:pt x="10" y="109"/>
                  <a:pt x="0" y="105"/>
                </a:cubicBezTo>
                <a:cubicBezTo>
                  <a:pt x="2" y="100"/>
                  <a:pt x="8" y="91"/>
                  <a:pt x="8" y="86"/>
                </a:cubicBezTo>
                <a:close/>
              </a:path>
            </a:pathLst>
          </a:custGeom>
          <a:solidFill>
            <a:srgbClr val="FF0000"/>
          </a:solidFill>
          <a:ln w="9525">
            <a:noFill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3565" name="Freeform 42"/>
          <p:cNvSpPr/>
          <p:nvPr/>
        </p:nvSpPr>
        <p:spPr>
          <a:xfrm>
            <a:off x="4267200" y="2438400"/>
            <a:ext cx="304800" cy="228600"/>
          </a:xfrm>
          <a:custGeom>
            <a:avLst/>
            <a:gdLst>
              <a:gd name="txL" fmla="*/ 0 w 102"/>
              <a:gd name="txT" fmla="*/ 0 h 78"/>
              <a:gd name="txR" fmla="*/ 102 w 102"/>
              <a:gd name="txB" fmla="*/ 78 h 7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102" h="78">
                <a:moveTo>
                  <a:pt x="4" y="17"/>
                </a:moveTo>
                <a:cubicBezTo>
                  <a:pt x="5" y="26"/>
                  <a:pt x="5" y="29"/>
                  <a:pt x="10" y="36"/>
                </a:cubicBezTo>
                <a:cubicBezTo>
                  <a:pt x="12" y="46"/>
                  <a:pt x="19" y="55"/>
                  <a:pt x="28" y="59"/>
                </a:cubicBezTo>
                <a:cubicBezTo>
                  <a:pt x="35" y="68"/>
                  <a:pt x="40" y="76"/>
                  <a:pt x="52" y="78"/>
                </a:cubicBezTo>
                <a:cubicBezTo>
                  <a:pt x="58" y="73"/>
                  <a:pt x="59" y="67"/>
                  <a:pt x="67" y="65"/>
                </a:cubicBezTo>
                <a:cubicBezTo>
                  <a:pt x="72" y="66"/>
                  <a:pt x="77" y="68"/>
                  <a:pt x="82" y="69"/>
                </a:cubicBezTo>
                <a:cubicBezTo>
                  <a:pt x="89" y="74"/>
                  <a:pt x="93" y="73"/>
                  <a:pt x="97" y="66"/>
                </a:cubicBezTo>
                <a:cubicBezTo>
                  <a:pt x="102" y="33"/>
                  <a:pt x="93" y="33"/>
                  <a:pt x="64" y="32"/>
                </a:cubicBezTo>
                <a:cubicBezTo>
                  <a:pt x="60" y="25"/>
                  <a:pt x="52" y="19"/>
                  <a:pt x="44" y="14"/>
                </a:cubicBezTo>
                <a:cubicBezTo>
                  <a:pt x="39" y="6"/>
                  <a:pt x="30" y="6"/>
                  <a:pt x="22" y="0"/>
                </a:cubicBezTo>
                <a:cubicBezTo>
                  <a:pt x="0" y="4"/>
                  <a:pt x="17" y="7"/>
                  <a:pt x="4" y="17"/>
                </a:cubicBezTo>
                <a:close/>
              </a:path>
            </a:pathLst>
          </a:custGeom>
          <a:solidFill>
            <a:srgbClr val="FF0000">
              <a:alpha val="98822"/>
            </a:srgbClr>
          </a:solidFill>
          <a:ln w="9525">
            <a:noFill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3566" name="Freeform 48"/>
          <p:cNvSpPr/>
          <p:nvPr/>
        </p:nvSpPr>
        <p:spPr>
          <a:xfrm>
            <a:off x="5791200" y="4572000"/>
            <a:ext cx="990600" cy="228600"/>
          </a:xfrm>
          <a:custGeom>
            <a:avLst/>
            <a:gdLst>
              <a:gd name="txL" fmla="*/ 0 w 480"/>
              <a:gd name="txT" fmla="*/ 0 h 140"/>
              <a:gd name="txR" fmla="*/ 480 w 480"/>
              <a:gd name="txB" fmla="*/ 140 h 14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480" h="140">
                <a:moveTo>
                  <a:pt x="480" y="140"/>
                </a:moveTo>
                <a:cubicBezTo>
                  <a:pt x="477" y="132"/>
                  <a:pt x="479" y="121"/>
                  <a:pt x="472" y="116"/>
                </a:cubicBezTo>
                <a:cubicBezTo>
                  <a:pt x="464" y="111"/>
                  <a:pt x="448" y="100"/>
                  <a:pt x="448" y="100"/>
                </a:cubicBezTo>
                <a:cubicBezTo>
                  <a:pt x="442" y="83"/>
                  <a:pt x="424" y="79"/>
                  <a:pt x="408" y="68"/>
                </a:cubicBezTo>
                <a:cubicBezTo>
                  <a:pt x="404" y="65"/>
                  <a:pt x="396" y="60"/>
                  <a:pt x="396" y="60"/>
                </a:cubicBezTo>
                <a:cubicBezTo>
                  <a:pt x="393" y="56"/>
                  <a:pt x="392" y="51"/>
                  <a:pt x="388" y="48"/>
                </a:cubicBezTo>
                <a:cubicBezTo>
                  <a:pt x="385" y="45"/>
                  <a:pt x="379" y="47"/>
                  <a:pt x="376" y="44"/>
                </a:cubicBezTo>
                <a:cubicBezTo>
                  <a:pt x="355" y="23"/>
                  <a:pt x="392" y="39"/>
                  <a:pt x="360" y="28"/>
                </a:cubicBezTo>
                <a:cubicBezTo>
                  <a:pt x="344" y="4"/>
                  <a:pt x="340" y="8"/>
                  <a:pt x="308" y="12"/>
                </a:cubicBezTo>
                <a:cubicBezTo>
                  <a:pt x="272" y="0"/>
                  <a:pt x="232" y="4"/>
                  <a:pt x="196" y="16"/>
                </a:cubicBezTo>
                <a:cubicBezTo>
                  <a:pt x="192" y="28"/>
                  <a:pt x="173" y="44"/>
                  <a:pt x="160" y="48"/>
                </a:cubicBezTo>
                <a:cubicBezTo>
                  <a:pt x="151" y="76"/>
                  <a:pt x="135" y="81"/>
                  <a:pt x="108" y="88"/>
                </a:cubicBezTo>
                <a:cubicBezTo>
                  <a:pt x="84" y="87"/>
                  <a:pt x="60" y="87"/>
                  <a:pt x="36" y="84"/>
                </a:cubicBezTo>
                <a:cubicBezTo>
                  <a:pt x="23" y="82"/>
                  <a:pt x="0" y="72"/>
                  <a:pt x="0" y="72"/>
                </a:cubicBezTo>
              </a:path>
            </a:pathLst>
          </a:custGeom>
          <a:noFill/>
          <a:ln w="38100" cap="flat" cmpd="sng">
            <a:solidFill>
              <a:srgbClr val="00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95284" name="AutoShape 52"/>
          <p:cNvSpPr/>
          <p:nvPr/>
        </p:nvSpPr>
        <p:spPr>
          <a:xfrm>
            <a:off x="3810000" y="1066800"/>
            <a:ext cx="2133600" cy="914400"/>
          </a:xfrm>
          <a:prstGeom prst="wedgeEllipseCallout">
            <a:avLst>
              <a:gd name="adj1" fmla="val -22023"/>
              <a:gd name="adj2" fmla="val 105556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dirty="0">
                <a:latin typeface="Arial" panose="020B0604020202020204" pitchFamily="34" charset="0"/>
              </a:rPr>
              <a:t>Hồ Sát</a:t>
            </a:r>
          </a:p>
        </p:txBody>
      </p:sp>
      <p:sp>
        <p:nvSpPr>
          <p:cNvPr id="95285" name="AutoShape 53"/>
          <p:cNvSpPr/>
          <p:nvPr/>
        </p:nvSpPr>
        <p:spPr>
          <a:xfrm>
            <a:off x="5943600" y="2514600"/>
            <a:ext cx="3352800" cy="914400"/>
          </a:xfrm>
          <a:prstGeom prst="wedgeEllipseCallout">
            <a:avLst>
              <a:gd name="adj1" fmla="val -48532"/>
              <a:gd name="adj2" fmla="val 47222"/>
            </a:avLst>
          </a:prstGeom>
          <a:solidFill>
            <a:srgbClr val="00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2800" dirty="0">
                <a:latin typeface="Arial" panose="020B0604020202020204" pitchFamily="34" charset="0"/>
              </a:rPr>
              <a:t>Hồ Vic-to-ri-a</a:t>
            </a:r>
          </a:p>
        </p:txBody>
      </p:sp>
      <p:sp>
        <p:nvSpPr>
          <p:cNvPr id="18" name="AutoShape 19"/>
          <p:cNvSpPr/>
          <p:nvPr/>
        </p:nvSpPr>
        <p:spPr>
          <a:xfrm>
            <a:off x="7772400" y="3733800"/>
            <a:ext cx="1828800" cy="1143000"/>
          </a:xfrm>
          <a:prstGeom prst="wedgeRectCallout">
            <a:avLst>
              <a:gd name="adj1" fmla="val -134116"/>
              <a:gd name="adj2" fmla="val 29259"/>
            </a:avLst>
          </a:prstGeom>
          <a:solidFill>
            <a:srgbClr val="FFFF00"/>
          </a:solidFill>
          <a:ln w="9525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pPr algn="ctr" eaLnBrk="1" hangingPunct="1"/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ông</a:t>
            </a:r>
            <a:r>
              <a:rPr lang="vi-VN" altLang="x-none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Dăm-be-di</a:t>
            </a:r>
            <a:r>
              <a:rPr lang="vi-VN" altLang="x-none" sz="20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163830"/>
            <a:ext cx="92964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None/>
            </a:pP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3.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Tìm và đọc tên các con sông và hồ lớn ở Châu Phi? 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5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5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5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0" grpId="0" animBg="1"/>
      <p:bldP spid="95251" grpId="0" animBg="1"/>
      <p:bldP spid="95259" grpId="0" animBg="1"/>
      <p:bldP spid="95284" grpId="0" animBg="1"/>
      <p:bldP spid="95285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176" name="Picture 8" descr="800px-Vallee_fertile_du_Nil_a_Louxo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92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3177" name="Text Box 9"/>
          <p:cNvSpPr txBox="1"/>
          <p:nvPr/>
        </p:nvSpPr>
        <p:spPr>
          <a:xfrm>
            <a:off x="0" y="0"/>
            <a:ext cx="5029200" cy="677863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Sông Nin </a:t>
            </a:r>
          </a:p>
        </p:txBody>
      </p:sp>
      <p:pic>
        <p:nvPicPr>
          <p:cNvPr id="263179" name="Picture 5" descr="photo_lg_con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0"/>
            <a:ext cx="4953000" cy="358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3180" name="Text Box 6"/>
          <p:cNvSpPr txBox="1"/>
          <p:nvPr/>
        </p:nvSpPr>
        <p:spPr>
          <a:xfrm>
            <a:off x="5791200" y="228600"/>
            <a:ext cx="342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3200" b="1" dirty="0">
                <a:solidFill>
                  <a:srgbClr val="FFFFFF"/>
                </a:solidFill>
                <a:latin typeface="Times New Roman" panose="02020603050405020304" pitchFamily="18" charset="0"/>
              </a:rPr>
              <a:t>Sông  Côn-gô </a:t>
            </a:r>
          </a:p>
        </p:txBody>
      </p:sp>
      <p:pic>
        <p:nvPicPr>
          <p:cNvPr id="263181" name="Picture 13" descr="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99060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3182" name="Text Box 14"/>
          <p:cNvSpPr txBox="1"/>
          <p:nvPr/>
        </p:nvSpPr>
        <p:spPr>
          <a:xfrm>
            <a:off x="2743200" y="6278563"/>
            <a:ext cx="44958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3200" b="1" dirty="0">
                <a:solidFill>
                  <a:srgbClr val="FFFF00"/>
                </a:solidFill>
                <a:latin typeface="Arial" panose="020B0604020202020204" pitchFamily="34" charset="0"/>
              </a:rPr>
              <a:t>Hồ Vic-to-ri-a</a:t>
            </a:r>
          </a:p>
        </p:txBody>
      </p:sp>
    </p:spTree>
  </p:cSld>
  <p:clrMapOvr>
    <a:masterClrMapping/>
  </p:clrMapOvr>
  <p:transition spd="slow">
    <p:strips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3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63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63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7" grpId="0"/>
      <p:bldP spid="263180" grpId="0"/>
      <p:bldP spid="2631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4" name="Picture 10" descr="1377226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953000" y="0"/>
            <a:ext cx="4953000" cy="3048000"/>
          </a:xfrm>
        </p:spPr>
      </p:pic>
      <p:pic>
        <p:nvPicPr>
          <p:cNvPr id="28675" name="Picture 13" descr="hanhan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4953000" cy="3048000"/>
          </a:xfrm>
        </p:spPr>
      </p:pic>
      <p:sp>
        <p:nvSpPr>
          <p:cNvPr id="52238" name="Text Box 14"/>
          <p:cNvSpPr txBox="1"/>
          <p:nvPr/>
        </p:nvSpPr>
        <p:spPr>
          <a:xfrm>
            <a:off x="495300" y="6172200"/>
            <a:ext cx="91630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b="1" dirty="0">
                <a:solidFill>
                  <a:srgbClr val="800000"/>
                </a:solidFill>
                <a:latin typeface="Arial" panose="020B0604020202020204" pitchFamily="34" charset="0"/>
              </a:rPr>
              <a:t>Tại sao châu Phi có khí hậu khô và nóng?</a:t>
            </a:r>
          </a:p>
        </p:txBody>
      </p:sp>
      <p:pic>
        <p:nvPicPr>
          <p:cNvPr id="52239" name="Picture 15" descr="imagesCAM19SJ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3000" y="3048000"/>
            <a:ext cx="4953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40" name="Picture 16" descr="imagesCAG200W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048000"/>
            <a:ext cx="49530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22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"/>
            <a:ext cx="86868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Line 3"/>
          <p:cNvSpPr/>
          <p:nvPr/>
        </p:nvSpPr>
        <p:spPr>
          <a:xfrm>
            <a:off x="1828800" y="1066800"/>
            <a:ext cx="6248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9700" name="Line 4"/>
          <p:cNvSpPr/>
          <p:nvPr/>
        </p:nvSpPr>
        <p:spPr>
          <a:xfrm>
            <a:off x="914400" y="2438400"/>
            <a:ext cx="81534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1" name="Line 5"/>
          <p:cNvSpPr/>
          <p:nvPr/>
        </p:nvSpPr>
        <p:spPr>
          <a:xfrm>
            <a:off x="1295400" y="4953000"/>
            <a:ext cx="0" cy="762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2" name="Line 6"/>
          <p:cNvSpPr/>
          <p:nvPr/>
        </p:nvSpPr>
        <p:spPr>
          <a:xfrm flipV="1">
            <a:off x="914400" y="3962400"/>
            <a:ext cx="8077200" cy="7620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3" name="Line 7"/>
          <p:cNvSpPr/>
          <p:nvPr/>
        </p:nvSpPr>
        <p:spPr>
          <a:xfrm>
            <a:off x="1981200" y="5410200"/>
            <a:ext cx="6019800" cy="0"/>
          </a:xfrm>
          <a:prstGeom prst="line">
            <a:avLst/>
          </a:prstGeom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4" name="Line 8"/>
          <p:cNvSpPr/>
          <p:nvPr/>
        </p:nvSpPr>
        <p:spPr>
          <a:xfrm>
            <a:off x="5334000" y="533400"/>
            <a:ext cx="0" cy="5334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triangle" w="med" len="med"/>
          </a:ln>
        </p:spPr>
      </p:sp>
      <p:sp>
        <p:nvSpPr>
          <p:cNvPr id="29705" name="Line 9"/>
          <p:cNvSpPr/>
          <p:nvPr/>
        </p:nvSpPr>
        <p:spPr>
          <a:xfrm>
            <a:off x="4267200" y="1066800"/>
            <a:ext cx="0" cy="1371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6" name="Line 10"/>
          <p:cNvSpPr/>
          <p:nvPr/>
        </p:nvSpPr>
        <p:spPr>
          <a:xfrm>
            <a:off x="3962400" y="2438400"/>
            <a:ext cx="1588" cy="1600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07" name="Line 11"/>
          <p:cNvSpPr/>
          <p:nvPr/>
        </p:nvSpPr>
        <p:spPr>
          <a:xfrm>
            <a:off x="4724400" y="4114800"/>
            <a:ext cx="0" cy="1219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54640" name="Freeform 16"/>
          <p:cNvSpPr/>
          <p:nvPr/>
        </p:nvSpPr>
        <p:spPr>
          <a:xfrm>
            <a:off x="4572000" y="1981200"/>
            <a:ext cx="1587500" cy="2413000"/>
          </a:xfrm>
          <a:custGeom>
            <a:avLst/>
            <a:gdLst>
              <a:gd name="txL" fmla="*/ 0 w 856"/>
              <a:gd name="txT" fmla="*/ 0 h 1520"/>
              <a:gd name="txR" fmla="*/ 856 w 856"/>
              <a:gd name="txB" fmla="*/ 1520 h 1520"/>
            </a:gdLst>
            <a:ahLst/>
            <a:cxnLst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56" h="1520">
                <a:moveTo>
                  <a:pt x="154" y="20"/>
                </a:moveTo>
                <a:cubicBezTo>
                  <a:pt x="157" y="28"/>
                  <a:pt x="154" y="46"/>
                  <a:pt x="162" y="44"/>
                </a:cubicBezTo>
                <a:cubicBezTo>
                  <a:pt x="185" y="39"/>
                  <a:pt x="203" y="29"/>
                  <a:pt x="226" y="24"/>
                </a:cubicBezTo>
                <a:cubicBezTo>
                  <a:pt x="234" y="1"/>
                  <a:pt x="257" y="7"/>
                  <a:pt x="278" y="0"/>
                </a:cubicBezTo>
                <a:cubicBezTo>
                  <a:pt x="295" y="6"/>
                  <a:pt x="330" y="12"/>
                  <a:pt x="330" y="12"/>
                </a:cubicBezTo>
                <a:cubicBezTo>
                  <a:pt x="331" y="16"/>
                  <a:pt x="333" y="20"/>
                  <a:pt x="334" y="24"/>
                </a:cubicBezTo>
                <a:cubicBezTo>
                  <a:pt x="336" y="37"/>
                  <a:pt x="334" y="51"/>
                  <a:pt x="338" y="64"/>
                </a:cubicBezTo>
                <a:cubicBezTo>
                  <a:pt x="343" y="80"/>
                  <a:pt x="372" y="83"/>
                  <a:pt x="386" y="92"/>
                </a:cubicBezTo>
                <a:cubicBezTo>
                  <a:pt x="397" y="108"/>
                  <a:pt x="413" y="116"/>
                  <a:pt x="426" y="132"/>
                </a:cubicBezTo>
                <a:cubicBezTo>
                  <a:pt x="446" y="156"/>
                  <a:pt x="459" y="186"/>
                  <a:pt x="486" y="204"/>
                </a:cubicBezTo>
                <a:cubicBezTo>
                  <a:pt x="480" y="185"/>
                  <a:pt x="469" y="177"/>
                  <a:pt x="462" y="156"/>
                </a:cubicBezTo>
                <a:cubicBezTo>
                  <a:pt x="459" y="148"/>
                  <a:pt x="454" y="132"/>
                  <a:pt x="454" y="132"/>
                </a:cubicBezTo>
                <a:cubicBezTo>
                  <a:pt x="455" y="127"/>
                  <a:pt x="455" y="120"/>
                  <a:pt x="458" y="116"/>
                </a:cubicBezTo>
                <a:cubicBezTo>
                  <a:pt x="465" y="108"/>
                  <a:pt x="483" y="116"/>
                  <a:pt x="458" y="108"/>
                </a:cubicBezTo>
                <a:cubicBezTo>
                  <a:pt x="481" y="73"/>
                  <a:pt x="432" y="122"/>
                  <a:pt x="466" y="88"/>
                </a:cubicBezTo>
                <a:cubicBezTo>
                  <a:pt x="470" y="89"/>
                  <a:pt x="474" y="90"/>
                  <a:pt x="478" y="92"/>
                </a:cubicBezTo>
                <a:cubicBezTo>
                  <a:pt x="484" y="95"/>
                  <a:pt x="488" y="101"/>
                  <a:pt x="494" y="104"/>
                </a:cubicBezTo>
                <a:cubicBezTo>
                  <a:pt x="504" y="108"/>
                  <a:pt x="516" y="109"/>
                  <a:pt x="526" y="112"/>
                </a:cubicBezTo>
                <a:cubicBezTo>
                  <a:pt x="542" y="135"/>
                  <a:pt x="553" y="132"/>
                  <a:pt x="578" y="124"/>
                </a:cubicBezTo>
                <a:cubicBezTo>
                  <a:pt x="578" y="124"/>
                  <a:pt x="604" y="130"/>
                  <a:pt x="606" y="132"/>
                </a:cubicBezTo>
                <a:cubicBezTo>
                  <a:pt x="613" y="139"/>
                  <a:pt x="622" y="156"/>
                  <a:pt x="622" y="156"/>
                </a:cubicBezTo>
                <a:cubicBezTo>
                  <a:pt x="613" y="170"/>
                  <a:pt x="614" y="181"/>
                  <a:pt x="622" y="196"/>
                </a:cubicBezTo>
                <a:cubicBezTo>
                  <a:pt x="627" y="204"/>
                  <a:pt x="638" y="220"/>
                  <a:pt x="638" y="220"/>
                </a:cubicBezTo>
                <a:cubicBezTo>
                  <a:pt x="646" y="252"/>
                  <a:pt x="659" y="284"/>
                  <a:pt x="670" y="316"/>
                </a:cubicBezTo>
                <a:cubicBezTo>
                  <a:pt x="679" y="343"/>
                  <a:pt x="679" y="373"/>
                  <a:pt x="686" y="400"/>
                </a:cubicBezTo>
                <a:cubicBezTo>
                  <a:pt x="693" y="426"/>
                  <a:pt x="698" y="455"/>
                  <a:pt x="726" y="464"/>
                </a:cubicBezTo>
                <a:cubicBezTo>
                  <a:pt x="730" y="476"/>
                  <a:pt x="758" y="500"/>
                  <a:pt x="770" y="508"/>
                </a:cubicBezTo>
                <a:cubicBezTo>
                  <a:pt x="771" y="512"/>
                  <a:pt x="773" y="516"/>
                  <a:pt x="774" y="520"/>
                </a:cubicBezTo>
                <a:cubicBezTo>
                  <a:pt x="776" y="536"/>
                  <a:pt x="775" y="552"/>
                  <a:pt x="778" y="568"/>
                </a:cubicBezTo>
                <a:cubicBezTo>
                  <a:pt x="779" y="572"/>
                  <a:pt x="779" y="558"/>
                  <a:pt x="782" y="556"/>
                </a:cubicBezTo>
                <a:cubicBezTo>
                  <a:pt x="789" y="551"/>
                  <a:pt x="798" y="549"/>
                  <a:pt x="806" y="548"/>
                </a:cubicBezTo>
                <a:cubicBezTo>
                  <a:pt x="839" y="543"/>
                  <a:pt x="825" y="546"/>
                  <a:pt x="850" y="540"/>
                </a:cubicBezTo>
                <a:cubicBezTo>
                  <a:pt x="848" y="577"/>
                  <a:pt x="856" y="622"/>
                  <a:pt x="822" y="644"/>
                </a:cubicBezTo>
                <a:cubicBezTo>
                  <a:pt x="810" y="679"/>
                  <a:pt x="793" y="713"/>
                  <a:pt x="766" y="740"/>
                </a:cubicBezTo>
                <a:cubicBezTo>
                  <a:pt x="758" y="765"/>
                  <a:pt x="761" y="785"/>
                  <a:pt x="742" y="804"/>
                </a:cubicBezTo>
                <a:cubicBezTo>
                  <a:pt x="741" y="808"/>
                  <a:pt x="741" y="813"/>
                  <a:pt x="738" y="816"/>
                </a:cubicBezTo>
                <a:cubicBezTo>
                  <a:pt x="735" y="820"/>
                  <a:pt x="729" y="820"/>
                  <a:pt x="726" y="824"/>
                </a:cubicBezTo>
                <a:cubicBezTo>
                  <a:pt x="722" y="831"/>
                  <a:pt x="723" y="841"/>
                  <a:pt x="718" y="848"/>
                </a:cubicBezTo>
                <a:cubicBezTo>
                  <a:pt x="715" y="852"/>
                  <a:pt x="713" y="856"/>
                  <a:pt x="710" y="860"/>
                </a:cubicBezTo>
                <a:cubicBezTo>
                  <a:pt x="699" y="905"/>
                  <a:pt x="680" y="968"/>
                  <a:pt x="722" y="996"/>
                </a:cubicBezTo>
                <a:cubicBezTo>
                  <a:pt x="725" y="1004"/>
                  <a:pt x="733" y="1012"/>
                  <a:pt x="730" y="1020"/>
                </a:cubicBezTo>
                <a:cubicBezTo>
                  <a:pt x="727" y="1028"/>
                  <a:pt x="722" y="1044"/>
                  <a:pt x="722" y="1044"/>
                </a:cubicBezTo>
                <a:cubicBezTo>
                  <a:pt x="721" y="1055"/>
                  <a:pt x="711" y="1133"/>
                  <a:pt x="690" y="1140"/>
                </a:cubicBezTo>
                <a:cubicBezTo>
                  <a:pt x="673" y="1146"/>
                  <a:pt x="682" y="1142"/>
                  <a:pt x="666" y="1152"/>
                </a:cubicBezTo>
                <a:cubicBezTo>
                  <a:pt x="661" y="1168"/>
                  <a:pt x="659" y="1184"/>
                  <a:pt x="654" y="1200"/>
                </a:cubicBezTo>
                <a:cubicBezTo>
                  <a:pt x="651" y="1208"/>
                  <a:pt x="645" y="1216"/>
                  <a:pt x="642" y="1224"/>
                </a:cubicBezTo>
                <a:cubicBezTo>
                  <a:pt x="639" y="1261"/>
                  <a:pt x="643" y="1274"/>
                  <a:pt x="626" y="1300"/>
                </a:cubicBezTo>
                <a:cubicBezTo>
                  <a:pt x="623" y="1327"/>
                  <a:pt x="610" y="1392"/>
                  <a:pt x="586" y="1408"/>
                </a:cubicBezTo>
                <a:cubicBezTo>
                  <a:pt x="578" y="1441"/>
                  <a:pt x="562" y="1453"/>
                  <a:pt x="530" y="1464"/>
                </a:cubicBezTo>
                <a:cubicBezTo>
                  <a:pt x="509" y="1495"/>
                  <a:pt x="507" y="1488"/>
                  <a:pt x="462" y="1492"/>
                </a:cubicBezTo>
                <a:cubicBezTo>
                  <a:pt x="420" y="1520"/>
                  <a:pt x="434" y="1479"/>
                  <a:pt x="442" y="1456"/>
                </a:cubicBezTo>
                <a:cubicBezTo>
                  <a:pt x="429" y="1416"/>
                  <a:pt x="422" y="1375"/>
                  <a:pt x="398" y="1340"/>
                </a:cubicBezTo>
                <a:cubicBezTo>
                  <a:pt x="397" y="1305"/>
                  <a:pt x="396" y="1271"/>
                  <a:pt x="394" y="1236"/>
                </a:cubicBezTo>
                <a:cubicBezTo>
                  <a:pt x="393" y="1220"/>
                  <a:pt x="372" y="1183"/>
                  <a:pt x="366" y="1160"/>
                </a:cubicBezTo>
                <a:cubicBezTo>
                  <a:pt x="367" y="1132"/>
                  <a:pt x="367" y="1104"/>
                  <a:pt x="370" y="1076"/>
                </a:cubicBezTo>
                <a:cubicBezTo>
                  <a:pt x="370" y="1076"/>
                  <a:pt x="380" y="1046"/>
                  <a:pt x="382" y="1040"/>
                </a:cubicBezTo>
                <a:cubicBezTo>
                  <a:pt x="385" y="1032"/>
                  <a:pt x="390" y="1016"/>
                  <a:pt x="390" y="1016"/>
                </a:cubicBezTo>
                <a:cubicBezTo>
                  <a:pt x="380" y="965"/>
                  <a:pt x="385" y="915"/>
                  <a:pt x="346" y="876"/>
                </a:cubicBezTo>
                <a:cubicBezTo>
                  <a:pt x="334" y="841"/>
                  <a:pt x="342" y="803"/>
                  <a:pt x="330" y="768"/>
                </a:cubicBezTo>
                <a:cubicBezTo>
                  <a:pt x="329" y="743"/>
                  <a:pt x="338" y="714"/>
                  <a:pt x="326" y="692"/>
                </a:cubicBezTo>
                <a:cubicBezTo>
                  <a:pt x="320" y="680"/>
                  <a:pt x="299" y="693"/>
                  <a:pt x="286" y="688"/>
                </a:cubicBezTo>
                <a:cubicBezTo>
                  <a:pt x="278" y="685"/>
                  <a:pt x="278" y="671"/>
                  <a:pt x="270" y="668"/>
                </a:cubicBezTo>
                <a:cubicBezTo>
                  <a:pt x="262" y="665"/>
                  <a:pt x="246" y="660"/>
                  <a:pt x="246" y="660"/>
                </a:cubicBezTo>
                <a:cubicBezTo>
                  <a:pt x="245" y="655"/>
                  <a:pt x="246" y="647"/>
                  <a:pt x="242" y="644"/>
                </a:cubicBezTo>
                <a:cubicBezTo>
                  <a:pt x="233" y="637"/>
                  <a:pt x="223" y="666"/>
                  <a:pt x="214" y="668"/>
                </a:cubicBezTo>
                <a:cubicBezTo>
                  <a:pt x="196" y="671"/>
                  <a:pt x="177" y="671"/>
                  <a:pt x="158" y="672"/>
                </a:cubicBezTo>
                <a:cubicBezTo>
                  <a:pt x="135" y="678"/>
                  <a:pt x="128" y="681"/>
                  <a:pt x="98" y="672"/>
                </a:cubicBezTo>
                <a:cubicBezTo>
                  <a:pt x="91" y="670"/>
                  <a:pt x="88" y="653"/>
                  <a:pt x="86" y="648"/>
                </a:cubicBezTo>
                <a:cubicBezTo>
                  <a:pt x="79" y="634"/>
                  <a:pt x="67" y="625"/>
                  <a:pt x="54" y="616"/>
                </a:cubicBezTo>
                <a:cubicBezTo>
                  <a:pt x="40" y="594"/>
                  <a:pt x="44" y="567"/>
                  <a:pt x="22" y="552"/>
                </a:cubicBezTo>
                <a:cubicBezTo>
                  <a:pt x="16" y="533"/>
                  <a:pt x="9" y="525"/>
                  <a:pt x="6" y="504"/>
                </a:cubicBezTo>
                <a:cubicBezTo>
                  <a:pt x="9" y="448"/>
                  <a:pt x="0" y="439"/>
                  <a:pt x="26" y="404"/>
                </a:cubicBezTo>
                <a:cubicBezTo>
                  <a:pt x="25" y="397"/>
                  <a:pt x="26" y="390"/>
                  <a:pt x="22" y="384"/>
                </a:cubicBezTo>
                <a:cubicBezTo>
                  <a:pt x="20" y="380"/>
                  <a:pt x="10" y="384"/>
                  <a:pt x="10" y="380"/>
                </a:cubicBezTo>
                <a:cubicBezTo>
                  <a:pt x="3" y="307"/>
                  <a:pt x="14" y="313"/>
                  <a:pt x="30" y="264"/>
                </a:cubicBezTo>
                <a:cubicBezTo>
                  <a:pt x="33" y="254"/>
                  <a:pt x="30" y="240"/>
                  <a:pt x="38" y="232"/>
                </a:cubicBezTo>
                <a:cubicBezTo>
                  <a:pt x="43" y="227"/>
                  <a:pt x="51" y="229"/>
                  <a:pt x="58" y="228"/>
                </a:cubicBezTo>
                <a:cubicBezTo>
                  <a:pt x="74" y="204"/>
                  <a:pt x="52" y="214"/>
                  <a:pt x="74" y="192"/>
                </a:cubicBezTo>
                <a:cubicBezTo>
                  <a:pt x="75" y="188"/>
                  <a:pt x="76" y="184"/>
                  <a:pt x="78" y="180"/>
                </a:cubicBezTo>
                <a:cubicBezTo>
                  <a:pt x="80" y="176"/>
                  <a:pt x="84" y="172"/>
                  <a:pt x="86" y="168"/>
                </a:cubicBezTo>
                <a:cubicBezTo>
                  <a:pt x="89" y="160"/>
                  <a:pt x="94" y="144"/>
                  <a:pt x="94" y="144"/>
                </a:cubicBezTo>
                <a:cubicBezTo>
                  <a:pt x="95" y="131"/>
                  <a:pt x="94" y="117"/>
                  <a:pt x="98" y="104"/>
                </a:cubicBezTo>
                <a:cubicBezTo>
                  <a:pt x="101" y="95"/>
                  <a:pt x="114" y="80"/>
                  <a:pt x="114" y="80"/>
                </a:cubicBezTo>
                <a:cubicBezTo>
                  <a:pt x="121" y="53"/>
                  <a:pt x="116" y="53"/>
                  <a:pt x="146" y="48"/>
                </a:cubicBezTo>
                <a:cubicBezTo>
                  <a:pt x="157" y="32"/>
                  <a:pt x="154" y="41"/>
                  <a:pt x="154" y="20"/>
                </a:cubicBez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bIns="137160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154641" name="Text Box 17"/>
          <p:cNvSpPr txBox="1"/>
          <p:nvPr/>
        </p:nvSpPr>
        <p:spPr>
          <a:xfrm rot="-5400000">
            <a:off x="2933700" y="2824163"/>
            <a:ext cx="1905000" cy="676275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Nhiệt đới</a:t>
            </a:r>
          </a:p>
        </p:txBody>
      </p:sp>
      <p:sp>
        <p:nvSpPr>
          <p:cNvPr id="29710" name="Text Box 20"/>
          <p:cNvSpPr txBox="1"/>
          <p:nvPr/>
        </p:nvSpPr>
        <p:spPr>
          <a:xfrm>
            <a:off x="3657600" y="1600200"/>
            <a:ext cx="2057400" cy="669925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5967413" y="3582988"/>
            <a:ext cx="176213" cy="479425"/>
          </a:xfrm>
          <a:custGeom>
            <a:avLst/>
            <a:gdLst>
              <a:gd name="connsiteX0" fmla="*/ 144379 w 176463"/>
              <a:gd name="connsiteY0" fmla="*/ 26737 h 479772"/>
              <a:gd name="connsiteX1" fmla="*/ 128337 w 176463"/>
              <a:gd name="connsiteY1" fmla="*/ 90905 h 479772"/>
              <a:gd name="connsiteX2" fmla="*/ 80211 w 176463"/>
              <a:gd name="connsiteY2" fmla="*/ 122989 h 479772"/>
              <a:gd name="connsiteX3" fmla="*/ 48126 w 176463"/>
              <a:gd name="connsiteY3" fmla="*/ 155074 h 479772"/>
              <a:gd name="connsiteX4" fmla="*/ 32084 w 176463"/>
              <a:gd name="connsiteY4" fmla="*/ 219242 h 479772"/>
              <a:gd name="connsiteX5" fmla="*/ 0 w 176463"/>
              <a:gd name="connsiteY5" fmla="*/ 315495 h 479772"/>
              <a:gd name="connsiteX6" fmla="*/ 16042 w 176463"/>
              <a:gd name="connsiteY6" fmla="*/ 443831 h 479772"/>
              <a:gd name="connsiteX7" fmla="*/ 48126 w 176463"/>
              <a:gd name="connsiteY7" fmla="*/ 475916 h 479772"/>
              <a:gd name="connsiteX8" fmla="*/ 128337 w 176463"/>
              <a:gd name="connsiteY8" fmla="*/ 459874 h 479772"/>
              <a:gd name="connsiteX9" fmla="*/ 144379 w 176463"/>
              <a:gd name="connsiteY9" fmla="*/ 411747 h 479772"/>
              <a:gd name="connsiteX10" fmla="*/ 160421 w 176463"/>
              <a:gd name="connsiteY10" fmla="*/ 315495 h 479772"/>
              <a:gd name="connsiteX11" fmla="*/ 176463 w 176463"/>
              <a:gd name="connsiteY11" fmla="*/ 251326 h 479772"/>
              <a:gd name="connsiteX12" fmla="*/ 144379 w 176463"/>
              <a:gd name="connsiteY12" fmla="*/ 26737 h 479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6463" h="479772">
                <a:moveTo>
                  <a:pt x="144379" y="26737"/>
                </a:moveTo>
                <a:cubicBezTo>
                  <a:pt x="136358" y="0"/>
                  <a:pt x="140567" y="72560"/>
                  <a:pt x="128337" y="90905"/>
                </a:cubicBezTo>
                <a:cubicBezTo>
                  <a:pt x="117642" y="106947"/>
                  <a:pt x="95266" y="110945"/>
                  <a:pt x="80211" y="122989"/>
                </a:cubicBezTo>
                <a:cubicBezTo>
                  <a:pt x="68400" y="132438"/>
                  <a:pt x="58821" y="144379"/>
                  <a:pt x="48126" y="155074"/>
                </a:cubicBezTo>
                <a:cubicBezTo>
                  <a:pt x="42779" y="176463"/>
                  <a:pt x="38419" y="198124"/>
                  <a:pt x="32084" y="219242"/>
                </a:cubicBezTo>
                <a:cubicBezTo>
                  <a:pt x="22366" y="251636"/>
                  <a:pt x="0" y="315495"/>
                  <a:pt x="0" y="315495"/>
                </a:cubicBezTo>
                <a:cubicBezTo>
                  <a:pt x="5347" y="358274"/>
                  <a:pt x="3654" y="402538"/>
                  <a:pt x="16042" y="443831"/>
                </a:cubicBezTo>
                <a:cubicBezTo>
                  <a:pt x="20388" y="458318"/>
                  <a:pt x="33153" y="473777"/>
                  <a:pt x="48126" y="475916"/>
                </a:cubicBezTo>
                <a:cubicBezTo>
                  <a:pt x="75118" y="479772"/>
                  <a:pt x="101600" y="465221"/>
                  <a:pt x="128337" y="459874"/>
                </a:cubicBezTo>
                <a:cubicBezTo>
                  <a:pt x="133684" y="443832"/>
                  <a:pt x="140711" y="428254"/>
                  <a:pt x="144379" y="411747"/>
                </a:cubicBezTo>
                <a:cubicBezTo>
                  <a:pt x="151435" y="379995"/>
                  <a:pt x="154042" y="347390"/>
                  <a:pt x="160421" y="315495"/>
                </a:cubicBezTo>
                <a:cubicBezTo>
                  <a:pt x="164745" y="293875"/>
                  <a:pt x="171116" y="272716"/>
                  <a:pt x="176463" y="251326"/>
                </a:cubicBezTo>
                <a:cubicBezTo>
                  <a:pt x="150046" y="145656"/>
                  <a:pt x="152400" y="53474"/>
                  <a:pt x="144379" y="26737"/>
                </a:cubicBezTo>
                <a:close/>
              </a:path>
            </a:pathLst>
          </a:cu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0000"/>
              </a:solidFill>
              <a:latin typeface="Constantia" panose="02030602050306030303" pitchFamily="18" charset="0"/>
            </a:endParaRPr>
          </a:p>
        </p:txBody>
      </p:sp>
      <p:sp>
        <p:nvSpPr>
          <p:cNvPr id="29712" name="Rectangle 15"/>
          <p:cNvSpPr/>
          <p:nvPr/>
        </p:nvSpPr>
        <p:spPr>
          <a:xfrm>
            <a:off x="3962400" y="5486400"/>
            <a:ext cx="12525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Hàn đới</a:t>
            </a:r>
          </a:p>
        </p:txBody>
      </p:sp>
      <p:sp>
        <p:nvSpPr>
          <p:cNvPr id="29713" name="Rectangle 16"/>
          <p:cNvSpPr/>
          <p:nvPr/>
        </p:nvSpPr>
        <p:spPr>
          <a:xfrm>
            <a:off x="4343400" y="533400"/>
            <a:ext cx="1252538" cy="4619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Hàn đới</a:t>
            </a:r>
          </a:p>
        </p:txBody>
      </p:sp>
      <p:sp>
        <p:nvSpPr>
          <p:cNvPr id="29714" name="Rectangle 17"/>
          <p:cNvSpPr/>
          <p:nvPr/>
        </p:nvSpPr>
        <p:spPr>
          <a:xfrm>
            <a:off x="4267200" y="4419600"/>
            <a:ext cx="1252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  <p:sp>
        <p:nvSpPr>
          <p:cNvPr id="29715" name="Rectangle 18"/>
          <p:cNvSpPr/>
          <p:nvPr/>
        </p:nvSpPr>
        <p:spPr>
          <a:xfrm>
            <a:off x="4267200" y="1447800"/>
            <a:ext cx="1252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Ôn đới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4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2308 3.33333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0769E-6 -1.11111E-6 L 0.52307 0.005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46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40" grpId="0" animBg="1"/>
      <p:bldP spid="154641" grpId="0"/>
      <p:bldP spid="154641" grpId="1"/>
      <p:bldP spid="154641" grpId="2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/>
          <p:nvPr/>
        </p:nvSpPr>
        <p:spPr>
          <a:xfrm>
            <a:off x="3714750" y="533400"/>
            <a:ext cx="2282825" cy="584200"/>
          </a:xfrm>
          <a:prstGeom prst="rect">
            <a:avLst/>
          </a:prstGeom>
          <a:noFill/>
          <a:ln w="381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lstStyle/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CHÂU PHI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52400" y="2133600"/>
            <a:ext cx="3276600" cy="1077913"/>
          </a:xfrm>
          <a:prstGeom prst="rect">
            <a:avLst/>
          </a:prstGeom>
          <a:solidFill>
            <a:schemeClr val="accent6"/>
          </a:solidFill>
          <a:ln w="38100">
            <a:solidFill>
              <a:srgbClr val="9933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Nằm trong vòng đai nhiệt đới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657600" y="2133600"/>
            <a:ext cx="2374900" cy="1077913"/>
          </a:xfrm>
          <a:prstGeom prst="rect">
            <a:avLst/>
          </a:prstGeom>
          <a:solidFill>
            <a:schemeClr val="accent6"/>
          </a:solidFill>
          <a:ln w="38100">
            <a:solidFill>
              <a:srgbClr val="9933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rộng lớn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172200" y="2133600"/>
            <a:ext cx="3257550" cy="1077913"/>
          </a:xfrm>
          <a:prstGeom prst="rect">
            <a:avLst/>
          </a:prstGeom>
          <a:solidFill>
            <a:schemeClr val="accent6"/>
          </a:solidFill>
          <a:ln w="38100">
            <a:solidFill>
              <a:srgbClr val="993300"/>
            </a:solidFill>
            <a:miter lim="800000"/>
          </a:ln>
        </p:spPr>
        <p:txBody>
          <a:bodyPr>
            <a:spAutoFit/>
          </a:bodyPr>
          <a:lstStyle/>
          <a:p>
            <a:pPr algn="ctr">
              <a:buNone/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biển ăn sâu v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đất liền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0" name="Text Box 6"/>
          <p:cNvSpPr txBox="1"/>
          <p:nvPr/>
        </p:nvSpPr>
        <p:spPr>
          <a:xfrm>
            <a:off x="609600" y="4419600"/>
            <a:ext cx="8832850" cy="1104900"/>
          </a:xfrm>
          <a:prstGeom prst="rect">
            <a:avLst/>
          </a:prstGeom>
          <a:solidFill>
            <a:srgbClr val="FF0000"/>
          </a:solidFill>
          <a:ln w="381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latin typeface="Arial" panose="020B0604020202020204" pitchFamily="34" charset="0"/>
              </a:rPr>
              <a:t> 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 HẬU NÓNG, KHÔ VÀO BẬC NHẤT </a:t>
            </a:r>
          </a:p>
          <a:p>
            <a:pPr algn="ctr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GIỚI 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11" name="Line 7"/>
          <p:cNvSpPr/>
          <p:nvPr/>
        </p:nvSpPr>
        <p:spPr>
          <a:xfrm flipH="1">
            <a:off x="1905000" y="1143000"/>
            <a:ext cx="2965450" cy="9906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2" name="Line 8"/>
          <p:cNvSpPr/>
          <p:nvPr/>
        </p:nvSpPr>
        <p:spPr>
          <a:xfrm flipH="1" flipV="1">
            <a:off x="4876800" y="1143000"/>
            <a:ext cx="46038" cy="9906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3" name="Line 9"/>
          <p:cNvSpPr/>
          <p:nvPr/>
        </p:nvSpPr>
        <p:spPr>
          <a:xfrm flipH="1" flipV="1">
            <a:off x="4876800" y="1143000"/>
            <a:ext cx="3124200" cy="9906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14" name="Line 10"/>
          <p:cNvSpPr/>
          <p:nvPr/>
        </p:nvSpPr>
        <p:spPr>
          <a:xfrm>
            <a:off x="1600200" y="3200400"/>
            <a:ext cx="2743200" cy="11430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5" name="Line 11"/>
          <p:cNvSpPr/>
          <p:nvPr/>
        </p:nvSpPr>
        <p:spPr>
          <a:xfrm>
            <a:off x="4724400" y="3200400"/>
            <a:ext cx="46038" cy="12192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6" name="Line 12"/>
          <p:cNvSpPr/>
          <p:nvPr/>
        </p:nvSpPr>
        <p:spPr>
          <a:xfrm flipH="1">
            <a:off x="5181600" y="3200400"/>
            <a:ext cx="3048000" cy="114300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13" name="Text Box 6"/>
          <p:cNvSpPr txBox="1"/>
          <p:nvPr/>
        </p:nvSpPr>
        <p:spPr>
          <a:xfrm>
            <a:off x="533400" y="5638800"/>
            <a:ext cx="8832850" cy="1076325"/>
          </a:xfrm>
          <a:prstGeom prst="rect">
            <a:avLst/>
          </a:prstGeom>
          <a:noFill/>
          <a:ln w="38100" cap="flat" cmpd="sng">
            <a:solidFill>
              <a:srgbClr val="99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latin typeface="Arial" panose="020B0604020202020204" pitchFamily="34" charset="0"/>
              </a:rPr>
              <a:t>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Châu Phi lại có khí hậu nóng, khô v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bậc nhất thế giới?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0" grpId="0" animBg="1"/>
      <p:bldP spid="1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0" tIns="45720" rIns="0" bIns="0" anchor="b" anchorCtr="0"/>
          <a:lstStyle/>
          <a:p>
            <a:pPr eaLnBrk="1" hangingPunct="1"/>
            <a:endParaRPr dirty="0"/>
          </a:p>
        </p:txBody>
      </p:sp>
      <p:pic>
        <p:nvPicPr>
          <p:cNvPr id="31747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lum contrast="26000"/>
          </a:blip>
          <a:srcRect/>
          <a:stretch>
            <a:fillRect/>
          </a:stretch>
        </p:blipFill>
        <p:spPr>
          <a:xfrm>
            <a:off x="914400" y="0"/>
            <a:ext cx="7848600" cy="5943600"/>
          </a:xfrm>
        </p:spPr>
      </p:pic>
      <p:sp>
        <p:nvSpPr>
          <p:cNvPr id="19459" name="Content Placeholder 2"/>
          <p:cNvSpPr/>
          <p:nvPr/>
        </p:nvSpPr>
        <p:spPr bwMode="auto">
          <a:xfrm>
            <a:off x="330200" y="5867400"/>
            <a:ext cx="8997950" cy="990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120650" indent="-55245">
              <a:spcBef>
                <a:spcPct val="20000"/>
              </a:spcBef>
              <a:buNone/>
            </a:pPr>
            <a:r>
              <a:rPr sz="2800" b="1" dirty="0">
                <a:solidFill>
                  <a:srgbClr val="CC3300"/>
                </a:solidFill>
                <a:latin typeface="Arial" panose="020B0604020202020204" pitchFamily="34" charset="0"/>
              </a:rPr>
              <a:t> </a:t>
            </a:r>
            <a:r>
              <a:rPr sz="2600" b="1" u="sng" dirty="0">
                <a:solidFill>
                  <a:srgbClr val="8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Câu 2 </a:t>
            </a:r>
            <a:r>
              <a:rPr sz="2600" b="1" dirty="0">
                <a:solidFill>
                  <a:srgbClr val="800000"/>
                </a:solidFill>
                <a:latin typeface="Arial" panose="020B0604020202020204" pitchFamily="34" charset="0"/>
              </a:rPr>
              <a:t>Hãy tìm vị trí của hoang mạc Xa-ha-ra trên lược đồ hình 1? 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Grp="1" noChangeAspect="1"/>
          </p:cNvPicPr>
          <p:nvPr>
            <p:ph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457200"/>
            <a:ext cx="8915400" cy="6215063"/>
          </a:xfrm>
        </p:spPr>
      </p:pic>
      <p:sp>
        <p:nvSpPr>
          <p:cNvPr id="52235" name="Oval 11"/>
          <p:cNvSpPr/>
          <p:nvPr/>
        </p:nvSpPr>
        <p:spPr>
          <a:xfrm>
            <a:off x="1651000" y="1371600"/>
            <a:ext cx="4622800" cy="1066800"/>
          </a:xfrm>
          <a:prstGeom prst="ellipse">
            <a:avLst/>
          </a:prstGeom>
          <a:noFill/>
          <a:ln w="3810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5181600" cy="3352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51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685800"/>
            <a:ext cx="4724400" cy="33528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66252" name="Picture 12" descr="xuong ro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89400"/>
            <a:ext cx="5105400" cy="276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53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0" y="4114800"/>
            <a:ext cx="4800600" cy="27432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 spd="slow">
    <p:plus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66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66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66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9" descr="-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9900" y="3197225"/>
            <a:ext cx="1905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0" name="Picture 50" descr="b">
            <a:hlinkClick r:id="rId5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191000"/>
            <a:ext cx="455613" cy="762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1" name="Picture 51" descr="-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1200" y="3276600"/>
            <a:ext cx="190500" cy="19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2" name="Picture 52" descr="c">
            <a:hlinkClick r:id="rId5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7800" y="5410200"/>
            <a:ext cx="457200" cy="68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3" name="Picture 53" descr="a">
            <a:hlinkClick r:id="rId5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4000" y="3276600"/>
            <a:ext cx="533400" cy="762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4" name="Rectangle 54"/>
          <p:cNvSpPr/>
          <p:nvPr/>
        </p:nvSpPr>
        <p:spPr>
          <a:xfrm>
            <a:off x="2286000" y="5334000"/>
            <a:ext cx="6959600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sz="39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Có cả ôn đới, nhiệt đới, hàn đới.</a:t>
            </a:r>
          </a:p>
        </p:txBody>
      </p:sp>
      <p:sp>
        <p:nvSpPr>
          <p:cNvPr id="81975" name="Oval 55"/>
          <p:cNvSpPr/>
          <p:nvPr/>
        </p:nvSpPr>
        <p:spPr>
          <a:xfrm>
            <a:off x="1219200" y="5105400"/>
            <a:ext cx="914400" cy="1143000"/>
          </a:xfrm>
          <a:prstGeom prst="ellipse">
            <a:avLst/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endParaRPr dirty="0">
              <a:latin typeface="Arial" panose="020B0604020202020204" pitchFamily="34" charset="0"/>
            </a:endParaRPr>
          </a:p>
        </p:txBody>
      </p:sp>
      <p:sp>
        <p:nvSpPr>
          <p:cNvPr id="81977" name="Rectangle 57"/>
          <p:cNvSpPr/>
          <p:nvPr/>
        </p:nvSpPr>
        <p:spPr>
          <a:xfrm>
            <a:off x="381000" y="2209800"/>
            <a:ext cx="90805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6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1.Khí hậu chủ yếu ở khu vực Châu Á là:</a:t>
            </a:r>
          </a:p>
        </p:txBody>
      </p:sp>
      <p:sp>
        <p:nvSpPr>
          <p:cNvPr id="81978" name="Rectangle 58"/>
          <p:cNvSpPr/>
          <p:nvPr/>
        </p:nvSpPr>
        <p:spPr>
          <a:xfrm>
            <a:off x="2438400" y="3352800"/>
            <a:ext cx="5943600" cy="6858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sz="39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Khí hậu ôn đới, nhiệt đới</a:t>
            </a:r>
          </a:p>
        </p:txBody>
      </p:sp>
      <p:sp>
        <p:nvSpPr>
          <p:cNvPr id="81979" name="Rectangle 59"/>
          <p:cNvSpPr/>
          <p:nvPr/>
        </p:nvSpPr>
        <p:spPr>
          <a:xfrm>
            <a:off x="2438400" y="4343400"/>
            <a:ext cx="5780088" cy="685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sz="39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Khí hậu hàn đới, nhiệt đới</a:t>
            </a:r>
          </a:p>
        </p:txBody>
      </p:sp>
      <p:grpSp>
        <p:nvGrpSpPr>
          <p:cNvPr id="6156" name="Group 60"/>
          <p:cNvGrpSpPr/>
          <p:nvPr/>
        </p:nvGrpSpPr>
        <p:grpSpPr>
          <a:xfrm>
            <a:off x="-228600" y="0"/>
            <a:ext cx="10134600" cy="6858000"/>
            <a:chOff x="48" y="-6"/>
            <a:chExt cx="5631" cy="4271"/>
          </a:xfrm>
        </p:grpSpPr>
        <p:pic>
          <p:nvPicPr>
            <p:cNvPr id="6173" name="Picture 15" descr="XMSTRER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144" y="672"/>
              <a:ext cx="139" cy="29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4" name="Picture 15" descr="XMSTRER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85" y="480"/>
              <a:ext cx="143" cy="30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5" name="Picture 15" descr="XMSTRER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2839" y="-1769"/>
              <a:ext cx="177" cy="3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6" name="Picture 7" descr="CRNRC40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5" y="-6"/>
              <a:ext cx="951" cy="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7" name="Picture 8" descr="CRNRC405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88" y="0"/>
              <a:ext cx="876" cy="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8" name="Picture 9" descr="CRNRC40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19" y="3552"/>
              <a:ext cx="960" cy="7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79" name="Picture 10" descr="CRNRC407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8" y="3614"/>
              <a:ext cx="1008" cy="6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6180" name="Picture 15" descr="XMSTRER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-5400000">
              <a:off x="2813" y="2264"/>
              <a:ext cx="176" cy="373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6157" name="Picture 69" descr="1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0" y="7086600"/>
            <a:ext cx="10922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8" name="Picture 70" descr="h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10000" y="533400"/>
            <a:ext cx="685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9" name="Picture 71" descr="o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006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72" descr="r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81000" y="533400"/>
            <a:ext cx="7620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1" name="Picture 73" descr="u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90600" y="533400"/>
            <a:ext cx="762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2" name="Picture 74" descr="v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162800" y="381000"/>
            <a:ext cx="685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3" name="Picture 75" descr="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3600" y="609600"/>
            <a:ext cx="685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4" name="Picture 76" descr="n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524000" y="533400"/>
            <a:ext cx="7620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5" name="Picture 77" descr="c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2766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6" name="Picture 78" descr="n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334000" y="533400"/>
            <a:ext cx="762000" cy="109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7" name="Picture 79" descr="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867400" y="609600"/>
            <a:ext cx="685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8" name="Picture 80" descr="n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153400" y="457200"/>
            <a:ext cx="685800" cy="109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9" name="Picture 81" descr="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10600" y="457200"/>
            <a:ext cx="685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0" name="Picture 82" descr="a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96200" y="457200"/>
            <a:ext cx="6096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71" name="Picture 83" descr="u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2672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Rectangle 57"/>
          <p:cNvSpPr>
            <a:spLocks noChangeArrowheads="1"/>
          </p:cNvSpPr>
          <p:nvPr/>
        </p:nvSpPr>
        <p:spPr bwMode="auto">
          <a:xfrm>
            <a:off x="533400" y="1447800"/>
            <a:ext cx="90805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None/>
            </a:pPr>
            <a:r>
              <a:rPr sz="36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Chọn và viết chữ cái trước câu trả lời đúng.</a:t>
            </a:r>
          </a:p>
        </p:txBody>
      </p:sp>
    </p:spTree>
  </p:cSld>
  <p:clrMapOvr>
    <a:masterClrMapping/>
  </p:clrMapOvr>
  <p:transition spd="slow">
    <p:dissolve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8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8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19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4" grpId="0"/>
      <p:bldP spid="81977" grpId="0"/>
      <p:bldP spid="81978" grpId="0"/>
      <p:bldP spid="81979" grpId="0"/>
      <p:bldP spid="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304800"/>
            <a:ext cx="8915400" cy="6096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43" name="Picture 3" descr="Tập tin:Michael martin wüste (4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750" y="304800"/>
            <a:ext cx="8915400" cy="6172200"/>
          </a:xfrm>
          <a:prstGeom prst="rect">
            <a:avLst/>
          </a:prstGeom>
          <a:noFill/>
          <a:ln w="38100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444" name="Picture 4" descr="imagesCA4C1F2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00" y="323850"/>
            <a:ext cx="9080500" cy="6229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4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34822" name="Rectangle 7"/>
          <p:cNvSpPr>
            <a:spLocks noGrp="1"/>
          </p:cNvSpPr>
          <p:nvPr>
            <p:ph type="title"/>
          </p:nvPr>
        </p:nvSpPr>
        <p:spPr>
          <a:xfrm>
            <a:off x="534035" y="76200"/>
            <a:ext cx="8915400" cy="1143000"/>
          </a:xfrm>
        </p:spPr>
        <p:txBody>
          <a:bodyPr vert="horz" wrap="square" lIns="0" tIns="45720" rIns="0" bIns="0" anchor="b" anchorCtr="0"/>
          <a:lstStyle/>
          <a:p>
            <a:pPr eaLnBrk="1" hangingPunct="1"/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m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Xa-ha-ra</a:t>
            </a:r>
          </a:p>
        </p:txBody>
      </p:sp>
      <p:sp>
        <p:nvSpPr>
          <p:cNvPr id="34823" name="Rectangle 6"/>
          <p:cNvSpPr>
            <a:spLocks noGrp="1"/>
          </p:cNvSpPr>
          <p:nvPr>
            <p:ph idx="1"/>
          </p:nvPr>
        </p:nvSpPr>
        <p:spPr>
          <a:xfrm>
            <a:off x="76835" y="1066800"/>
            <a:ext cx="9906000" cy="5819775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60000"/>
              </a:lnSpc>
              <a:buFontTx/>
              <a:buNone/>
            </a:pPr>
            <a:endParaRPr sz="4000" b="1" dirty="0">
              <a:solidFill>
                <a:srgbClr val="003300"/>
              </a:solidFill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sz="4000" b="1" dirty="0">
                <a:solidFill>
                  <a:srgbClr val="6600CC"/>
                </a:solidFill>
              </a:rPr>
              <a:t>Diện tích 9 triệu km</a:t>
            </a:r>
            <a:r>
              <a:rPr sz="4000" b="1" baseline="30000" dirty="0">
                <a:solidFill>
                  <a:srgbClr val="6600CC"/>
                </a:solidFill>
              </a:rPr>
              <a:t>2</a:t>
            </a:r>
            <a:r>
              <a:rPr sz="4000" b="1" dirty="0">
                <a:solidFill>
                  <a:srgbClr val="6600CC"/>
                </a:solidFill>
              </a:rPr>
              <a:t>, hoang mạc chạy </a:t>
            </a:r>
          </a:p>
          <a:p>
            <a:pPr eaLnBrk="1" hangingPunct="1">
              <a:lnSpc>
                <a:spcPct val="60000"/>
              </a:lnSpc>
              <a:buFontTx/>
              <a:buNone/>
            </a:pPr>
            <a:endParaRPr sz="4000" b="1" dirty="0">
              <a:solidFill>
                <a:srgbClr val="6600CC"/>
              </a:solidFill>
            </a:endParaRPr>
          </a:p>
          <a:p>
            <a:pPr eaLnBrk="1" hangingPunct="1">
              <a:lnSpc>
                <a:spcPct val="60000"/>
              </a:lnSpc>
              <a:buFontTx/>
              <a:buNone/>
            </a:pPr>
            <a:r>
              <a:rPr sz="4000" b="1" dirty="0">
                <a:solidFill>
                  <a:srgbClr val="6600CC"/>
                </a:solidFill>
              </a:rPr>
              <a:t>dài 5000 km từ đông sang tây Phi.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sz="4000" b="1" dirty="0">
                <a:solidFill>
                  <a:srgbClr val="6600CC"/>
                </a:solidFill>
              </a:rPr>
              <a:t>Trên hoang mạc mênh mông này, chỉ có khoảng 200.000 km</a:t>
            </a:r>
            <a:r>
              <a:rPr sz="4000" b="1" baseline="30000" dirty="0">
                <a:solidFill>
                  <a:srgbClr val="6600CC"/>
                </a:solidFill>
              </a:rPr>
              <a:t>2</a:t>
            </a:r>
            <a:r>
              <a:rPr sz="4000" b="1" dirty="0">
                <a:solidFill>
                  <a:srgbClr val="6600CC"/>
                </a:solidFill>
              </a:rPr>
              <a:t> là những ốc đảo phì nhiêu có trồng cây chà là và một vài loài cây ăn trái. 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1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Sa mac Sahar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" y="304800"/>
            <a:ext cx="9328150" cy="5530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3" name="Rectangle 3"/>
          <p:cNvSpPr/>
          <p:nvPr/>
        </p:nvSpPr>
        <p:spPr>
          <a:xfrm>
            <a:off x="76200" y="5638800"/>
            <a:ext cx="9753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sz="3600" b="1" dirty="0">
                <a:solidFill>
                  <a:srgbClr val="4217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Hoang mạc  </a:t>
            </a:r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Xa-ha-ra </a:t>
            </a:r>
            <a:r>
              <a:rPr sz="3600" b="1" dirty="0">
                <a:solidFill>
                  <a:srgbClr val="4217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 nhất thế giới, khắp nơi chỉ thấy những</a:t>
            </a:r>
            <a:r>
              <a:rPr lang="en-US" sz="3600" b="1" dirty="0">
                <a:solidFill>
                  <a:srgbClr val="4217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600" b="1" dirty="0">
                <a:solidFill>
                  <a:srgbClr val="4217A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 đá khô khốc</a:t>
            </a:r>
            <a:r>
              <a:rPr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Sa mac Sahara 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381000"/>
            <a:ext cx="8915400" cy="579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447800" y="6096000"/>
            <a:ext cx="6972935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sz="3600" b="1" dirty="0">
                <a:solidFill>
                  <a:srgbClr val="4217A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ahoma" panose="020B0604030504040204" pitchFamily="34" charset="0"/>
              </a:rPr>
              <a:t> </a:t>
            </a:r>
            <a:r>
              <a:rPr sz="3600" b="1" dirty="0">
                <a:solidFill>
                  <a:srgbClr val="1D12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sz="3600" b="1" dirty="0">
                <a:solidFill>
                  <a:srgbClr val="1D12FA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1D12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biển cát mênh mông</a:t>
            </a:r>
            <a:endParaRPr sz="3600" b="1" dirty="0">
              <a:solidFill>
                <a:srgbClr val="1D12F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2"/>
          <p:cNvGrpSpPr/>
          <p:nvPr/>
        </p:nvGrpSpPr>
        <p:grpSpPr>
          <a:xfrm>
            <a:off x="914400" y="762000"/>
            <a:ext cx="7848600" cy="5867400"/>
            <a:chOff x="2016" y="0"/>
            <a:chExt cx="3744" cy="4320"/>
          </a:xfrm>
        </p:grpSpPr>
        <p:pic>
          <p:nvPicPr>
            <p:cNvPr id="37906" name="Picture 3" descr="ChauPhi0001"/>
            <p:cNvPicPr>
              <a:picLocks noChangeAspect="1"/>
            </p:cNvPicPr>
            <p:nvPr/>
          </p:nvPicPr>
          <p:blipFill>
            <a:blip r:embed="rId3">
              <a:lum bright="-23999" contrast="-17999"/>
            </a:blip>
            <a:srcRect l="3413" t="1111" r="1250" b="1111"/>
            <a:stretch>
              <a:fillRect/>
            </a:stretch>
          </p:blipFill>
          <p:spPr>
            <a:xfrm>
              <a:off x="2016" y="0"/>
              <a:ext cx="3744" cy="4320"/>
            </a:xfrm>
            <a:prstGeom prst="rect">
              <a:avLst/>
            </a:prstGeom>
            <a:noFill/>
            <a:ln w="38100" cap="flat" cmpd="sng">
              <a:solidFill>
                <a:srgbClr val="00FF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186372" name="Text Box 4"/>
            <p:cNvSpPr txBox="1">
              <a:spLocks noChangeArrowheads="1"/>
            </p:cNvSpPr>
            <p:nvPr/>
          </p:nvSpPr>
          <p:spPr bwMode="auto">
            <a:xfrm rot="3409289">
              <a:off x="4666" y="1095"/>
              <a:ext cx="735" cy="1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None/>
              </a:pPr>
              <a:r>
                <a:rPr sz="1200" b="1" dirty="0">
                  <a:solidFill>
                    <a:srgbClr val="003399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VNI-Times" pitchFamily="2" charset="0"/>
                </a:rPr>
                <a:t>BIEÅN ÑOÛ</a:t>
              </a:r>
            </a:p>
          </p:txBody>
        </p:sp>
      </p:grpSp>
      <p:pic>
        <p:nvPicPr>
          <p:cNvPr id="186378" name="Picture 10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895600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79" name="Picture 11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819400"/>
            <a:ext cx="533400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0" name="Picture 12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667000"/>
            <a:ext cx="533400" cy="33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1" name="Picture 13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35052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2" name="Picture 14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37338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3" name="Picture 15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29718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4" name="Picture 16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32766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5" name="Picture 17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3124200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9" name="Picture 18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43434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7" name="Picture 19" descr="AG00176_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00" y="4953000"/>
            <a:ext cx="3810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89" name="Picture 21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819400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90" name="Picture 22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49530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91" name="Picture 23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733800"/>
            <a:ext cx="533400" cy="381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6392" name="Picture 24" descr="AG00176_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419600"/>
            <a:ext cx="457200" cy="38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5" name="Rectangle 18"/>
          <p:cNvSpPr/>
          <p:nvPr/>
        </p:nvSpPr>
        <p:spPr>
          <a:xfrm>
            <a:off x="-152400" y="76200"/>
            <a:ext cx="105079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800" b="1" dirty="0">
                <a:latin typeface="Arial" panose="020B0604020202020204" pitchFamily="34" charset="0"/>
              </a:rPr>
              <a:t>Tìm và chỉ vùng rừng rậm nhiệt đới và Xa-van của châu Phi.</a:t>
            </a:r>
          </a:p>
        </p:txBody>
      </p:sp>
    </p:spTree>
  </p:cSld>
  <p:clrMapOvr>
    <a:masterClrMapping/>
  </p:clrMapOvr>
  <p:transition advClick="0">
    <p:comb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638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638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63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637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8637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8637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86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863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638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638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863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863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863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863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8638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863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863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8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863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63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863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863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863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863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Picture 7" descr="ru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81400"/>
            <a:ext cx="9906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9" descr="ivoorkus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0"/>
            <a:ext cx="5181600" cy="3581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/>
        </p:nvGrpSpPr>
        <p:grpSpPr>
          <a:xfrm>
            <a:off x="6851650" y="2376488"/>
            <a:ext cx="247650" cy="228600"/>
            <a:chOff x="2256" y="1200"/>
            <a:chExt cx="96" cy="144"/>
          </a:xfrm>
        </p:grpSpPr>
        <p:sp>
          <p:nvSpPr>
            <p:cNvPr id="40031" name="Line 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32" name="Line 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33" name="Line 1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9939" name="Group 14"/>
          <p:cNvGrpSpPr/>
          <p:nvPr/>
        </p:nvGrpSpPr>
        <p:grpSpPr>
          <a:xfrm>
            <a:off x="1828800" y="457200"/>
            <a:ext cx="6356350" cy="6248400"/>
            <a:chOff x="1968" y="0"/>
            <a:chExt cx="3696" cy="4320"/>
          </a:xfrm>
        </p:grpSpPr>
        <p:pic>
          <p:nvPicPr>
            <p:cNvPr id="40029" name="Picture 15" descr="ChauPhi0001"/>
            <p:cNvPicPr>
              <a:picLocks noChangeAspect="1"/>
            </p:cNvPicPr>
            <p:nvPr/>
          </p:nvPicPr>
          <p:blipFill>
            <a:blip r:embed="rId3">
              <a:lum bright="-23999" contrast="-17999"/>
            </a:blip>
            <a:srcRect l="2217" r="1282" b="-8"/>
            <a:stretch>
              <a:fillRect/>
            </a:stretch>
          </p:blipFill>
          <p:spPr>
            <a:xfrm>
              <a:off x="1968" y="0"/>
              <a:ext cx="3696" cy="4320"/>
            </a:xfrm>
            <a:prstGeom prst="rect">
              <a:avLst/>
            </a:prstGeom>
            <a:noFill/>
            <a:ln w="38100" cap="flat" cmpd="sng">
              <a:solidFill>
                <a:srgbClr val="00FFCC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sp>
          <p:nvSpPr>
            <p:cNvPr id="40030" name="Text Box 16"/>
            <p:cNvSpPr txBox="1"/>
            <p:nvPr/>
          </p:nvSpPr>
          <p:spPr>
            <a:xfrm rot="3409289">
              <a:off x="4719" y="881"/>
              <a:ext cx="246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rot="10800000" vert="eaVert">
              <a:spAutoFit/>
            </a:bodyPr>
            <a:lstStyle/>
            <a:p>
              <a:pPr>
                <a:spcBef>
                  <a:spcPct val="50000"/>
                </a:spcBef>
                <a:buNone/>
              </a:pPr>
              <a:endParaRPr sz="1200" b="1" dirty="0">
                <a:solidFill>
                  <a:srgbClr val="003399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6521450" y="2819400"/>
            <a:ext cx="247650" cy="228600"/>
            <a:chOff x="2256" y="1200"/>
            <a:chExt cx="96" cy="144"/>
          </a:xfrm>
        </p:grpSpPr>
        <p:sp>
          <p:nvSpPr>
            <p:cNvPr id="40026" name="Line 1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7" name="Line 1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8" name="Line 2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21"/>
          <p:cNvGrpSpPr/>
          <p:nvPr/>
        </p:nvGrpSpPr>
        <p:grpSpPr>
          <a:xfrm>
            <a:off x="5778500" y="2438400"/>
            <a:ext cx="247650" cy="228600"/>
            <a:chOff x="2256" y="1200"/>
            <a:chExt cx="96" cy="144"/>
          </a:xfrm>
        </p:grpSpPr>
        <p:sp>
          <p:nvSpPr>
            <p:cNvPr id="40023" name="Line 2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4" name="Line 2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5" name="Line 2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6" name="Group 25"/>
          <p:cNvGrpSpPr/>
          <p:nvPr/>
        </p:nvGrpSpPr>
        <p:grpSpPr>
          <a:xfrm>
            <a:off x="2971800" y="2743200"/>
            <a:ext cx="247650" cy="228600"/>
            <a:chOff x="2256" y="1200"/>
            <a:chExt cx="96" cy="144"/>
          </a:xfrm>
        </p:grpSpPr>
        <p:sp>
          <p:nvSpPr>
            <p:cNvPr id="40020" name="Line 2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1" name="Line 2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22" name="Line 2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7" name="Group 29"/>
          <p:cNvGrpSpPr/>
          <p:nvPr/>
        </p:nvGrpSpPr>
        <p:grpSpPr>
          <a:xfrm>
            <a:off x="2559050" y="2667000"/>
            <a:ext cx="247650" cy="228600"/>
            <a:chOff x="2256" y="1200"/>
            <a:chExt cx="96" cy="144"/>
          </a:xfrm>
        </p:grpSpPr>
        <p:sp>
          <p:nvSpPr>
            <p:cNvPr id="40017" name="Line 3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8" name="Line 3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9" name="Line 3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8" name="Group 33"/>
          <p:cNvGrpSpPr/>
          <p:nvPr/>
        </p:nvGrpSpPr>
        <p:grpSpPr>
          <a:xfrm>
            <a:off x="3467100" y="2286000"/>
            <a:ext cx="247650" cy="228600"/>
            <a:chOff x="2256" y="1200"/>
            <a:chExt cx="96" cy="144"/>
          </a:xfrm>
        </p:grpSpPr>
        <p:sp>
          <p:nvSpPr>
            <p:cNvPr id="40014" name="Line 34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5" name="Line 35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6" name="Line 36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9" name="Group 37"/>
          <p:cNvGrpSpPr/>
          <p:nvPr/>
        </p:nvGrpSpPr>
        <p:grpSpPr>
          <a:xfrm>
            <a:off x="2641600" y="2286000"/>
            <a:ext cx="247650" cy="228600"/>
            <a:chOff x="2256" y="1200"/>
            <a:chExt cx="96" cy="144"/>
          </a:xfrm>
        </p:grpSpPr>
        <p:sp>
          <p:nvSpPr>
            <p:cNvPr id="40011" name="Line 3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2" name="Line 3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3" name="Line 4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0" name="Group 41"/>
          <p:cNvGrpSpPr/>
          <p:nvPr/>
        </p:nvGrpSpPr>
        <p:grpSpPr>
          <a:xfrm>
            <a:off x="1981200" y="2133600"/>
            <a:ext cx="247650" cy="228600"/>
            <a:chOff x="2256" y="1200"/>
            <a:chExt cx="96" cy="144"/>
          </a:xfrm>
        </p:grpSpPr>
        <p:sp>
          <p:nvSpPr>
            <p:cNvPr id="40008" name="Line 4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9" name="Line 4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10" name="Line 4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1" name="Group 45"/>
          <p:cNvGrpSpPr/>
          <p:nvPr/>
        </p:nvGrpSpPr>
        <p:grpSpPr>
          <a:xfrm>
            <a:off x="4705350" y="3200400"/>
            <a:ext cx="247650" cy="228600"/>
            <a:chOff x="2256" y="1200"/>
            <a:chExt cx="96" cy="144"/>
          </a:xfrm>
        </p:grpSpPr>
        <p:sp>
          <p:nvSpPr>
            <p:cNvPr id="40005" name="Line 4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6" name="Line 4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7" name="Line 4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2" name="Group 49"/>
          <p:cNvGrpSpPr/>
          <p:nvPr/>
        </p:nvGrpSpPr>
        <p:grpSpPr>
          <a:xfrm>
            <a:off x="5118100" y="2590800"/>
            <a:ext cx="247650" cy="228600"/>
            <a:chOff x="2256" y="1200"/>
            <a:chExt cx="96" cy="144"/>
          </a:xfrm>
        </p:grpSpPr>
        <p:sp>
          <p:nvSpPr>
            <p:cNvPr id="40002" name="Line 5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3" name="Line 5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4" name="Line 5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3" name="Group 53"/>
          <p:cNvGrpSpPr/>
          <p:nvPr/>
        </p:nvGrpSpPr>
        <p:grpSpPr>
          <a:xfrm>
            <a:off x="3797300" y="2590800"/>
            <a:ext cx="247650" cy="228600"/>
            <a:chOff x="2256" y="1200"/>
            <a:chExt cx="96" cy="144"/>
          </a:xfrm>
        </p:grpSpPr>
        <p:sp>
          <p:nvSpPr>
            <p:cNvPr id="39999" name="Line 54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0" name="Line 55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0001" name="Line 56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4" name="Group 57"/>
          <p:cNvGrpSpPr/>
          <p:nvPr/>
        </p:nvGrpSpPr>
        <p:grpSpPr>
          <a:xfrm>
            <a:off x="4210050" y="2438400"/>
            <a:ext cx="247650" cy="228600"/>
            <a:chOff x="2256" y="1200"/>
            <a:chExt cx="96" cy="144"/>
          </a:xfrm>
        </p:grpSpPr>
        <p:sp>
          <p:nvSpPr>
            <p:cNvPr id="39996" name="Line 5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7" name="Line 5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8" name="Line 6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5" name="Group 61"/>
          <p:cNvGrpSpPr/>
          <p:nvPr/>
        </p:nvGrpSpPr>
        <p:grpSpPr>
          <a:xfrm>
            <a:off x="6769100" y="4191000"/>
            <a:ext cx="247650" cy="228600"/>
            <a:chOff x="2256" y="1200"/>
            <a:chExt cx="96" cy="144"/>
          </a:xfrm>
        </p:grpSpPr>
        <p:sp>
          <p:nvSpPr>
            <p:cNvPr id="39993" name="Line 6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4" name="Line 6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5" name="Line 6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6" name="Group 65"/>
          <p:cNvGrpSpPr/>
          <p:nvPr/>
        </p:nvGrpSpPr>
        <p:grpSpPr>
          <a:xfrm>
            <a:off x="4870450" y="4114800"/>
            <a:ext cx="247650" cy="228600"/>
            <a:chOff x="2256" y="1200"/>
            <a:chExt cx="96" cy="144"/>
          </a:xfrm>
        </p:grpSpPr>
        <p:sp>
          <p:nvSpPr>
            <p:cNvPr id="39990" name="Line 6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1" name="Line 6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92" name="Line 6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7" name="Group 69"/>
          <p:cNvGrpSpPr/>
          <p:nvPr/>
        </p:nvGrpSpPr>
        <p:grpSpPr>
          <a:xfrm>
            <a:off x="6026150" y="3048000"/>
            <a:ext cx="247650" cy="228600"/>
            <a:chOff x="2256" y="1200"/>
            <a:chExt cx="96" cy="144"/>
          </a:xfrm>
        </p:grpSpPr>
        <p:sp>
          <p:nvSpPr>
            <p:cNvPr id="39987" name="Line 7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8" name="Line 7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9" name="Line 7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8" name="Group 73"/>
          <p:cNvGrpSpPr/>
          <p:nvPr/>
        </p:nvGrpSpPr>
        <p:grpSpPr>
          <a:xfrm>
            <a:off x="7016750" y="3276600"/>
            <a:ext cx="247650" cy="228600"/>
            <a:chOff x="2256" y="1200"/>
            <a:chExt cx="96" cy="144"/>
          </a:xfrm>
        </p:grpSpPr>
        <p:sp>
          <p:nvSpPr>
            <p:cNvPr id="39984" name="Line 74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5" name="Line 75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6" name="Line 76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19" name="Group 77"/>
          <p:cNvGrpSpPr/>
          <p:nvPr/>
        </p:nvGrpSpPr>
        <p:grpSpPr>
          <a:xfrm>
            <a:off x="6273800" y="4038600"/>
            <a:ext cx="247650" cy="228600"/>
            <a:chOff x="2256" y="1200"/>
            <a:chExt cx="96" cy="144"/>
          </a:xfrm>
        </p:grpSpPr>
        <p:sp>
          <p:nvSpPr>
            <p:cNvPr id="39981" name="Line 78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2" name="Line 79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3" name="Line 80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0" name="Group 81"/>
          <p:cNvGrpSpPr/>
          <p:nvPr/>
        </p:nvGrpSpPr>
        <p:grpSpPr>
          <a:xfrm>
            <a:off x="5118100" y="4953000"/>
            <a:ext cx="247650" cy="228600"/>
            <a:chOff x="2256" y="1200"/>
            <a:chExt cx="96" cy="144"/>
          </a:xfrm>
        </p:grpSpPr>
        <p:sp>
          <p:nvSpPr>
            <p:cNvPr id="39978" name="Line 8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9" name="Line 8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80" name="Line 8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1" name="Group 85"/>
          <p:cNvGrpSpPr/>
          <p:nvPr/>
        </p:nvGrpSpPr>
        <p:grpSpPr>
          <a:xfrm>
            <a:off x="5035550" y="4495800"/>
            <a:ext cx="247650" cy="228600"/>
            <a:chOff x="2256" y="1200"/>
            <a:chExt cx="96" cy="144"/>
          </a:xfrm>
        </p:grpSpPr>
        <p:sp>
          <p:nvSpPr>
            <p:cNvPr id="39975" name="Line 8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6" name="Line 8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7" name="Line 8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2" name="Group 89"/>
          <p:cNvGrpSpPr/>
          <p:nvPr/>
        </p:nvGrpSpPr>
        <p:grpSpPr>
          <a:xfrm>
            <a:off x="5861050" y="4419600"/>
            <a:ext cx="247650" cy="228600"/>
            <a:chOff x="2256" y="1200"/>
            <a:chExt cx="96" cy="144"/>
          </a:xfrm>
        </p:grpSpPr>
        <p:sp>
          <p:nvSpPr>
            <p:cNvPr id="39972" name="Line 9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3" name="Line 9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4" name="Line 9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3" name="Group 101"/>
          <p:cNvGrpSpPr/>
          <p:nvPr/>
        </p:nvGrpSpPr>
        <p:grpSpPr>
          <a:xfrm>
            <a:off x="5778500" y="5334000"/>
            <a:ext cx="247650" cy="228600"/>
            <a:chOff x="2256" y="1200"/>
            <a:chExt cx="96" cy="144"/>
          </a:xfrm>
        </p:grpSpPr>
        <p:sp>
          <p:nvSpPr>
            <p:cNvPr id="39969" name="Line 102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0" name="Line 103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1" name="Line 104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4" name="Group 105"/>
          <p:cNvGrpSpPr/>
          <p:nvPr/>
        </p:nvGrpSpPr>
        <p:grpSpPr>
          <a:xfrm>
            <a:off x="7346950" y="4724400"/>
            <a:ext cx="247650" cy="228600"/>
            <a:chOff x="2256" y="1200"/>
            <a:chExt cx="96" cy="144"/>
          </a:xfrm>
        </p:grpSpPr>
        <p:sp>
          <p:nvSpPr>
            <p:cNvPr id="39966" name="Line 106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7" name="Line 107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8" name="Line 108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5" name="Group 109"/>
          <p:cNvGrpSpPr/>
          <p:nvPr/>
        </p:nvGrpSpPr>
        <p:grpSpPr>
          <a:xfrm>
            <a:off x="4622800" y="4495800"/>
            <a:ext cx="247650" cy="228600"/>
            <a:chOff x="2256" y="1200"/>
            <a:chExt cx="96" cy="144"/>
          </a:xfrm>
        </p:grpSpPr>
        <p:sp>
          <p:nvSpPr>
            <p:cNvPr id="39963" name="Line 110"/>
            <p:cNvSpPr/>
            <p:nvPr/>
          </p:nvSpPr>
          <p:spPr>
            <a:xfrm>
              <a:off x="2304" y="1200"/>
              <a:ext cx="0" cy="144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4" name="Line 111"/>
            <p:cNvSpPr/>
            <p:nvPr/>
          </p:nvSpPr>
          <p:spPr>
            <a:xfrm flipH="1">
              <a:off x="2304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65" name="Line 112"/>
            <p:cNvSpPr/>
            <p:nvPr/>
          </p:nvSpPr>
          <p:spPr>
            <a:xfrm>
              <a:off x="2256" y="1248"/>
              <a:ext cx="48" cy="96"/>
            </a:xfrm>
            <a:prstGeom prst="line">
              <a:avLst/>
            </a:prstGeom>
            <a:ln w="38100" cap="flat" cmpd="sng">
              <a:solidFill>
                <a:srgbClr val="3333FF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9962" name="Rectangle 113"/>
          <p:cNvSpPr>
            <a:spLocks noGrp="1"/>
          </p:cNvSpPr>
          <p:nvPr>
            <p:ph type="title"/>
          </p:nvPr>
        </p:nvSpPr>
        <p:spPr>
          <a:xfrm>
            <a:off x="0" y="-228600"/>
            <a:ext cx="9740900" cy="685800"/>
          </a:xfrm>
        </p:spPr>
        <p:txBody>
          <a:bodyPr vert="horz" wrap="square" lIns="0" tIns="45720" rIns="0" bIns="0" anchor="b" anchorCtr="0"/>
          <a:lstStyle/>
          <a:p>
            <a:pPr algn="ctr" eaLnBrk="1" hangingPunct="1"/>
            <a:r>
              <a:rPr sz="2800" b="1" dirty="0"/>
              <a:t>Tìm và chỉ vùng rừng rậm nhiệt đới và Xa- van của châu Phi.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/>
          <p:nvPr/>
        </p:nvSpPr>
        <p:spPr>
          <a:xfrm>
            <a:off x="3879850" y="381000"/>
            <a:ext cx="2393950" cy="583565"/>
          </a:xfrm>
          <a:prstGeom prst="rect">
            <a:avLst/>
          </a:prstGeom>
          <a:solidFill>
            <a:srgbClr val="FFFF99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Xa-van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152400" y="1676400"/>
            <a:ext cx="4531360" cy="1076325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Khí hậu có hai mùa: mùa mưa v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mùa khô.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32772" name="Text Box 4"/>
          <p:cNvSpPr txBox="1"/>
          <p:nvPr/>
        </p:nvSpPr>
        <p:spPr>
          <a:xfrm>
            <a:off x="2590800" y="3657600"/>
            <a:ext cx="5181600" cy="1383665"/>
          </a:xfrm>
          <a:prstGeom prst="rect">
            <a:avLst/>
          </a:prstGeom>
          <a:solidFill>
            <a:srgbClr val="FFCCFF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Nhiều động vật ăn cỏ v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ăn thịt  như: hươu cao cổ, ngựa vằn, voi, sư tử, báo 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3" name="Text Box 5"/>
          <p:cNvSpPr txBox="1"/>
          <p:nvPr/>
        </p:nvSpPr>
        <p:spPr>
          <a:xfrm>
            <a:off x="6248400" y="1988820"/>
            <a:ext cx="2729230" cy="953135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chủ yếu l</a:t>
            </a:r>
            <a:r>
              <a:rPr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cỏ 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5" name="Line 7"/>
          <p:cNvSpPr/>
          <p:nvPr/>
        </p:nvSpPr>
        <p:spPr>
          <a:xfrm flipH="1">
            <a:off x="2362200" y="990600"/>
            <a:ext cx="2667000" cy="685800"/>
          </a:xfrm>
          <a:prstGeom prst="line">
            <a:avLst/>
          </a:prstGeom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6" name="Line 8"/>
          <p:cNvSpPr/>
          <p:nvPr/>
        </p:nvSpPr>
        <p:spPr>
          <a:xfrm>
            <a:off x="5029200" y="990600"/>
            <a:ext cx="2438400" cy="914400"/>
          </a:xfrm>
          <a:prstGeom prst="line">
            <a:avLst/>
          </a:prstGeom>
          <a:ln w="38100" cap="flat" cmpd="sng">
            <a:solidFill>
              <a:srgbClr val="80008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2777" name="Line 9"/>
          <p:cNvSpPr/>
          <p:nvPr/>
        </p:nvSpPr>
        <p:spPr>
          <a:xfrm>
            <a:off x="2409190" y="2753360"/>
            <a:ext cx="2239010" cy="904240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78" name="Line 10"/>
          <p:cNvSpPr/>
          <p:nvPr/>
        </p:nvSpPr>
        <p:spPr>
          <a:xfrm flipH="1">
            <a:off x="5410200" y="2939415"/>
            <a:ext cx="2023110" cy="718185"/>
          </a:xfrm>
          <a:prstGeom prst="line">
            <a:avLst/>
          </a:prstGeom>
          <a:ln w="50800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2779" name="Text Box 11"/>
          <p:cNvSpPr txBox="1"/>
          <p:nvPr/>
        </p:nvSpPr>
        <p:spPr>
          <a:xfrm>
            <a:off x="228600" y="5334000"/>
            <a:ext cx="9163050" cy="1076325"/>
          </a:xfrm>
          <a:prstGeom prst="rect">
            <a:avLst/>
          </a:prstGeom>
          <a:solidFill>
            <a:srgbClr val="CCFFFF"/>
          </a:solidFill>
          <a:ln w="254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ở Xa-van có nhiều động vật ăn cỏ v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 thịt  như: hươu cao cổ, ngựa vằn, voi, sư tử, báo 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ldLvl="0" animBg="1"/>
      <p:bldP spid="32772" grpId="0" bldLvl="0" animBg="1"/>
      <p:bldP spid="32773" grpId="0" bldLvl="0" animBg="1"/>
      <p:bldP spid="32779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/>
          </p:cNvSpPr>
          <p:nvPr>
            <p:ph type="body" sz="half" idx="1"/>
          </p:nvPr>
        </p:nvSpPr>
        <p:spPr>
          <a:xfrm>
            <a:off x="917575" y="0"/>
            <a:ext cx="8047990" cy="1097280"/>
          </a:xfrm>
        </p:spPr>
        <p:txBody>
          <a:bodyPr vert="horz" wrap="square" lIns="91440" tIns="45720" rIns="91440" bIns="45720" anchor="t" anchorCtr="0"/>
          <a:lstStyle/>
          <a:p>
            <a:pPr marL="0" indent="0" eaLnBrk="1" hangingPunct="1">
              <a:buClr>
                <a:srgbClr val="0BD0D9"/>
              </a:buClr>
              <a:buSzPct val="95000"/>
              <a:buFontTx/>
              <a:buNone/>
            </a:pPr>
            <a:r>
              <a:rPr sz="3600" dirty="0">
                <a:latin typeface="Times New Roman" panose="02020603050405020304" pitchFamily="18" charset="0"/>
              </a:rPr>
              <a:t>     </a:t>
            </a:r>
            <a:r>
              <a:rPr sz="3600" dirty="0">
                <a:solidFill>
                  <a:srgbClr val="3333FF"/>
                </a:solidFill>
                <a:latin typeface="Times New Roman" panose="02020603050405020304" pitchFamily="18" charset="0"/>
              </a:rPr>
              <a:t>Thứ </a:t>
            </a:r>
            <a:r>
              <a:rPr lang="en-US" sz="3600" dirty="0">
                <a:solidFill>
                  <a:srgbClr val="3333FF"/>
                </a:solidFill>
                <a:latin typeface="Times New Roman" panose="02020603050405020304" pitchFamily="18" charset="0"/>
              </a:rPr>
              <a:t>B</a:t>
            </a:r>
            <a:r>
              <a:rPr sz="3600" dirty="0">
                <a:solidFill>
                  <a:srgbClr val="3333FF"/>
                </a:solidFill>
                <a:latin typeface="Times New Roman" panose="02020603050405020304" pitchFamily="18" charset="0"/>
              </a:rPr>
              <a:t>a, </a:t>
            </a:r>
            <a:r>
              <a:rPr sz="3600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ngày</a:t>
            </a:r>
            <a:r>
              <a:rPr sz="3600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12</a:t>
            </a:r>
            <a:r>
              <a:rPr sz="36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sz="3600" dirty="0">
                <a:solidFill>
                  <a:srgbClr val="3333FF"/>
                </a:solidFill>
                <a:latin typeface="Times New Roman" panose="02020603050405020304" pitchFamily="18" charset="0"/>
              </a:rPr>
              <a:t>tháng 03 năm 20</a:t>
            </a:r>
            <a:r>
              <a:rPr lang="en-US" sz="3600" dirty="0" smtClean="0">
                <a:solidFill>
                  <a:srgbClr val="3333FF"/>
                </a:solidFill>
                <a:latin typeface="Times New Roman" panose="02020603050405020304" pitchFamily="18" charset="0"/>
              </a:rPr>
              <a:t>24</a:t>
            </a:r>
            <a:endParaRPr sz="3600" dirty="0">
              <a:solidFill>
                <a:srgbClr val="3333FF"/>
              </a:solidFill>
              <a:latin typeface="Times New Roman" panose="02020603050405020304" pitchFamily="18" charset="0"/>
            </a:endParaRPr>
          </a:p>
          <a:p>
            <a:pPr marL="0" indent="0" eaLnBrk="1" hangingPunct="1">
              <a:buClr>
                <a:srgbClr val="0BD0D9"/>
              </a:buClr>
              <a:buSzPct val="95000"/>
              <a:buFontTx/>
              <a:buNone/>
            </a:pPr>
            <a:r>
              <a:rPr sz="3600" dirty="0">
                <a:latin typeface="Times New Roman" panose="02020603050405020304" pitchFamily="18" charset="0"/>
              </a:rPr>
              <a:t>             </a:t>
            </a:r>
            <a:r>
              <a:rPr sz="3600" u="sng" dirty="0">
                <a:latin typeface="Times New Roman" panose="02020603050405020304" pitchFamily="18" charset="0"/>
              </a:rPr>
              <a:t>Địa lí</a:t>
            </a:r>
            <a:r>
              <a:rPr sz="3600" dirty="0">
                <a:latin typeface="Times New Roman" panose="02020603050405020304" pitchFamily="18" charset="0"/>
              </a:rPr>
              <a:t> :</a:t>
            </a:r>
          </a:p>
        </p:txBody>
      </p:sp>
      <p:sp>
        <p:nvSpPr>
          <p:cNvPr id="47107" name="Rectangle 4"/>
          <p:cNvSpPr/>
          <p:nvPr/>
        </p:nvSpPr>
        <p:spPr>
          <a:xfrm>
            <a:off x="3854450" y="762000"/>
            <a:ext cx="330200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Bài 23: Châu Phi</a:t>
            </a:r>
            <a:endParaRPr sz="2800" i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8" name="Rectangle 5"/>
          <p:cNvSpPr/>
          <p:nvPr/>
        </p:nvSpPr>
        <p:spPr>
          <a:xfrm>
            <a:off x="6362700" y="5924550"/>
            <a:ext cx="3427413" cy="4873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47109" name="Rectangle 8"/>
          <p:cNvSpPr/>
          <p:nvPr/>
        </p:nvSpPr>
        <p:spPr>
          <a:xfrm>
            <a:off x="304800" y="1371600"/>
            <a:ext cx="5200650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1: Vị trí địa lí, giới hạn.</a:t>
            </a:r>
          </a:p>
        </p:txBody>
      </p:sp>
      <p:sp>
        <p:nvSpPr>
          <p:cNvPr id="47110" name="Rectangle 9"/>
          <p:cNvSpPr/>
          <p:nvPr/>
        </p:nvSpPr>
        <p:spPr>
          <a:xfrm>
            <a:off x="254000" y="1981200"/>
            <a:ext cx="7010400" cy="17970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2: Đặc điểm tự nhiên.</a:t>
            </a:r>
          </a:p>
          <a:p>
            <a:pPr eaLnBrk="1" hangingPunct="1">
              <a:spcBef>
                <a:spcPct val="2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a) Địa hình</a:t>
            </a:r>
          </a:p>
          <a:p>
            <a:pPr eaLnBrk="1" hangingPunct="1">
              <a:spcBef>
                <a:spcPct val="20000"/>
              </a:spcBef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 b) Khí hậu và cảnh quan thiên nhiên</a:t>
            </a:r>
          </a:p>
        </p:txBody>
      </p:sp>
      <p:sp>
        <p:nvSpPr>
          <p:cNvPr id="680970" name="Rectangle 10"/>
          <p:cNvSpPr/>
          <p:nvPr/>
        </p:nvSpPr>
        <p:spPr>
          <a:xfrm>
            <a:off x="3838575" y="3657600"/>
            <a:ext cx="2435225" cy="533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sz="4000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Ghi nhớ:</a:t>
            </a:r>
          </a:p>
        </p:txBody>
      </p:sp>
      <p:sp>
        <p:nvSpPr>
          <p:cNvPr id="680971" name="AutoShape 11"/>
          <p:cNvSpPr/>
          <p:nvPr/>
        </p:nvSpPr>
        <p:spPr>
          <a:xfrm>
            <a:off x="0" y="4027805"/>
            <a:ext cx="9245600" cy="2830195"/>
          </a:xfrm>
          <a:prstGeom prst="horizontalScroll">
            <a:avLst>
              <a:gd name="adj" fmla="val 12500"/>
            </a:avLst>
          </a:prstGeom>
          <a:solidFill>
            <a:srgbClr val="FF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680972" name="Text Box 12"/>
          <p:cNvSpPr txBox="1"/>
          <p:nvPr/>
        </p:nvSpPr>
        <p:spPr>
          <a:xfrm>
            <a:off x="457200" y="4495800"/>
            <a:ext cx="8401050" cy="1938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 Phi ở phía nam Châu Âu v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phía tây nam Châu Á, có đường Xích đạo đi ngang qua giữa châu lục. </a:t>
            </a:r>
          </a:p>
          <a:p>
            <a:pPr algn="just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Châu Phi có khí hậu nóng v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 bậc nhất thế giới, đại bộ phận lãnh thổ l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hoang mạc v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Xa-van. Xa-ha-ra l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hoang mạc nhiệt đới lớn nhất thế giới.</a:t>
            </a:r>
            <a:endParaRPr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0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68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0970" grpId="0"/>
      <p:bldP spid="680971" grpId="0" bldLvl="0" animBg="1"/>
      <p:bldP spid="6809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721" name="Group 89"/>
          <p:cNvGraphicFramePr>
            <a:graphicFrameLocks noGrp="1"/>
          </p:cNvGraphicFramePr>
          <p:nvPr/>
        </p:nvGraphicFramePr>
        <p:xfrm>
          <a:off x="1" y="1196975"/>
          <a:ext cx="9711663" cy="4794249"/>
        </p:xfrm>
        <a:graphic>
          <a:graphicData uri="http://schemas.openxmlformats.org/drawingml/2006/table">
            <a:tbl>
              <a:tblPr/>
              <a:tblGrid>
                <a:gridCol w="2612776"/>
                <a:gridCol w="1560195"/>
                <a:gridCol w="1716214"/>
                <a:gridCol w="2028253"/>
                <a:gridCol w="1794225"/>
              </a:tblGrid>
              <a:tr h="14935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Châu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lục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Diện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tích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Triệu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km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Dân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Năm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2004)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Dân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số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(3/2024)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Chiếm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%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dân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số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Thế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giới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khoảng</a:t>
                      </a:r>
                      <a:endParaRPr kumimoji="0" lang="vi-V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Á</a:t>
                      </a: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44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3875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vi-VN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4 775</a:t>
                      </a:r>
                      <a:endParaRPr kumimoji="0" lang="vi-VN" sz="2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56 %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Mĩ</a:t>
                      </a: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876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1 491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17,5%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Phi</a:t>
                      </a: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30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884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1 484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17,3 %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Âu</a:t>
                      </a: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728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742</a:t>
                      </a:r>
                      <a:r>
                        <a:rPr kumimoji="0" lang="vi-VN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8,7 %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Đại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Dương</a:t>
                      </a:r>
                      <a:endParaRPr kumimoji="0" lang="vi-VN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33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46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0,5%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59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Châu Nam cực</a:t>
                      </a: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14</a:t>
                      </a:r>
                      <a:endParaRPr kumimoji="0" lang="vi-VN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99061" marR="9906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8964" name="Text Box 92"/>
          <p:cNvSpPr txBox="1">
            <a:spLocks noChangeArrowheads="1"/>
          </p:cNvSpPr>
          <p:nvPr/>
        </p:nvSpPr>
        <p:spPr bwMode="auto">
          <a:xfrm>
            <a:off x="111787" y="6064250"/>
            <a:ext cx="9709944" cy="4000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vi-VN" sz="2000">
                <a:latin typeface="Arial" charset="0"/>
              </a:rPr>
              <a:t>BẢNG SỐ LIỆU VỀ DIỆN TÍCH VÀ DÂN SỐ CÁC CHÂU LỤC</a:t>
            </a:r>
          </a:p>
        </p:txBody>
      </p:sp>
      <p:sp>
        <p:nvSpPr>
          <p:cNvPr id="38965" name="Text Box 93"/>
          <p:cNvSpPr txBox="1">
            <a:spLocks noChangeArrowheads="1"/>
          </p:cNvSpPr>
          <p:nvPr/>
        </p:nvSpPr>
        <p:spPr bwMode="auto">
          <a:xfrm>
            <a:off x="0" y="701676"/>
            <a:ext cx="588856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FF00"/>
                </a:solidFill>
                <a:latin typeface=".VnTimeH" pitchFamily="34" charset="0"/>
              </a:rPr>
              <a:t>3. </a:t>
            </a:r>
            <a:r>
              <a:rPr lang="en-US" sz="2000" b="1">
                <a:solidFill>
                  <a:srgbClr val="FFFF00"/>
                </a:solidFill>
                <a:latin typeface=".VnArial" pitchFamily="34" charset="0"/>
              </a:rPr>
              <a:t>HOẠT ĐỘNG ỨNG DỤNG, TRẢI NGHIỆM</a:t>
            </a:r>
          </a:p>
        </p:txBody>
      </p:sp>
      <p:grpSp>
        <p:nvGrpSpPr>
          <p:cNvPr id="38966" name="Group 94"/>
          <p:cNvGrpSpPr>
            <a:grpSpLocks/>
          </p:cNvGrpSpPr>
          <p:nvPr/>
        </p:nvGrpSpPr>
        <p:grpSpPr bwMode="auto">
          <a:xfrm>
            <a:off x="13758" y="0"/>
            <a:ext cx="9906000" cy="685800"/>
            <a:chOff x="8" y="0"/>
            <a:chExt cx="5760" cy="432"/>
          </a:xfrm>
        </p:grpSpPr>
        <p:sp>
          <p:nvSpPr>
            <p:cNvPr id="38968" name="AutoShape 95" descr="Parchment"/>
            <p:cNvSpPr>
              <a:spLocks noChangeArrowheads="1"/>
            </p:cNvSpPr>
            <p:nvPr/>
          </p:nvSpPr>
          <p:spPr bwMode="auto">
            <a:xfrm>
              <a:off x="8" y="0"/>
              <a:ext cx="5760" cy="432"/>
            </a:xfrm>
            <a:prstGeom prst="roundRect">
              <a:avLst>
                <a:gd name="adj" fmla="val 50000"/>
              </a:avLst>
            </a:prstGeom>
            <a:blipFill dpi="0" rotWithShape="1">
              <a:blip r:embed="rId3">
                <a:alphaModFix amt="76000"/>
              </a:blip>
              <a:srcRect/>
              <a:tile tx="0" ty="0" sx="100000" sy="100000" flip="none" algn="tl"/>
            </a:blipFill>
            <a:ln w="38100" cmpd="dbl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bg1"/>
                  </a:solidFill>
                  <a:latin typeface=".VnArial" pitchFamily="34" charset="0"/>
                </a:rPr>
                <a:t>                                                                                                          </a:t>
              </a:r>
            </a:p>
          </p:txBody>
        </p:sp>
        <p:pic>
          <p:nvPicPr>
            <p:cNvPr id="38969" name="Picture 96" descr="EARTH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0"/>
              <a:ext cx="432" cy="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0" name="Picture 98" descr="Picture4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" y="0"/>
              <a:ext cx="703" cy="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71" name="Picture 99" descr="Picture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24"/>
              <a:ext cx="29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67" name="WordArt 6"/>
          <p:cNvSpPr>
            <a:spLocks noChangeArrowheads="1" noChangeShapeType="1" noTextEdit="1"/>
          </p:cNvSpPr>
          <p:nvPr/>
        </p:nvSpPr>
        <p:spPr bwMode="auto">
          <a:xfrm>
            <a:off x="2199614" y="131764"/>
            <a:ext cx="4915165" cy="390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23: Châu Phi</a:t>
            </a:r>
          </a:p>
        </p:txBody>
      </p:sp>
    </p:spTree>
    <p:extLst>
      <p:ext uri="{BB962C8B-B14F-4D97-AF65-F5344CB8AC3E}">
        <p14:creationId xmlns:p14="http://schemas.microsoft.com/office/powerpoint/2010/main" val="1867542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EJ14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WordArt 3"/>
          <p:cNvSpPr>
            <a:spLocks noTextEdit="1"/>
          </p:cNvSpPr>
          <p:nvPr/>
        </p:nvSpPr>
        <p:spPr>
          <a:xfrm>
            <a:off x="1733550" y="2057400"/>
            <a:ext cx="6521450" cy="2624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3600" i="1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  <a:tileRect/>
                </a:gradFill>
                <a:effectLst>
                  <a:outerShdw dist="35921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Chào tạm biệt</a:t>
            </a:r>
          </a:p>
        </p:txBody>
      </p:sp>
      <p:pic>
        <p:nvPicPr>
          <p:cNvPr id="48132" name="Picture 4" descr="blumen-pflanzen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412570">
            <a:off x="0" y="4732338"/>
            <a:ext cx="2620963" cy="2125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autoRev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autoRev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4" dur="1000" autoRev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autoRev="1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2"/>
          <p:cNvGrpSpPr/>
          <p:nvPr/>
        </p:nvGrpSpPr>
        <p:grpSpPr>
          <a:xfrm>
            <a:off x="1676400" y="3048000"/>
            <a:ext cx="1219200" cy="1219200"/>
            <a:chOff x="1104" y="1824"/>
            <a:chExt cx="960" cy="753"/>
          </a:xfrm>
        </p:grpSpPr>
        <p:grpSp>
          <p:nvGrpSpPr>
            <p:cNvPr id="7218" name="Group 23"/>
            <p:cNvGrpSpPr/>
            <p:nvPr/>
          </p:nvGrpSpPr>
          <p:grpSpPr>
            <a:xfrm>
              <a:off x="1104" y="1824"/>
              <a:ext cx="960" cy="753"/>
              <a:chOff x="3120" y="1872"/>
              <a:chExt cx="1824" cy="1064"/>
            </a:xfrm>
          </p:grpSpPr>
          <p:sp>
            <p:nvSpPr>
              <p:cNvPr id="7222" name="Oval 24"/>
              <p:cNvSpPr/>
              <p:nvPr/>
            </p:nvSpPr>
            <p:spPr>
              <a:xfrm>
                <a:off x="4214" y="2432"/>
                <a:ext cx="730" cy="4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23" name="Oval 25"/>
              <p:cNvSpPr/>
              <p:nvPr/>
            </p:nvSpPr>
            <p:spPr>
              <a:xfrm>
                <a:off x="4214" y="1984"/>
                <a:ext cx="730" cy="4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eaLnBrk="1" hangingPunct="1"/>
                <a:endParaRPr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24" name="Oval 26"/>
              <p:cNvSpPr/>
              <p:nvPr/>
            </p:nvSpPr>
            <p:spPr>
              <a:xfrm>
                <a:off x="3606" y="1872"/>
                <a:ext cx="730" cy="4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25" name="Oval 27"/>
              <p:cNvSpPr/>
              <p:nvPr/>
            </p:nvSpPr>
            <p:spPr>
              <a:xfrm>
                <a:off x="3120" y="2208"/>
                <a:ext cx="730" cy="4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26" name="Oval 28"/>
              <p:cNvSpPr/>
              <p:nvPr/>
            </p:nvSpPr>
            <p:spPr>
              <a:xfrm>
                <a:off x="3606" y="2488"/>
                <a:ext cx="730" cy="448"/>
              </a:xfrm>
              <a:prstGeom prst="ellipse">
                <a:avLst/>
              </a:prstGeom>
              <a:solidFill>
                <a:srgbClr val="0000FF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19" name="Group 29"/>
            <p:cNvGrpSpPr/>
            <p:nvPr/>
          </p:nvGrpSpPr>
          <p:grpSpPr>
            <a:xfrm>
              <a:off x="1441" y="2059"/>
              <a:ext cx="423" cy="301"/>
              <a:chOff x="2976" y="2712"/>
              <a:chExt cx="1221" cy="815"/>
            </a:xfrm>
          </p:grpSpPr>
          <p:sp>
            <p:nvSpPr>
              <p:cNvPr id="7220" name="Oval 30"/>
              <p:cNvSpPr/>
              <p:nvPr/>
            </p:nvSpPr>
            <p:spPr>
              <a:xfrm>
                <a:off x="2976" y="2768"/>
                <a:ext cx="1152" cy="736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sz="2000" dirty="0">
                  <a:solidFill>
                    <a:srgbClr val="009900"/>
                  </a:solidFill>
                  <a:latin typeface=".VnTime" pitchFamily="34" charset="0"/>
                </a:endParaRPr>
              </a:p>
            </p:txBody>
          </p:sp>
          <p:sp>
            <p:nvSpPr>
              <p:cNvPr id="7221" name="Text Box 31">
                <a:hlinkClick r:id="" action="ppaction://noaction"/>
              </p:cNvPr>
              <p:cNvSpPr txBox="1"/>
              <p:nvPr/>
            </p:nvSpPr>
            <p:spPr>
              <a:xfrm>
                <a:off x="3045" y="2712"/>
                <a:ext cx="1152" cy="815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3200" b="1" dirty="0">
                    <a:solidFill>
                      <a:srgbClr val="0000FF"/>
                    </a:solidFill>
                    <a:latin typeface=".VnTime" pitchFamily="34" charset="0"/>
                  </a:rPr>
                  <a:t>A</a:t>
                </a:r>
              </a:p>
            </p:txBody>
          </p:sp>
        </p:grpSp>
      </p:grpSp>
      <p:sp>
        <p:nvSpPr>
          <p:cNvPr id="7171" name="Rectangle 32"/>
          <p:cNvSpPr>
            <a:spLocks noChangeArrowheads="1"/>
          </p:cNvSpPr>
          <p:nvPr/>
        </p:nvSpPr>
        <p:spPr bwMode="auto">
          <a:xfrm>
            <a:off x="762000" y="2514600"/>
            <a:ext cx="87630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None/>
            </a:pPr>
            <a:r>
              <a:rPr sz="3600" dirty="0">
                <a:solidFill>
                  <a:srgbClr val="0D0D0D"/>
                </a:solidFill>
                <a:latin typeface="Times New Roman" panose="02020603050405020304" pitchFamily="18" charset="0"/>
              </a:rPr>
              <a:t>2.</a:t>
            </a:r>
            <a:r>
              <a:rPr sz="3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sz="3600" dirty="0">
                <a:solidFill>
                  <a:srgbClr val="0D0D0D"/>
                </a:solidFill>
                <a:latin typeface="Times New Roman" panose="02020603050405020304" pitchFamily="18" charset="0"/>
              </a:rPr>
              <a:t>Dân cư</a:t>
            </a:r>
            <a:r>
              <a:rPr sz="3600" dirty="0">
                <a:solidFill>
                  <a:srgbClr val="0D0D0D"/>
                </a:solidFill>
                <a:latin typeface="Arial" panose="020B0604020202020204" pitchFamily="34" charset="0"/>
              </a:rPr>
              <a:t> </a:t>
            </a:r>
            <a:r>
              <a:rPr sz="3600" dirty="0">
                <a:solidFill>
                  <a:srgbClr val="0D0D0D"/>
                </a:solidFill>
                <a:latin typeface="Times New Roman" panose="02020603050405020304" pitchFamily="18" charset="0"/>
              </a:rPr>
              <a:t>Châu Á tập trung đông đúc tại:</a:t>
            </a:r>
          </a:p>
        </p:txBody>
      </p:sp>
      <p:grpSp>
        <p:nvGrpSpPr>
          <p:cNvPr id="5" name="Group 33"/>
          <p:cNvGrpSpPr/>
          <p:nvPr/>
        </p:nvGrpSpPr>
        <p:grpSpPr>
          <a:xfrm>
            <a:off x="1676400" y="4343400"/>
            <a:ext cx="1295400" cy="1066800"/>
            <a:chOff x="3515" y="2568"/>
            <a:chExt cx="768" cy="672"/>
          </a:xfrm>
        </p:grpSpPr>
        <p:grpSp>
          <p:nvGrpSpPr>
            <p:cNvPr id="7211" name="Group 34"/>
            <p:cNvGrpSpPr/>
            <p:nvPr/>
          </p:nvGrpSpPr>
          <p:grpSpPr>
            <a:xfrm>
              <a:off x="3515" y="2568"/>
              <a:ext cx="768" cy="672"/>
              <a:chOff x="3120" y="1872"/>
              <a:chExt cx="1824" cy="1064"/>
            </a:xfrm>
          </p:grpSpPr>
          <p:sp>
            <p:nvSpPr>
              <p:cNvPr id="7213" name="Oval 35"/>
              <p:cNvSpPr/>
              <p:nvPr/>
            </p:nvSpPr>
            <p:spPr>
              <a:xfrm>
                <a:off x="4214" y="2432"/>
                <a:ext cx="730" cy="448"/>
              </a:xfrm>
              <a:prstGeom prst="ellipse">
                <a:avLst/>
              </a:prstGeom>
              <a:solidFill>
                <a:srgbClr val="00FF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14" name="Oval 36"/>
              <p:cNvSpPr/>
              <p:nvPr/>
            </p:nvSpPr>
            <p:spPr>
              <a:xfrm>
                <a:off x="4214" y="1984"/>
                <a:ext cx="730" cy="448"/>
              </a:xfrm>
              <a:prstGeom prst="ellipse">
                <a:avLst/>
              </a:prstGeom>
              <a:solidFill>
                <a:srgbClr val="00FF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eaLnBrk="1" hangingPunct="1"/>
                <a:endParaRPr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15" name="Oval 37"/>
              <p:cNvSpPr/>
              <p:nvPr/>
            </p:nvSpPr>
            <p:spPr>
              <a:xfrm>
                <a:off x="3606" y="1872"/>
                <a:ext cx="730" cy="448"/>
              </a:xfrm>
              <a:prstGeom prst="ellipse">
                <a:avLst/>
              </a:prstGeom>
              <a:solidFill>
                <a:srgbClr val="00FF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16" name="Oval 38"/>
              <p:cNvSpPr/>
              <p:nvPr/>
            </p:nvSpPr>
            <p:spPr>
              <a:xfrm>
                <a:off x="3120" y="2208"/>
                <a:ext cx="730" cy="448"/>
              </a:xfrm>
              <a:prstGeom prst="ellipse">
                <a:avLst/>
              </a:prstGeom>
              <a:solidFill>
                <a:srgbClr val="00FF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17" name="Oval 39"/>
              <p:cNvSpPr/>
              <p:nvPr/>
            </p:nvSpPr>
            <p:spPr>
              <a:xfrm>
                <a:off x="3606" y="2488"/>
                <a:ext cx="730" cy="448"/>
              </a:xfrm>
              <a:prstGeom prst="ellipse">
                <a:avLst/>
              </a:prstGeom>
              <a:solidFill>
                <a:srgbClr val="00FF00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12" name="Oval 40">
              <a:hlinkClick r:id="" action="ppaction://noaction"/>
            </p:cNvPr>
            <p:cNvSpPr/>
            <p:nvPr/>
          </p:nvSpPr>
          <p:spPr>
            <a:xfrm>
              <a:off x="3765" y="2772"/>
              <a:ext cx="318" cy="243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/>
              <a:r>
                <a:rPr sz="3200" dirty="0">
                  <a:solidFill>
                    <a:srgbClr val="009900"/>
                  </a:solidFill>
                  <a:latin typeface=".VnTime" pitchFamily="34" charset="0"/>
                </a:rPr>
                <a:t>B</a:t>
              </a:r>
            </a:p>
          </p:txBody>
        </p:sp>
      </p:grpSp>
      <p:grpSp>
        <p:nvGrpSpPr>
          <p:cNvPr id="7" name="Group 41"/>
          <p:cNvGrpSpPr/>
          <p:nvPr/>
        </p:nvGrpSpPr>
        <p:grpSpPr>
          <a:xfrm>
            <a:off x="1752600" y="5486400"/>
            <a:ext cx="1295400" cy="1219200"/>
            <a:chOff x="1104" y="1824"/>
            <a:chExt cx="960" cy="753"/>
          </a:xfrm>
        </p:grpSpPr>
        <p:grpSp>
          <p:nvGrpSpPr>
            <p:cNvPr id="7202" name="Group 42"/>
            <p:cNvGrpSpPr/>
            <p:nvPr/>
          </p:nvGrpSpPr>
          <p:grpSpPr>
            <a:xfrm>
              <a:off x="1104" y="1824"/>
              <a:ext cx="960" cy="753"/>
              <a:chOff x="3120" y="1872"/>
              <a:chExt cx="1824" cy="1064"/>
            </a:xfrm>
          </p:grpSpPr>
          <p:sp>
            <p:nvSpPr>
              <p:cNvPr id="7206" name="Oval 43"/>
              <p:cNvSpPr/>
              <p:nvPr/>
            </p:nvSpPr>
            <p:spPr>
              <a:xfrm>
                <a:off x="4214" y="2432"/>
                <a:ext cx="730" cy="448"/>
              </a:xfrm>
              <a:prstGeom prst="ellipse">
                <a:avLst/>
              </a:prstGeom>
              <a:solidFill>
                <a:srgbClr val="CC0099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07" name="Oval 44"/>
              <p:cNvSpPr/>
              <p:nvPr/>
            </p:nvSpPr>
            <p:spPr>
              <a:xfrm>
                <a:off x="4214" y="1984"/>
                <a:ext cx="730" cy="448"/>
              </a:xfrm>
              <a:prstGeom prst="ellipse">
                <a:avLst/>
              </a:prstGeom>
              <a:solidFill>
                <a:srgbClr val="CC0099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eaLnBrk="1" hangingPunct="1"/>
                <a:endParaRPr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208" name="Oval 45"/>
              <p:cNvSpPr/>
              <p:nvPr/>
            </p:nvSpPr>
            <p:spPr>
              <a:xfrm>
                <a:off x="3606" y="1872"/>
                <a:ext cx="730" cy="448"/>
              </a:xfrm>
              <a:prstGeom prst="ellipse">
                <a:avLst/>
              </a:prstGeom>
              <a:solidFill>
                <a:srgbClr val="CC0099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09" name="Oval 46"/>
              <p:cNvSpPr/>
              <p:nvPr/>
            </p:nvSpPr>
            <p:spPr>
              <a:xfrm>
                <a:off x="3120" y="2208"/>
                <a:ext cx="730" cy="448"/>
              </a:xfrm>
              <a:prstGeom prst="ellipse">
                <a:avLst/>
              </a:prstGeom>
              <a:solidFill>
                <a:srgbClr val="CC0099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  <p:sp>
            <p:nvSpPr>
              <p:cNvPr id="7210" name="Oval 47"/>
              <p:cNvSpPr/>
              <p:nvPr/>
            </p:nvSpPr>
            <p:spPr>
              <a:xfrm>
                <a:off x="3606" y="2488"/>
                <a:ext cx="730" cy="448"/>
              </a:xfrm>
              <a:prstGeom prst="ellipse">
                <a:avLst/>
              </a:prstGeom>
              <a:solidFill>
                <a:srgbClr val="CC0099"/>
              </a:solidFill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203" name="Group 48"/>
            <p:cNvGrpSpPr/>
            <p:nvPr/>
          </p:nvGrpSpPr>
          <p:grpSpPr>
            <a:xfrm>
              <a:off x="1440" y="2080"/>
              <a:ext cx="432" cy="295"/>
              <a:chOff x="2976" y="2768"/>
              <a:chExt cx="1248" cy="797"/>
            </a:xfrm>
          </p:grpSpPr>
          <p:sp>
            <p:nvSpPr>
              <p:cNvPr id="7204" name="Oval 49"/>
              <p:cNvSpPr/>
              <p:nvPr/>
            </p:nvSpPr>
            <p:spPr>
              <a:xfrm>
                <a:off x="2976" y="2768"/>
                <a:ext cx="1152" cy="736"/>
              </a:xfrm>
              <a:prstGeom prst="ellipse">
                <a:avLst/>
              </a:prstGeom>
              <a:solidFill>
                <a:srgbClr val="FFFF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/>
                <a:endParaRPr sz="2000" dirty="0">
                  <a:solidFill>
                    <a:srgbClr val="009900"/>
                  </a:solidFill>
                  <a:latin typeface=".VnTime" pitchFamily="34" charset="0"/>
                </a:endParaRPr>
              </a:p>
            </p:txBody>
          </p:sp>
          <p:sp>
            <p:nvSpPr>
              <p:cNvPr id="7205" name="Text Box 50">
                <a:hlinkClick r:id="" action="ppaction://noaction"/>
              </p:cNvPr>
              <p:cNvSpPr txBox="1"/>
              <p:nvPr/>
            </p:nvSpPr>
            <p:spPr>
              <a:xfrm>
                <a:off x="3072" y="2794"/>
                <a:ext cx="1152" cy="77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sz="2000" b="1" dirty="0">
                    <a:solidFill>
                      <a:srgbClr val="0000FF"/>
                    </a:solidFill>
                    <a:latin typeface=".VnTime" pitchFamily="34" charset="0"/>
                  </a:rPr>
                  <a:t> </a:t>
                </a:r>
                <a:r>
                  <a:rPr sz="2800" b="1" dirty="0">
                    <a:solidFill>
                      <a:srgbClr val="0000FF"/>
                    </a:solidFill>
                    <a:latin typeface=".VnTime" pitchFamily="34" charset="0"/>
                  </a:rPr>
                  <a:t>C </a:t>
                </a:r>
              </a:p>
            </p:txBody>
          </p:sp>
        </p:grpSp>
      </p:grpSp>
      <p:sp>
        <p:nvSpPr>
          <p:cNvPr id="7174" name="AutoShape 51"/>
          <p:cNvSpPr/>
          <p:nvPr/>
        </p:nvSpPr>
        <p:spPr>
          <a:xfrm>
            <a:off x="3048000" y="3276600"/>
            <a:ext cx="3886200" cy="838200"/>
          </a:xfrm>
          <a:prstGeom prst="cloudCallout">
            <a:avLst>
              <a:gd name="adj1" fmla="val -50694"/>
              <a:gd name="adj2" fmla="val 4722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Đồng bằng</a:t>
            </a:r>
          </a:p>
        </p:txBody>
      </p:sp>
      <p:sp>
        <p:nvSpPr>
          <p:cNvPr id="238644" name="AutoShape 52"/>
          <p:cNvSpPr/>
          <p:nvPr/>
        </p:nvSpPr>
        <p:spPr>
          <a:xfrm>
            <a:off x="3200400" y="4419600"/>
            <a:ext cx="3810000" cy="914400"/>
          </a:xfrm>
          <a:prstGeom prst="cloudCallout">
            <a:avLst>
              <a:gd name="adj1" fmla="val -50708"/>
              <a:gd name="adj2" fmla="val 4722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Đồi núi</a:t>
            </a:r>
          </a:p>
        </p:txBody>
      </p:sp>
      <p:sp>
        <p:nvSpPr>
          <p:cNvPr id="238646" name="AutoShape 54"/>
          <p:cNvSpPr/>
          <p:nvPr/>
        </p:nvSpPr>
        <p:spPr>
          <a:xfrm>
            <a:off x="3200400" y="5638800"/>
            <a:ext cx="4038600" cy="762000"/>
          </a:xfrm>
          <a:prstGeom prst="cloudCallout">
            <a:avLst>
              <a:gd name="adj1" fmla="val -50667"/>
              <a:gd name="adj2" fmla="val 4722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Cao nguyên</a:t>
            </a:r>
          </a:p>
        </p:txBody>
      </p:sp>
      <p:grpSp>
        <p:nvGrpSpPr>
          <p:cNvPr id="7177" name="Group 56"/>
          <p:cNvGrpSpPr/>
          <p:nvPr/>
        </p:nvGrpSpPr>
        <p:grpSpPr>
          <a:xfrm>
            <a:off x="-152400" y="0"/>
            <a:ext cx="10058400" cy="6858000"/>
            <a:chOff x="48" y="-6"/>
            <a:chExt cx="5631" cy="4271"/>
          </a:xfrm>
        </p:grpSpPr>
        <p:pic>
          <p:nvPicPr>
            <p:cNvPr id="7194" name="Picture 15" descr="XMSTRER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144" y="672"/>
              <a:ext cx="139" cy="29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5" name="Picture 15" descr="XMSTRER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85" y="480"/>
              <a:ext cx="143" cy="30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6" name="Picture 15" descr="XMSTRER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2839" y="-1769"/>
              <a:ext cx="177" cy="3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7" name="Picture 7" descr="CRNRC40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5" y="-6"/>
              <a:ext cx="951" cy="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8" name="Picture 8" descr="CRNRC40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788" y="0"/>
              <a:ext cx="876" cy="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199" name="Picture 9" descr="CRNRC40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19" y="3552"/>
              <a:ext cx="960" cy="7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0" name="Picture 10" descr="CRNRC407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" y="3614"/>
              <a:ext cx="1008" cy="6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201" name="Picture 15" descr="XMSTRER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-5400000">
              <a:off x="2813" y="2264"/>
              <a:ext cx="176" cy="373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7178" name="Picture 65" descr="u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72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Picture 66" descr="h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0" y="533400"/>
            <a:ext cx="685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0" name="Picture 67" descr="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1" name="Picture 68" descr="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" y="533400"/>
            <a:ext cx="7620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2" name="Picture 69" descr="u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0600" y="609600"/>
            <a:ext cx="7620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3" name="Picture 70" descr="v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62800" y="381000"/>
            <a:ext cx="685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71" descr="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3600" y="609600"/>
            <a:ext cx="685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5" name="Picture 72" descr="n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24000" y="533400"/>
            <a:ext cx="7620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6" name="Picture 73" descr="c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766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7" name="Picture 74" descr="n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34000" y="609600"/>
            <a:ext cx="7620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8" name="Picture 75" descr="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43600" y="609600"/>
            <a:ext cx="685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9" name="Picture 76" descr="n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153400" y="381000"/>
            <a:ext cx="762000" cy="116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0" name="Picture 77" descr="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10600" y="457200"/>
            <a:ext cx="685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91" name="Picture 78" descr="a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96200" y="457200"/>
            <a:ext cx="609600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8671" name="Picture 79" descr="14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72000" y="7086600"/>
            <a:ext cx="10922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93" name="Rectangle 57"/>
          <p:cNvSpPr/>
          <p:nvPr/>
        </p:nvSpPr>
        <p:spPr>
          <a:xfrm>
            <a:off x="685800" y="1752600"/>
            <a:ext cx="8686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32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Chọn và viết chữ cái trước câu trả lời đúng.</a:t>
            </a:r>
            <a:endParaRPr sz="3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ll dir="ld"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238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5" dur="2000"/>
                                        <p:tgtEl>
                                          <p:spTgt spid="2386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644" grpId="0" animBg="1"/>
      <p:bldP spid="2386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/>
          <p:nvPr/>
        </p:nvSpPr>
        <p:spPr>
          <a:xfrm>
            <a:off x="762000" y="2286000"/>
            <a:ext cx="9144000" cy="3810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</a:pPr>
            <a:r>
              <a:rPr sz="4000" dirty="0">
                <a:solidFill>
                  <a:srgbClr val="0033CC"/>
                </a:solidFill>
                <a:latin typeface="Times New Roman" panose="02020603050405020304" pitchFamily="18" charset="0"/>
              </a:rPr>
              <a:t> 3.Phần lớn dân cư châu Âu là người ?</a:t>
            </a:r>
            <a:endParaRPr sz="40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795588" y="5334000"/>
            <a:ext cx="3529012" cy="882650"/>
            <a:chOff x="1425" y="2596"/>
            <a:chExt cx="2223" cy="602"/>
          </a:xfrm>
        </p:grpSpPr>
        <p:grpSp>
          <p:nvGrpSpPr>
            <p:cNvPr id="8233" name="Group 9"/>
            <p:cNvGrpSpPr/>
            <p:nvPr/>
          </p:nvGrpSpPr>
          <p:grpSpPr>
            <a:xfrm>
              <a:off x="1425" y="2596"/>
              <a:ext cx="624" cy="602"/>
              <a:chOff x="1425" y="2596"/>
              <a:chExt cx="624" cy="602"/>
            </a:xfrm>
          </p:grpSpPr>
          <p:sp>
            <p:nvSpPr>
              <p:cNvPr id="8235" name="AutoShape 10"/>
              <p:cNvSpPr/>
              <p:nvPr/>
            </p:nvSpPr>
            <p:spPr>
              <a:xfrm rot="399304">
                <a:off x="1425" y="2596"/>
                <a:ext cx="624" cy="602"/>
              </a:xfrm>
              <a:prstGeom prst="sun">
                <a:avLst>
                  <a:gd name="adj" fmla="val 24028"/>
                </a:avLst>
              </a:prstGeom>
              <a:solidFill>
                <a:srgbClr val="26DA44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eaLnBrk="1" hangingPunct="1"/>
                <a:endParaRPr dirty="0">
                  <a:solidFill>
                    <a:srgbClr val="0000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36" name="Text Box 11"/>
              <p:cNvSpPr txBox="1"/>
              <p:nvPr/>
            </p:nvSpPr>
            <p:spPr>
              <a:xfrm>
                <a:off x="1584" y="2700"/>
                <a:ext cx="278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sz="2800" dirty="0">
                    <a:solidFill>
                      <a:srgbClr val="FF3300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  <p:sp>
          <p:nvSpPr>
            <p:cNvPr id="8234" name="Oval 12"/>
            <p:cNvSpPr/>
            <p:nvPr/>
          </p:nvSpPr>
          <p:spPr>
            <a:xfrm>
              <a:off x="2256" y="2700"/>
              <a:ext cx="1392" cy="468"/>
            </a:xfrm>
            <a:prstGeom prst="ellipse">
              <a:avLst/>
            </a:prstGeom>
            <a:solidFill>
              <a:schemeClr val="folHlink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r>
                <a:rPr sz="36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Da trắng</a:t>
              </a:r>
            </a:p>
          </p:txBody>
        </p:sp>
      </p:grpSp>
      <p:grpSp>
        <p:nvGrpSpPr>
          <p:cNvPr id="8196" name="Group 13"/>
          <p:cNvGrpSpPr/>
          <p:nvPr/>
        </p:nvGrpSpPr>
        <p:grpSpPr>
          <a:xfrm>
            <a:off x="2743200" y="4343400"/>
            <a:ext cx="3505200" cy="990600"/>
            <a:chOff x="1392" y="1776"/>
            <a:chExt cx="2208" cy="624"/>
          </a:xfrm>
        </p:grpSpPr>
        <p:grpSp>
          <p:nvGrpSpPr>
            <p:cNvPr id="8229" name="Group 14"/>
            <p:cNvGrpSpPr/>
            <p:nvPr/>
          </p:nvGrpSpPr>
          <p:grpSpPr>
            <a:xfrm>
              <a:off x="1392" y="1776"/>
              <a:ext cx="672" cy="624"/>
              <a:chOff x="1392" y="1776"/>
              <a:chExt cx="672" cy="624"/>
            </a:xfrm>
          </p:grpSpPr>
          <p:sp>
            <p:nvSpPr>
              <p:cNvPr id="8231" name="AutoShape 15"/>
              <p:cNvSpPr/>
              <p:nvPr/>
            </p:nvSpPr>
            <p:spPr>
              <a:xfrm rot="-1314257">
                <a:off x="1392" y="1776"/>
                <a:ext cx="672" cy="624"/>
              </a:xfrm>
              <a:prstGeom prst="sun">
                <a:avLst>
                  <a:gd name="adj" fmla="val 24028"/>
                </a:avLst>
              </a:prstGeom>
              <a:solidFill>
                <a:srgbClr val="FFFF00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eaLnBrk="1" hangingPunct="1"/>
                <a:r>
                  <a:rPr sz="24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  <p:sp>
            <p:nvSpPr>
              <p:cNvPr id="8232" name="Text Box 16"/>
              <p:cNvSpPr txBox="1"/>
              <p:nvPr/>
            </p:nvSpPr>
            <p:spPr>
              <a:xfrm>
                <a:off x="1592" y="1922"/>
                <a:ext cx="265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sz="2800" dirty="0">
                    <a:solidFill>
                      <a:srgbClr val="3366FF"/>
                    </a:solidFill>
                    <a:latin typeface="Arial" panose="020B0604020202020204" pitchFamily="34" charset="0"/>
                  </a:rPr>
                  <a:t>B</a:t>
                </a:r>
              </a:p>
            </p:txBody>
          </p:sp>
        </p:grpSp>
        <p:sp>
          <p:nvSpPr>
            <p:cNvPr id="8230" name="Oval 17"/>
            <p:cNvSpPr/>
            <p:nvPr/>
          </p:nvSpPr>
          <p:spPr>
            <a:xfrm>
              <a:off x="2256" y="1824"/>
              <a:ext cx="1344" cy="480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pPr algn="ctr" eaLnBrk="1" hangingPunct="1"/>
              <a:r>
                <a:rPr sz="3600" dirty="0">
                  <a:solidFill>
                    <a:schemeClr val="tx2"/>
                  </a:solidFill>
                  <a:latin typeface="Times New Roman" panose="02020603050405020304" pitchFamily="18" charset="0"/>
                </a:rPr>
                <a:t>Da đen</a:t>
              </a:r>
            </a:p>
          </p:txBody>
        </p:sp>
      </p:grpSp>
      <p:grpSp>
        <p:nvGrpSpPr>
          <p:cNvPr id="8197" name="Group 18"/>
          <p:cNvGrpSpPr/>
          <p:nvPr/>
        </p:nvGrpSpPr>
        <p:grpSpPr>
          <a:xfrm>
            <a:off x="2819400" y="3124200"/>
            <a:ext cx="3429000" cy="947738"/>
            <a:chOff x="1440" y="1104"/>
            <a:chExt cx="2160" cy="597"/>
          </a:xfrm>
        </p:grpSpPr>
        <p:grpSp>
          <p:nvGrpSpPr>
            <p:cNvPr id="8223" name="Group 19"/>
            <p:cNvGrpSpPr/>
            <p:nvPr/>
          </p:nvGrpSpPr>
          <p:grpSpPr>
            <a:xfrm>
              <a:off x="1440" y="1104"/>
              <a:ext cx="624" cy="597"/>
              <a:chOff x="1440" y="1104"/>
              <a:chExt cx="624" cy="597"/>
            </a:xfrm>
          </p:grpSpPr>
          <p:sp>
            <p:nvSpPr>
              <p:cNvPr id="8227" name="AutoShape 20"/>
              <p:cNvSpPr/>
              <p:nvPr/>
            </p:nvSpPr>
            <p:spPr>
              <a:xfrm rot="1593214">
                <a:off x="1440" y="1104"/>
                <a:ext cx="624" cy="597"/>
              </a:xfrm>
              <a:prstGeom prst="sun">
                <a:avLst>
                  <a:gd name="adj" fmla="val 24028"/>
                </a:avLst>
              </a:prstGeom>
              <a:solidFill>
                <a:srgbClr val="FF00FF"/>
              </a:solidFill>
              <a:ln w="9525" cap="flat" cmpd="sng">
                <a:solidFill>
                  <a:schemeClr val="tx2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eaLnBrk="1" hangingPunct="1"/>
                <a:endParaRPr sz="3200" dirty="0">
                  <a:solidFill>
                    <a:srgbClr val="FFFF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28" name="Text Box 21"/>
              <p:cNvSpPr txBox="1"/>
              <p:nvPr/>
            </p:nvSpPr>
            <p:spPr>
              <a:xfrm rot="475245">
                <a:off x="1632" y="1296"/>
                <a:ext cx="202" cy="23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eaLnBrk="1" hangingPunct="1"/>
                <a:endParaRPr dirty="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8224" name="Group 22"/>
            <p:cNvGrpSpPr/>
            <p:nvPr/>
          </p:nvGrpSpPr>
          <p:grpSpPr>
            <a:xfrm>
              <a:off x="1616" y="1176"/>
              <a:ext cx="1984" cy="480"/>
              <a:chOff x="1616" y="1176"/>
              <a:chExt cx="1984" cy="480"/>
            </a:xfrm>
          </p:grpSpPr>
          <p:sp>
            <p:nvSpPr>
              <p:cNvPr id="8225" name="Oval 23"/>
              <p:cNvSpPr/>
              <p:nvPr/>
            </p:nvSpPr>
            <p:spPr>
              <a:xfrm>
                <a:off x="2208" y="1176"/>
                <a:ext cx="1392" cy="480"/>
              </a:xfrm>
              <a:prstGeom prst="ellipse">
                <a:avLst/>
              </a:prstGeom>
              <a:solidFill>
                <a:srgbClr val="00CC00"/>
              </a:solidFill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pPr algn="ctr" eaLnBrk="1" hangingPunct="1"/>
                <a:r>
                  <a:rPr sz="3600" dirty="0">
                    <a:solidFill>
                      <a:schemeClr val="bg1"/>
                    </a:solidFill>
                    <a:latin typeface="Times New Roman" panose="02020603050405020304" pitchFamily="18" charset="0"/>
                  </a:rPr>
                  <a:t>Da vàng</a:t>
                </a:r>
              </a:p>
            </p:txBody>
          </p:sp>
          <p:sp>
            <p:nvSpPr>
              <p:cNvPr id="8226" name="Text Box 24"/>
              <p:cNvSpPr txBox="1"/>
              <p:nvPr/>
            </p:nvSpPr>
            <p:spPr>
              <a:xfrm>
                <a:off x="1616" y="1248"/>
                <a:ext cx="265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A</a:t>
                </a:r>
              </a:p>
            </p:txBody>
          </p:sp>
        </p:grpSp>
      </p:grpSp>
      <p:pic>
        <p:nvPicPr>
          <p:cNvPr id="234521" name="Picture 25" descr="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7086600"/>
            <a:ext cx="1092200" cy="1143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9" name="Group 26"/>
          <p:cNvGrpSpPr/>
          <p:nvPr/>
        </p:nvGrpSpPr>
        <p:grpSpPr>
          <a:xfrm>
            <a:off x="-228600" y="0"/>
            <a:ext cx="10134600" cy="6858000"/>
            <a:chOff x="48" y="-6"/>
            <a:chExt cx="5631" cy="4271"/>
          </a:xfrm>
        </p:grpSpPr>
        <p:pic>
          <p:nvPicPr>
            <p:cNvPr id="8215" name="Picture 15" descr="XMSTRER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144" y="672"/>
              <a:ext cx="139" cy="292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6" name="Picture 15" descr="XMSTRER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5" y="480"/>
              <a:ext cx="143" cy="30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7" name="Picture 15" descr="XMSTRER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5400000">
              <a:off x="2839" y="-1769"/>
              <a:ext cx="177" cy="374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8" name="Picture 7" descr="CRNRC40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5" y="-6"/>
              <a:ext cx="951" cy="67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19" name="Picture 8" descr="CRNRC40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88" y="0"/>
              <a:ext cx="876" cy="56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20" name="Picture 9" descr="CRNRC40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19" y="3552"/>
              <a:ext cx="960" cy="71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21" name="Picture 10" descr="CRNRC407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8" y="3614"/>
              <a:ext cx="1008" cy="6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22" name="Picture 15" descr="XMSTRER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-5400000">
              <a:off x="2813" y="2264"/>
              <a:ext cx="176" cy="3732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8200" name="Picture 36" descr="h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0" y="533400"/>
            <a:ext cx="685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37" descr="o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06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38" descr="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1000" y="533400"/>
            <a:ext cx="7620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39" descr="u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600" y="609600"/>
            <a:ext cx="7620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40" descr="v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62800" y="381000"/>
            <a:ext cx="685800" cy="1219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41" descr="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33600" y="609600"/>
            <a:ext cx="685800" cy="914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42" descr="n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24000" y="533400"/>
            <a:ext cx="7620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7" name="Picture 43" descr="c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2766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8" name="Picture 44" descr="u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267200" y="533400"/>
            <a:ext cx="7620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9" name="Picture 45" descr="n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4000" y="609600"/>
            <a:ext cx="762000" cy="101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0" name="Picture 46" descr="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43600" y="609600"/>
            <a:ext cx="6858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1" name="Picture 47" descr="n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153400" y="381000"/>
            <a:ext cx="762000" cy="116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2" name="Picture 48" descr="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10600" y="457200"/>
            <a:ext cx="685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13" name="Picture 49" descr="a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96200" y="457200"/>
            <a:ext cx="609600" cy="1143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14" name="Rectangle 43"/>
          <p:cNvSpPr/>
          <p:nvPr/>
        </p:nvSpPr>
        <p:spPr>
          <a:xfrm>
            <a:off x="152400" y="1524000"/>
            <a:ext cx="94488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sz="3600" b="1" dirty="0">
                <a:solidFill>
                  <a:srgbClr val="0D0D0D"/>
                </a:solidFill>
                <a:latin typeface="Times New Roman" panose="02020603050405020304" pitchFamily="18" charset="0"/>
              </a:rPr>
              <a:t>Chọn và viết chữ cái trước câu trả lời đúng.</a:t>
            </a:r>
            <a:endParaRPr sz="3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43" name="Picture 11" descr="Châu Phi trong hình, với châu Nam Cực ở phía nam và sa mạc Sahara cũng như bán đảo Ả Rập ở phía trên của Địa Cầu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457200"/>
            <a:ext cx="4648200" cy="5715000"/>
          </a:xfrm>
        </p:spPr>
      </p:pic>
      <p:sp>
        <p:nvSpPr>
          <p:cNvPr id="223256" name="Rectangle 24"/>
          <p:cNvSpPr>
            <a:spLocks noChangeArrowheads="1"/>
          </p:cNvSpPr>
          <p:nvPr/>
        </p:nvSpPr>
        <p:spPr bwMode="auto">
          <a:xfrm>
            <a:off x="5018088" y="6188075"/>
            <a:ext cx="4476750" cy="669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bIns="137160">
            <a:spAutoFit/>
          </a:bodyPr>
          <a:lstStyle/>
          <a:p>
            <a:pPr algn="ctr">
              <a:buNone/>
            </a:pPr>
            <a:r>
              <a:rPr sz="32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Châu Phi nhìn từ vệ tinh</a:t>
            </a:r>
          </a:p>
        </p:txBody>
      </p:sp>
      <p:pic>
        <p:nvPicPr>
          <p:cNvPr id="10244" name="Picture 25" descr="Hình ảnh của châu Phi chụp từ vệ ti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57200"/>
            <a:ext cx="4648200" cy="571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3260" name="Rectangle 28"/>
          <p:cNvSpPr>
            <a:spLocks noChangeArrowheads="1"/>
          </p:cNvSpPr>
          <p:nvPr/>
        </p:nvSpPr>
        <p:spPr bwMode="auto">
          <a:xfrm>
            <a:off x="381000" y="6188075"/>
            <a:ext cx="4364038" cy="669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bIns="137160">
            <a:spAutoFit/>
          </a:bodyPr>
          <a:lstStyle/>
          <a:p>
            <a:pPr algn="ctr">
              <a:buNone/>
            </a:pPr>
            <a:r>
              <a:rPr sz="3200" b="1" dirty="0">
                <a:solidFill>
                  <a:srgbClr val="FF33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Times New Roman" panose="02020603050405020304" pitchFamily="18" charset="0"/>
              </a:rPr>
              <a:t>Châu Phi nhìn từ vũ trụ</a:t>
            </a:r>
          </a:p>
        </p:txBody>
      </p:sp>
    </p:spTree>
  </p:cSld>
  <p:clrMapOvr>
    <a:masterClrMapping/>
  </p:clrMapOvr>
  <p:transition spd="slow">
    <p:wheel spokes="1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3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9"/>
          <p:cNvSpPr txBox="1"/>
          <p:nvPr/>
        </p:nvSpPr>
        <p:spPr>
          <a:xfrm>
            <a:off x="0" y="0"/>
            <a:ext cx="99060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</a:rPr>
              <a:t>Thứ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B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</a:rPr>
              <a:t>a, </a:t>
            </a:r>
            <a:r>
              <a:rPr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ngày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vi-VN" sz="2800" b="1" dirty="0" smtClean="0">
                <a:solidFill>
                  <a:srgbClr val="0000FF"/>
                </a:solidFill>
              </a:rPr>
              <a:t>12</a:t>
            </a:r>
            <a:r>
              <a:rPr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b="1" dirty="0" err="1">
                <a:solidFill>
                  <a:srgbClr val="0000FF"/>
                </a:solidFill>
                <a:latin typeface="Arial" panose="020B0604020202020204" pitchFamily="34" charset="0"/>
              </a:rPr>
              <a:t>tháng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0</a:t>
            </a:r>
            <a:r>
              <a:rPr lang="vi-VN" sz="2800" b="1" dirty="0">
                <a:solidFill>
                  <a:srgbClr val="0000FF"/>
                </a:solidFill>
              </a:rPr>
              <a:t>3</a:t>
            </a:r>
            <a:r>
              <a:rPr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sz="2800" b="1" dirty="0">
                <a:solidFill>
                  <a:srgbClr val="0000FF"/>
                </a:solidFill>
                <a:latin typeface="Arial" panose="020B0604020202020204" pitchFamily="34" charset="0"/>
              </a:rPr>
              <a:t>năm 20</a:t>
            </a:r>
            <a:r>
              <a:rPr lang="en-US" sz="2800" b="1" dirty="0" smtClean="0">
                <a:solidFill>
                  <a:srgbClr val="0000FF"/>
                </a:solidFill>
                <a:latin typeface="Arial" panose="020B0604020202020204" pitchFamily="34" charset="0"/>
              </a:rPr>
              <a:t>24</a:t>
            </a:r>
            <a:endParaRPr sz="28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</a:pPr>
            <a:r>
              <a:rPr sz="2800" b="1" i="1" dirty="0">
                <a:solidFill>
                  <a:srgbClr val="0000FF"/>
                </a:solidFill>
                <a:latin typeface="Arial" panose="020B0604020202020204" pitchFamily="34" charset="0"/>
              </a:rPr>
              <a:t>Địa lí: </a:t>
            </a:r>
            <a:r>
              <a:rPr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Bài 23: Châu Phi</a:t>
            </a:r>
          </a:p>
        </p:txBody>
      </p:sp>
      <p:pic>
        <p:nvPicPr>
          <p:cNvPr id="8205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557655"/>
            <a:ext cx="8255000" cy="53003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6" name="Freeform 14"/>
          <p:cNvSpPr/>
          <p:nvPr/>
        </p:nvSpPr>
        <p:spPr>
          <a:xfrm>
            <a:off x="4813300" y="2687638"/>
            <a:ext cx="1504950" cy="2217737"/>
          </a:xfrm>
          <a:custGeom>
            <a:avLst/>
            <a:gdLst>
              <a:gd name="txL" fmla="*/ 0 w 875"/>
              <a:gd name="txT" fmla="*/ 0 h 1397"/>
              <a:gd name="txR" fmla="*/ 875 w 875"/>
              <a:gd name="txB" fmla="*/ 1397 h 1397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875" h="1397">
                <a:moveTo>
                  <a:pt x="622" y="111"/>
                </a:moveTo>
                <a:cubicBezTo>
                  <a:pt x="565" y="92"/>
                  <a:pt x="636" y="111"/>
                  <a:pt x="581" y="111"/>
                </a:cubicBezTo>
                <a:cubicBezTo>
                  <a:pt x="560" y="111"/>
                  <a:pt x="532" y="97"/>
                  <a:pt x="511" y="91"/>
                </a:cubicBezTo>
                <a:cubicBezTo>
                  <a:pt x="500" y="93"/>
                  <a:pt x="487" y="91"/>
                  <a:pt x="477" y="97"/>
                </a:cubicBezTo>
                <a:cubicBezTo>
                  <a:pt x="470" y="101"/>
                  <a:pt x="471" y="117"/>
                  <a:pt x="463" y="118"/>
                </a:cubicBezTo>
                <a:cubicBezTo>
                  <a:pt x="441" y="121"/>
                  <a:pt x="394" y="89"/>
                  <a:pt x="372" y="84"/>
                </a:cubicBezTo>
                <a:cubicBezTo>
                  <a:pt x="370" y="61"/>
                  <a:pt x="378" y="34"/>
                  <a:pt x="366" y="14"/>
                </a:cubicBezTo>
                <a:cubicBezTo>
                  <a:pt x="359" y="1"/>
                  <a:pt x="324" y="0"/>
                  <a:pt x="324" y="0"/>
                </a:cubicBezTo>
                <a:cubicBezTo>
                  <a:pt x="314" y="1"/>
                  <a:pt x="239" y="3"/>
                  <a:pt x="213" y="14"/>
                </a:cubicBezTo>
                <a:cubicBezTo>
                  <a:pt x="145" y="43"/>
                  <a:pt x="244" y="15"/>
                  <a:pt x="164" y="35"/>
                </a:cubicBezTo>
                <a:cubicBezTo>
                  <a:pt x="162" y="47"/>
                  <a:pt x="163" y="60"/>
                  <a:pt x="157" y="70"/>
                </a:cubicBezTo>
                <a:cubicBezTo>
                  <a:pt x="155" y="73"/>
                  <a:pt x="102" y="95"/>
                  <a:pt x="95" y="97"/>
                </a:cubicBezTo>
                <a:cubicBezTo>
                  <a:pt x="84" y="130"/>
                  <a:pt x="100" y="144"/>
                  <a:pt x="88" y="181"/>
                </a:cubicBezTo>
                <a:cubicBezTo>
                  <a:pt x="82" y="200"/>
                  <a:pt x="65" y="208"/>
                  <a:pt x="53" y="222"/>
                </a:cubicBezTo>
                <a:cubicBezTo>
                  <a:pt x="35" y="244"/>
                  <a:pt x="21" y="279"/>
                  <a:pt x="12" y="306"/>
                </a:cubicBezTo>
                <a:cubicBezTo>
                  <a:pt x="25" y="629"/>
                  <a:pt x="0" y="397"/>
                  <a:pt x="46" y="535"/>
                </a:cubicBezTo>
                <a:cubicBezTo>
                  <a:pt x="48" y="551"/>
                  <a:pt x="46" y="568"/>
                  <a:pt x="53" y="583"/>
                </a:cubicBezTo>
                <a:cubicBezTo>
                  <a:pt x="57" y="592"/>
                  <a:pt x="86" y="603"/>
                  <a:pt x="95" y="604"/>
                </a:cubicBezTo>
                <a:cubicBezTo>
                  <a:pt x="138" y="611"/>
                  <a:pt x="179" y="611"/>
                  <a:pt x="220" y="625"/>
                </a:cubicBezTo>
                <a:cubicBezTo>
                  <a:pt x="381" y="613"/>
                  <a:pt x="293" y="601"/>
                  <a:pt x="331" y="715"/>
                </a:cubicBezTo>
                <a:cubicBezTo>
                  <a:pt x="338" y="735"/>
                  <a:pt x="361" y="746"/>
                  <a:pt x="372" y="764"/>
                </a:cubicBezTo>
                <a:cubicBezTo>
                  <a:pt x="377" y="879"/>
                  <a:pt x="384" y="985"/>
                  <a:pt x="400" y="1097"/>
                </a:cubicBezTo>
                <a:cubicBezTo>
                  <a:pt x="398" y="1111"/>
                  <a:pt x="392" y="1124"/>
                  <a:pt x="393" y="1138"/>
                </a:cubicBezTo>
                <a:cubicBezTo>
                  <a:pt x="396" y="1170"/>
                  <a:pt x="431" y="1197"/>
                  <a:pt x="442" y="1229"/>
                </a:cubicBezTo>
                <a:cubicBezTo>
                  <a:pt x="459" y="1397"/>
                  <a:pt x="426" y="1378"/>
                  <a:pt x="574" y="1367"/>
                </a:cubicBezTo>
                <a:cubicBezTo>
                  <a:pt x="596" y="1305"/>
                  <a:pt x="563" y="1393"/>
                  <a:pt x="595" y="1326"/>
                </a:cubicBezTo>
                <a:cubicBezTo>
                  <a:pt x="615" y="1283"/>
                  <a:pt x="609" y="1257"/>
                  <a:pt x="650" y="1229"/>
                </a:cubicBezTo>
                <a:cubicBezTo>
                  <a:pt x="658" y="1210"/>
                  <a:pt x="674" y="1193"/>
                  <a:pt x="678" y="1173"/>
                </a:cubicBezTo>
                <a:cubicBezTo>
                  <a:pt x="700" y="1066"/>
                  <a:pt x="660" y="1115"/>
                  <a:pt x="706" y="1069"/>
                </a:cubicBezTo>
                <a:cubicBezTo>
                  <a:pt x="711" y="1055"/>
                  <a:pt x="711" y="1039"/>
                  <a:pt x="719" y="1027"/>
                </a:cubicBezTo>
                <a:cubicBezTo>
                  <a:pt x="729" y="1012"/>
                  <a:pt x="744" y="1001"/>
                  <a:pt x="754" y="986"/>
                </a:cubicBezTo>
                <a:cubicBezTo>
                  <a:pt x="752" y="952"/>
                  <a:pt x="719" y="780"/>
                  <a:pt x="775" y="743"/>
                </a:cubicBezTo>
                <a:cubicBezTo>
                  <a:pt x="787" y="706"/>
                  <a:pt x="776" y="727"/>
                  <a:pt x="824" y="694"/>
                </a:cubicBezTo>
                <a:cubicBezTo>
                  <a:pt x="831" y="689"/>
                  <a:pt x="844" y="680"/>
                  <a:pt x="844" y="680"/>
                </a:cubicBezTo>
                <a:cubicBezTo>
                  <a:pt x="856" y="622"/>
                  <a:pt x="860" y="595"/>
                  <a:pt x="865" y="528"/>
                </a:cubicBezTo>
                <a:cubicBezTo>
                  <a:pt x="851" y="459"/>
                  <a:pt x="875" y="518"/>
                  <a:pt x="796" y="486"/>
                </a:cubicBezTo>
                <a:cubicBezTo>
                  <a:pt x="789" y="483"/>
                  <a:pt x="794" y="471"/>
                  <a:pt x="789" y="465"/>
                </a:cubicBezTo>
                <a:cubicBezTo>
                  <a:pt x="772" y="444"/>
                  <a:pt x="762" y="444"/>
                  <a:pt x="740" y="438"/>
                </a:cubicBezTo>
                <a:cubicBezTo>
                  <a:pt x="731" y="410"/>
                  <a:pt x="721" y="382"/>
                  <a:pt x="713" y="354"/>
                </a:cubicBezTo>
                <a:cubicBezTo>
                  <a:pt x="706" y="300"/>
                  <a:pt x="696" y="241"/>
                  <a:pt x="664" y="195"/>
                </a:cubicBezTo>
                <a:cubicBezTo>
                  <a:pt x="654" y="164"/>
                  <a:pt x="645" y="153"/>
                  <a:pt x="664" y="125"/>
                </a:cubicBezTo>
                <a:cubicBezTo>
                  <a:pt x="650" y="120"/>
                  <a:pt x="636" y="116"/>
                  <a:pt x="622" y="111"/>
                </a:cubicBez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8207" name="Freeform 15"/>
          <p:cNvSpPr/>
          <p:nvPr/>
        </p:nvSpPr>
        <p:spPr>
          <a:xfrm>
            <a:off x="6108700" y="4114800"/>
            <a:ext cx="247650" cy="533400"/>
          </a:xfrm>
          <a:custGeom>
            <a:avLst/>
            <a:gdLst>
              <a:gd name="txL" fmla="*/ 0 w 98"/>
              <a:gd name="txT" fmla="*/ 0 h 320"/>
              <a:gd name="txR" fmla="*/ 98 w 98"/>
              <a:gd name="txB" fmla="*/ 320 h 320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98" h="320">
                <a:moveTo>
                  <a:pt x="62" y="245"/>
                </a:moveTo>
                <a:cubicBezTo>
                  <a:pt x="68" y="204"/>
                  <a:pt x="80" y="167"/>
                  <a:pt x="90" y="127"/>
                </a:cubicBezTo>
                <a:cubicBezTo>
                  <a:pt x="79" y="0"/>
                  <a:pt x="98" y="45"/>
                  <a:pt x="49" y="79"/>
                </a:cubicBezTo>
                <a:cubicBezTo>
                  <a:pt x="5" y="143"/>
                  <a:pt x="33" y="135"/>
                  <a:pt x="7" y="210"/>
                </a:cubicBezTo>
                <a:cubicBezTo>
                  <a:pt x="9" y="233"/>
                  <a:pt x="0" y="261"/>
                  <a:pt x="14" y="280"/>
                </a:cubicBezTo>
                <a:cubicBezTo>
                  <a:pt x="44" y="320"/>
                  <a:pt x="70" y="233"/>
                  <a:pt x="76" y="224"/>
                </a:cubicBezTo>
                <a:cubicBezTo>
                  <a:pt x="68" y="264"/>
                  <a:pt x="74" y="270"/>
                  <a:pt x="62" y="245"/>
                </a:cubicBezTo>
                <a:close/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066800"/>
            <a:ext cx="387667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sz="2800" b="1" u="sng" dirty="0">
                <a:solidFill>
                  <a:srgbClr val="800000"/>
                </a:solidFill>
                <a:latin typeface="Arial" panose="020B0604020202020204" pitchFamily="34" charset="0"/>
              </a:rPr>
              <a:t>1. Vị trí địa lí, giới hạn</a:t>
            </a:r>
          </a:p>
        </p:txBody>
      </p:sp>
    </p:spTree>
  </p:cSld>
  <p:clrMapOvr>
    <a:masterClrMapping/>
  </p:clrMapOvr>
  <p:transition spd="slow">
    <p:split orient="vert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/>
          <p:nvPr/>
        </p:nvSpPr>
        <p:spPr>
          <a:xfrm>
            <a:off x="1295400" y="0"/>
            <a:ext cx="7467600" cy="457200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b="1" dirty="0">
              <a:latin typeface="Arial" panose="020B0604020202020204" pitchFamily="34" charset="0"/>
            </a:endParaRPr>
          </a:p>
        </p:txBody>
      </p:sp>
      <p:pic>
        <p:nvPicPr>
          <p:cNvPr id="13315" name="Picture 4" descr="Luoc do tu nhien chau Phi"/>
          <p:cNvPicPr>
            <a:picLocks noChangeAspect="1"/>
          </p:cNvPicPr>
          <p:nvPr/>
        </p:nvPicPr>
        <p:blipFill>
          <a:blip r:embed="rId4">
            <a:lum bright="-17999" contrast="6000"/>
          </a:blip>
          <a:stretch>
            <a:fillRect/>
          </a:stretch>
        </p:blipFill>
        <p:spPr>
          <a:xfrm>
            <a:off x="1676400" y="228600"/>
            <a:ext cx="6781800" cy="60960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41679" name="Text Box 15"/>
          <p:cNvSpPr txBox="1"/>
          <p:nvPr/>
        </p:nvSpPr>
        <p:spPr>
          <a:xfrm rot="1786157">
            <a:off x="6670675" y="614363"/>
            <a:ext cx="1524000" cy="554037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chemeClr val="accent1"/>
                </a:solidFill>
                <a:latin typeface="Times New Roman" panose="02020603050405020304" pitchFamily="18" charset="0"/>
              </a:rPr>
              <a:t>Châu   Á</a:t>
            </a:r>
          </a:p>
        </p:txBody>
      </p:sp>
      <p:sp>
        <p:nvSpPr>
          <p:cNvPr id="241681" name="Text Box 17"/>
          <p:cNvSpPr txBox="1"/>
          <p:nvPr/>
        </p:nvSpPr>
        <p:spPr>
          <a:xfrm>
            <a:off x="3276600" y="152400"/>
            <a:ext cx="2209800" cy="492125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Châu             Âu</a:t>
            </a:r>
          </a:p>
        </p:txBody>
      </p:sp>
      <p:sp>
        <p:nvSpPr>
          <p:cNvPr id="241682" name="Text Box 18"/>
          <p:cNvSpPr txBox="1"/>
          <p:nvPr/>
        </p:nvSpPr>
        <p:spPr>
          <a:xfrm>
            <a:off x="838200" y="838200"/>
            <a:ext cx="2743200" cy="3324225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Đại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Tây</a:t>
            </a:r>
          </a:p>
          <a:p>
            <a:pPr algn="ctr">
              <a:spcBef>
                <a:spcPct val="50000"/>
              </a:spcBef>
            </a:pPr>
            <a:endParaRPr sz="2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 Dương</a:t>
            </a:r>
          </a:p>
        </p:txBody>
      </p:sp>
      <p:sp>
        <p:nvSpPr>
          <p:cNvPr id="241683" name="Text Box 19"/>
          <p:cNvSpPr txBox="1"/>
          <p:nvPr/>
        </p:nvSpPr>
        <p:spPr>
          <a:xfrm rot="723411">
            <a:off x="7086600" y="3276600"/>
            <a:ext cx="1447800" cy="2538413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ẤN </a:t>
            </a:r>
          </a:p>
          <a:p>
            <a:pPr algn="ctr"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ĐỘ</a:t>
            </a:r>
          </a:p>
          <a:p>
            <a:pPr algn="ctr">
              <a:spcBef>
                <a:spcPct val="50000"/>
              </a:spcBef>
            </a:pP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endParaRPr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</a:pP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</a:rPr>
              <a:t> DƯƠNG</a:t>
            </a:r>
          </a:p>
        </p:txBody>
      </p:sp>
      <p:sp>
        <p:nvSpPr>
          <p:cNvPr id="241684" name="Text Box 20"/>
          <p:cNvSpPr txBox="1"/>
          <p:nvPr/>
        </p:nvSpPr>
        <p:spPr>
          <a:xfrm rot="681975">
            <a:off x="3978275" y="515938"/>
            <a:ext cx="2795588" cy="492125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 algn="ctr">
              <a:spcBef>
                <a:spcPct val="50000"/>
              </a:spcBef>
            </a:pPr>
            <a:r>
              <a:rPr sz="2000" b="1" dirty="0">
                <a:solidFill>
                  <a:srgbClr val="02303E"/>
                </a:solidFill>
                <a:latin typeface="Times New Roman" panose="02020603050405020304" pitchFamily="18" charset="0"/>
              </a:rPr>
              <a:t>Địa      Trung        Hải</a:t>
            </a:r>
          </a:p>
        </p:txBody>
      </p:sp>
      <p:pic>
        <p:nvPicPr>
          <p:cNvPr id="13321" name="Picture 13" descr="tmp_2200_3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800" y="609600"/>
            <a:ext cx="6553200" cy="5334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2" name="Freeform 5"/>
          <p:cNvSpPr/>
          <p:nvPr/>
        </p:nvSpPr>
        <p:spPr>
          <a:xfrm rot="7228115">
            <a:off x="7175500" y="4502150"/>
            <a:ext cx="1212850" cy="547688"/>
          </a:xfrm>
          <a:custGeom>
            <a:avLst/>
            <a:gdLst>
              <a:gd name="txL" fmla="*/ 0 w 1581619"/>
              <a:gd name="txT" fmla="*/ 0 h 2342712"/>
              <a:gd name="txR" fmla="*/ 1581619 w 1581619"/>
              <a:gd name="txB" fmla="*/ 2342712 h 2342712"/>
            </a:gdLst>
            <a:ahLst/>
            <a:cxnLst/>
            <a:rect l="txL" t="txT" r="txR" b="txB"/>
            <a:pathLst>
              <a:path w="1581619" h="2342712">
                <a:moveTo>
                  <a:pt x="443753" y="1008530"/>
                </a:moveTo>
                <a:cubicBezTo>
                  <a:pt x="416859" y="1006289"/>
                  <a:pt x="510153" y="989069"/>
                  <a:pt x="309282" y="1035424"/>
                </a:cubicBezTo>
                <a:cubicBezTo>
                  <a:pt x="281659" y="1041798"/>
                  <a:pt x="228600" y="1062318"/>
                  <a:pt x="228600" y="1062318"/>
                </a:cubicBezTo>
                <a:cubicBezTo>
                  <a:pt x="215153" y="1057836"/>
                  <a:pt x="199327" y="1057726"/>
                  <a:pt x="188259" y="1048871"/>
                </a:cubicBezTo>
                <a:cubicBezTo>
                  <a:pt x="175639" y="1038775"/>
                  <a:pt x="171461" y="1021150"/>
                  <a:pt x="161365" y="1008530"/>
                </a:cubicBezTo>
                <a:cubicBezTo>
                  <a:pt x="128014" y="966840"/>
                  <a:pt x="135168" y="996475"/>
                  <a:pt x="107577" y="941294"/>
                </a:cubicBezTo>
                <a:cubicBezTo>
                  <a:pt x="101238" y="928616"/>
                  <a:pt x="101423" y="913107"/>
                  <a:pt x="94130" y="900953"/>
                </a:cubicBezTo>
                <a:cubicBezTo>
                  <a:pt x="87607" y="890082"/>
                  <a:pt x="75155" y="883959"/>
                  <a:pt x="67235" y="874059"/>
                </a:cubicBezTo>
                <a:cubicBezTo>
                  <a:pt x="57139" y="861439"/>
                  <a:pt x="49306" y="847165"/>
                  <a:pt x="40341" y="833718"/>
                </a:cubicBezTo>
                <a:cubicBezTo>
                  <a:pt x="35859" y="815789"/>
                  <a:pt x="29053" y="798285"/>
                  <a:pt x="26894" y="779930"/>
                </a:cubicBezTo>
                <a:cubicBezTo>
                  <a:pt x="468" y="555311"/>
                  <a:pt x="34812" y="669214"/>
                  <a:pt x="0" y="564777"/>
                </a:cubicBezTo>
                <a:cubicBezTo>
                  <a:pt x="10838" y="467238"/>
                  <a:pt x="5720" y="464074"/>
                  <a:pt x="26894" y="389965"/>
                </a:cubicBezTo>
                <a:cubicBezTo>
                  <a:pt x="30788" y="376336"/>
                  <a:pt x="29273" y="358479"/>
                  <a:pt x="40341" y="349624"/>
                </a:cubicBezTo>
                <a:cubicBezTo>
                  <a:pt x="54773" y="338079"/>
                  <a:pt x="76200" y="340659"/>
                  <a:pt x="94130" y="336177"/>
                </a:cubicBezTo>
                <a:cubicBezTo>
                  <a:pt x="107577" y="327212"/>
                  <a:pt x="120016" y="316511"/>
                  <a:pt x="134471" y="309283"/>
                </a:cubicBezTo>
                <a:cubicBezTo>
                  <a:pt x="147149" y="302944"/>
                  <a:pt x="168473" y="308513"/>
                  <a:pt x="174812" y="295835"/>
                </a:cubicBezTo>
                <a:cubicBezTo>
                  <a:pt x="236618" y="172223"/>
                  <a:pt x="137460" y="218639"/>
                  <a:pt x="228600" y="188259"/>
                </a:cubicBezTo>
                <a:cubicBezTo>
                  <a:pt x="233082" y="170330"/>
                  <a:pt x="228979" y="147539"/>
                  <a:pt x="242047" y="134471"/>
                </a:cubicBezTo>
                <a:cubicBezTo>
                  <a:pt x="255115" y="121403"/>
                  <a:pt x="278065" y="126101"/>
                  <a:pt x="295835" y="121024"/>
                </a:cubicBezTo>
                <a:cubicBezTo>
                  <a:pt x="309464" y="117130"/>
                  <a:pt x="322730" y="112059"/>
                  <a:pt x="336177" y="107577"/>
                </a:cubicBezTo>
                <a:cubicBezTo>
                  <a:pt x="349624" y="98612"/>
                  <a:pt x="362063" y="87911"/>
                  <a:pt x="376518" y="80683"/>
                </a:cubicBezTo>
                <a:cubicBezTo>
                  <a:pt x="414073" y="61905"/>
                  <a:pt x="476290" y="58745"/>
                  <a:pt x="510988" y="53788"/>
                </a:cubicBezTo>
                <a:cubicBezTo>
                  <a:pt x="537882" y="44823"/>
                  <a:pt x="582706" y="0"/>
                  <a:pt x="591671" y="26894"/>
                </a:cubicBezTo>
                <a:cubicBezTo>
                  <a:pt x="596153" y="40341"/>
                  <a:pt x="597256" y="55441"/>
                  <a:pt x="605118" y="67235"/>
                </a:cubicBezTo>
                <a:cubicBezTo>
                  <a:pt x="619988" y="89541"/>
                  <a:pt x="660993" y="122067"/>
                  <a:pt x="685800" y="134471"/>
                </a:cubicBezTo>
                <a:cubicBezTo>
                  <a:pt x="698478" y="140810"/>
                  <a:pt x="712694" y="143436"/>
                  <a:pt x="726141" y="147918"/>
                </a:cubicBezTo>
                <a:cubicBezTo>
                  <a:pt x="736398" y="163304"/>
                  <a:pt x="759191" y="215380"/>
                  <a:pt x="793377" y="201706"/>
                </a:cubicBezTo>
                <a:cubicBezTo>
                  <a:pt x="808382" y="195704"/>
                  <a:pt x="807651" y="171461"/>
                  <a:pt x="820271" y="161365"/>
                </a:cubicBezTo>
                <a:cubicBezTo>
                  <a:pt x="831339" y="152510"/>
                  <a:pt x="847165" y="152400"/>
                  <a:pt x="860612" y="147918"/>
                </a:cubicBezTo>
                <a:cubicBezTo>
                  <a:pt x="896471" y="152400"/>
                  <a:pt x="933324" y="151857"/>
                  <a:pt x="968188" y="161365"/>
                </a:cubicBezTo>
                <a:cubicBezTo>
                  <a:pt x="983780" y="165617"/>
                  <a:pt x="993198" y="183148"/>
                  <a:pt x="1008530" y="188259"/>
                </a:cubicBezTo>
                <a:cubicBezTo>
                  <a:pt x="1034396" y="196881"/>
                  <a:pt x="1062318" y="197224"/>
                  <a:pt x="1089212" y="201706"/>
                </a:cubicBezTo>
                <a:lnTo>
                  <a:pt x="1116106" y="282388"/>
                </a:lnTo>
                <a:cubicBezTo>
                  <a:pt x="1120588" y="295835"/>
                  <a:pt x="1126773" y="308831"/>
                  <a:pt x="1129553" y="322730"/>
                </a:cubicBezTo>
                <a:cubicBezTo>
                  <a:pt x="1134035" y="345142"/>
                  <a:pt x="1130322" y="370948"/>
                  <a:pt x="1143000" y="389965"/>
                </a:cubicBezTo>
                <a:cubicBezTo>
                  <a:pt x="1150863" y="401759"/>
                  <a:pt x="1169894" y="398930"/>
                  <a:pt x="1183341" y="403412"/>
                </a:cubicBezTo>
                <a:cubicBezTo>
                  <a:pt x="1203287" y="433330"/>
                  <a:pt x="1218114" y="447906"/>
                  <a:pt x="1223682" y="484094"/>
                </a:cubicBezTo>
                <a:cubicBezTo>
                  <a:pt x="1230532" y="528617"/>
                  <a:pt x="1230280" y="574042"/>
                  <a:pt x="1237130" y="618565"/>
                </a:cubicBezTo>
                <a:cubicBezTo>
                  <a:pt x="1239285" y="632575"/>
                  <a:pt x="1241722" y="647838"/>
                  <a:pt x="1250577" y="658906"/>
                </a:cubicBezTo>
                <a:cubicBezTo>
                  <a:pt x="1260673" y="671526"/>
                  <a:pt x="1277767" y="676406"/>
                  <a:pt x="1290918" y="685800"/>
                </a:cubicBezTo>
                <a:cubicBezTo>
                  <a:pt x="1309155" y="698827"/>
                  <a:pt x="1326777" y="712694"/>
                  <a:pt x="1344706" y="726141"/>
                </a:cubicBezTo>
                <a:cubicBezTo>
                  <a:pt x="1349188" y="739588"/>
                  <a:pt x="1355373" y="752584"/>
                  <a:pt x="1358153" y="766483"/>
                </a:cubicBezTo>
                <a:cubicBezTo>
                  <a:pt x="1388418" y="917810"/>
                  <a:pt x="1324227" y="864256"/>
                  <a:pt x="1546412" y="847165"/>
                </a:cubicBezTo>
                <a:cubicBezTo>
                  <a:pt x="1555377" y="860612"/>
                  <a:pt x="1571698" y="871425"/>
                  <a:pt x="1573306" y="887506"/>
                </a:cubicBezTo>
                <a:cubicBezTo>
                  <a:pt x="1581619" y="970632"/>
                  <a:pt x="1572849" y="968644"/>
                  <a:pt x="1532965" y="1008530"/>
                </a:cubicBezTo>
                <a:cubicBezTo>
                  <a:pt x="1500724" y="1105254"/>
                  <a:pt x="1539841" y="984465"/>
                  <a:pt x="1506071" y="1102659"/>
                </a:cubicBezTo>
                <a:cubicBezTo>
                  <a:pt x="1502177" y="1116288"/>
                  <a:pt x="1504931" y="1135968"/>
                  <a:pt x="1492624" y="1143000"/>
                </a:cubicBezTo>
                <a:cubicBezTo>
                  <a:pt x="1468951" y="1156527"/>
                  <a:pt x="1438835" y="1151965"/>
                  <a:pt x="1411941" y="1156447"/>
                </a:cubicBezTo>
                <a:cubicBezTo>
                  <a:pt x="1389529" y="1178859"/>
                  <a:pt x="1347860" y="1192145"/>
                  <a:pt x="1344706" y="1223683"/>
                </a:cubicBezTo>
                <a:cubicBezTo>
                  <a:pt x="1329849" y="1372257"/>
                  <a:pt x="1345504" y="1315418"/>
                  <a:pt x="1317812" y="1398494"/>
                </a:cubicBezTo>
                <a:cubicBezTo>
                  <a:pt x="1326544" y="1512011"/>
                  <a:pt x="1343372" y="1597018"/>
                  <a:pt x="1317812" y="1707777"/>
                </a:cubicBezTo>
                <a:cubicBezTo>
                  <a:pt x="1314178" y="1723524"/>
                  <a:pt x="1303538" y="1738022"/>
                  <a:pt x="1290918" y="1748118"/>
                </a:cubicBezTo>
                <a:cubicBezTo>
                  <a:pt x="1279850" y="1756973"/>
                  <a:pt x="1264024" y="1757083"/>
                  <a:pt x="1250577" y="1761565"/>
                </a:cubicBezTo>
                <a:cubicBezTo>
                  <a:pt x="1225561" y="1786580"/>
                  <a:pt x="1213752" y="1794872"/>
                  <a:pt x="1196788" y="1828800"/>
                </a:cubicBezTo>
                <a:cubicBezTo>
                  <a:pt x="1190449" y="1841478"/>
                  <a:pt x="1187823" y="1855694"/>
                  <a:pt x="1183341" y="1869141"/>
                </a:cubicBezTo>
                <a:cubicBezTo>
                  <a:pt x="1178859" y="1918447"/>
                  <a:pt x="1185550" y="1970090"/>
                  <a:pt x="1169894" y="2017059"/>
                </a:cubicBezTo>
                <a:cubicBezTo>
                  <a:pt x="1165412" y="2030506"/>
                  <a:pt x="1139576" y="2020483"/>
                  <a:pt x="1129553" y="2030506"/>
                </a:cubicBezTo>
                <a:cubicBezTo>
                  <a:pt x="1119530" y="2040529"/>
                  <a:pt x="1120588" y="2057400"/>
                  <a:pt x="1116106" y="2070847"/>
                </a:cubicBezTo>
                <a:cubicBezTo>
                  <a:pt x="1111624" y="2111188"/>
                  <a:pt x="1125935" y="2158619"/>
                  <a:pt x="1102659" y="2191871"/>
                </a:cubicBezTo>
                <a:cubicBezTo>
                  <a:pt x="1087024" y="2214207"/>
                  <a:pt x="1048593" y="2199403"/>
                  <a:pt x="1021977" y="2205318"/>
                </a:cubicBezTo>
                <a:cubicBezTo>
                  <a:pt x="1008140" y="2208393"/>
                  <a:pt x="995082" y="2214283"/>
                  <a:pt x="981635" y="2218765"/>
                </a:cubicBezTo>
                <a:cubicBezTo>
                  <a:pt x="972670" y="2232212"/>
                  <a:pt x="967361" y="2249010"/>
                  <a:pt x="954741" y="2259106"/>
                </a:cubicBezTo>
                <a:cubicBezTo>
                  <a:pt x="917765" y="2288687"/>
                  <a:pt x="832480" y="2262313"/>
                  <a:pt x="806824" y="2259106"/>
                </a:cubicBezTo>
                <a:cubicBezTo>
                  <a:pt x="793377" y="2263588"/>
                  <a:pt x="777551" y="2263698"/>
                  <a:pt x="766482" y="2272553"/>
                </a:cubicBezTo>
                <a:cubicBezTo>
                  <a:pt x="719710" y="2309970"/>
                  <a:pt x="759466" y="2342712"/>
                  <a:pt x="712694" y="2272553"/>
                </a:cubicBezTo>
                <a:cubicBezTo>
                  <a:pt x="717176" y="2254624"/>
                  <a:pt x="721064" y="2236535"/>
                  <a:pt x="726141" y="2218765"/>
                </a:cubicBezTo>
                <a:cubicBezTo>
                  <a:pt x="730035" y="2205136"/>
                  <a:pt x="739588" y="2192598"/>
                  <a:pt x="739588" y="2178424"/>
                </a:cubicBezTo>
                <a:cubicBezTo>
                  <a:pt x="739588" y="2151159"/>
                  <a:pt x="731018" y="2124567"/>
                  <a:pt x="726141" y="2097741"/>
                </a:cubicBezTo>
                <a:cubicBezTo>
                  <a:pt x="713160" y="2026344"/>
                  <a:pt x="717909" y="2046150"/>
                  <a:pt x="699247" y="1990165"/>
                </a:cubicBezTo>
                <a:cubicBezTo>
                  <a:pt x="696291" y="1966517"/>
                  <a:pt x="672353" y="1779001"/>
                  <a:pt x="672353" y="1761565"/>
                </a:cubicBezTo>
                <a:cubicBezTo>
                  <a:pt x="672353" y="1712056"/>
                  <a:pt x="678798" y="1662659"/>
                  <a:pt x="685800" y="1613647"/>
                </a:cubicBezTo>
                <a:cubicBezTo>
                  <a:pt x="687805" y="1599615"/>
                  <a:pt x="694765" y="1586753"/>
                  <a:pt x="699247" y="1573306"/>
                </a:cubicBezTo>
                <a:cubicBezTo>
                  <a:pt x="694765" y="1515035"/>
                  <a:pt x="705251" y="1453605"/>
                  <a:pt x="685800" y="1398494"/>
                </a:cubicBezTo>
                <a:cubicBezTo>
                  <a:pt x="676248" y="1371429"/>
                  <a:pt x="627006" y="1372138"/>
                  <a:pt x="618565" y="1344706"/>
                </a:cubicBezTo>
                <a:cubicBezTo>
                  <a:pt x="604154" y="1297869"/>
                  <a:pt x="629452" y="1231362"/>
                  <a:pt x="645459" y="1183341"/>
                </a:cubicBezTo>
                <a:cubicBezTo>
                  <a:pt x="640977" y="1169894"/>
                  <a:pt x="642035" y="1153023"/>
                  <a:pt x="632012" y="1143000"/>
                </a:cubicBezTo>
                <a:cubicBezTo>
                  <a:pt x="613531" y="1124519"/>
                  <a:pt x="586045" y="1117850"/>
                  <a:pt x="564777" y="1102659"/>
                </a:cubicBezTo>
                <a:cubicBezTo>
                  <a:pt x="554460" y="1095290"/>
                  <a:pt x="546847" y="1084730"/>
                  <a:pt x="537882" y="1075765"/>
                </a:cubicBezTo>
                <a:cubicBezTo>
                  <a:pt x="533400" y="1062318"/>
                  <a:pt x="537596" y="1040688"/>
                  <a:pt x="524435" y="1035424"/>
                </a:cubicBezTo>
                <a:cubicBezTo>
                  <a:pt x="507276" y="1028560"/>
                  <a:pt x="489128" y="1048871"/>
                  <a:pt x="470647" y="1048871"/>
                </a:cubicBezTo>
                <a:cubicBezTo>
                  <a:pt x="429106" y="1048871"/>
                  <a:pt x="470647" y="1010771"/>
                  <a:pt x="443753" y="1008530"/>
                </a:cubicBezTo>
                <a:close/>
              </a:path>
            </a:pathLst>
          </a:custGeom>
          <a:noFill/>
          <a:ln w="38100" cap="flat" cmpd="sng">
            <a:solidFill>
              <a:srgbClr val="33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 vert="eaVert" anchor="ctr" anchorCtr="0"/>
          <a:lstStyle/>
          <a:p>
            <a:pPr algn="ctr" eaLnBrk="1" hangingPunct="1"/>
            <a:endParaRPr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1691" name="Text Box 27"/>
          <p:cNvSpPr txBox="1"/>
          <p:nvPr/>
        </p:nvSpPr>
        <p:spPr>
          <a:xfrm rot="2822747">
            <a:off x="6608763" y="1816100"/>
            <a:ext cx="1287462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Arial" panose="020B0604020202020204" pitchFamily="34" charset="0"/>
              </a:rPr>
              <a:t>Biển Đỏ</a:t>
            </a:r>
          </a:p>
        </p:txBody>
      </p:sp>
      <p:sp>
        <p:nvSpPr>
          <p:cNvPr id="13324" name="Text Box 29"/>
          <p:cNvSpPr txBox="1"/>
          <p:nvPr/>
        </p:nvSpPr>
        <p:spPr>
          <a:xfrm>
            <a:off x="3886200" y="1600200"/>
            <a:ext cx="2743200" cy="731838"/>
          </a:xfrm>
          <a:prstGeom prst="rect">
            <a:avLst/>
          </a:prstGeom>
          <a:noFill/>
          <a:ln w="9525">
            <a:noFill/>
          </a:ln>
        </p:spPr>
        <p:txBody>
          <a:bodyPr bIns="137160">
            <a:spAutoFit/>
          </a:bodyPr>
          <a:lstStyle/>
          <a:p>
            <a:pPr>
              <a:spcBef>
                <a:spcPct val="50000"/>
              </a:spcBef>
            </a:pPr>
            <a:r>
              <a:rPr sz="3600" b="1" dirty="0">
                <a:solidFill>
                  <a:srgbClr val="6600CC"/>
                </a:solidFill>
                <a:latin typeface="Times New Roman" panose="02020603050405020304" pitchFamily="18" charset="0"/>
              </a:rPr>
              <a:t>Châu Phi</a:t>
            </a:r>
          </a:p>
        </p:txBody>
      </p:sp>
      <p:sp>
        <p:nvSpPr>
          <p:cNvPr id="13" name="Text Box 27"/>
          <p:cNvSpPr txBox="1"/>
          <p:nvPr/>
        </p:nvSpPr>
        <p:spPr>
          <a:xfrm>
            <a:off x="685800" y="6248400"/>
            <a:ext cx="8839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sz="2800" b="1" dirty="0">
                <a:solidFill>
                  <a:srgbClr val="003300"/>
                </a:solidFill>
                <a:latin typeface="Arial" panose="020B0604020202020204" pitchFamily="34" charset="0"/>
              </a:rPr>
              <a:t>Châu Phi giáp với các châu lục và đại dương nào?</a:t>
            </a:r>
          </a:p>
        </p:txBody>
      </p:sp>
    </p:spTree>
  </p:cSld>
  <p:clrMapOvr>
    <a:masterClrMapping/>
  </p:clrMapOvr>
  <p:transition spd="slow">
    <p:cover dir="ld"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4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41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4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241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9" grpId="0"/>
      <p:bldP spid="241681" grpId="0"/>
      <p:bldP spid="241682" grpId="0"/>
      <p:bldP spid="241683" grpId="0"/>
      <p:bldP spid="241684" grpId="0"/>
      <p:bldP spid="24169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6084888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8"/>
          <p:cNvSpPr txBox="1"/>
          <p:nvPr/>
        </p:nvSpPr>
        <p:spPr>
          <a:xfrm>
            <a:off x="4724400" y="3733800"/>
            <a:ext cx="1676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ÂN ĐỘ DƯƠNG</a:t>
            </a:r>
          </a:p>
        </p:txBody>
      </p:sp>
      <p:sp>
        <p:nvSpPr>
          <p:cNvPr id="14340" name="Text Box 9"/>
          <p:cNvSpPr txBox="1"/>
          <p:nvPr/>
        </p:nvSpPr>
        <p:spPr>
          <a:xfrm>
            <a:off x="990600" y="228600"/>
            <a:ext cx="1371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CHÂU ÂU </a:t>
            </a:r>
          </a:p>
        </p:txBody>
      </p:sp>
      <p:sp>
        <p:nvSpPr>
          <p:cNvPr id="14341" name="Text Box 11"/>
          <p:cNvSpPr txBox="1"/>
          <p:nvPr/>
        </p:nvSpPr>
        <p:spPr>
          <a:xfrm>
            <a:off x="4419600" y="1219200"/>
            <a:ext cx="15240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CHÂU Á</a:t>
            </a:r>
          </a:p>
        </p:txBody>
      </p:sp>
      <p:sp>
        <p:nvSpPr>
          <p:cNvPr id="14342" name="Text Box 15"/>
          <p:cNvSpPr txBox="1"/>
          <p:nvPr/>
        </p:nvSpPr>
        <p:spPr>
          <a:xfrm>
            <a:off x="381000" y="3657600"/>
            <a:ext cx="16764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ĐẠI TÂY DƯƠNG</a:t>
            </a:r>
          </a:p>
        </p:txBody>
      </p:sp>
      <p:sp>
        <p:nvSpPr>
          <p:cNvPr id="14343" name="Text Box 22"/>
          <p:cNvSpPr txBox="1"/>
          <p:nvPr/>
        </p:nvSpPr>
        <p:spPr>
          <a:xfrm rot="465066">
            <a:off x="2273300" y="625475"/>
            <a:ext cx="2209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ĐỊA TRUNG HẢI</a:t>
            </a:r>
          </a:p>
        </p:txBody>
      </p:sp>
      <p:pic>
        <p:nvPicPr>
          <p:cNvPr id="245784" name="Picture 24" descr="suez kenh da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733800"/>
            <a:ext cx="36576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85" name="Picture 25" descr="panama124f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81000"/>
            <a:ext cx="36576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786" name="Line 26"/>
          <p:cNvSpPr/>
          <p:nvPr/>
        </p:nvSpPr>
        <p:spPr>
          <a:xfrm>
            <a:off x="4191000" y="1295400"/>
            <a:ext cx="4038600" cy="1143000"/>
          </a:xfrm>
          <a:prstGeom prst="line">
            <a:avLst/>
          </a:prstGeom>
          <a:ln w="3810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45787" name="Text Box 27"/>
          <p:cNvSpPr txBox="1"/>
          <p:nvPr/>
        </p:nvSpPr>
        <p:spPr>
          <a:xfrm>
            <a:off x="8001000" y="2438400"/>
            <a:ext cx="1676400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KÊNH ĐÀO</a:t>
            </a:r>
          </a:p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XUY -Ê</a:t>
            </a:r>
          </a:p>
        </p:txBody>
      </p:sp>
      <p:sp>
        <p:nvSpPr>
          <p:cNvPr id="14348" name="Text Box 28"/>
          <p:cNvSpPr txBox="1"/>
          <p:nvPr/>
        </p:nvSpPr>
        <p:spPr>
          <a:xfrm rot="-10800000" flipV="1">
            <a:off x="2209800" y="2362200"/>
            <a:ext cx="14478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CHÂU PHI</a:t>
            </a:r>
            <a:r>
              <a:rPr sz="2000" b="1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9" name="Text Box 29"/>
          <p:cNvSpPr txBox="1"/>
          <p:nvPr/>
        </p:nvSpPr>
        <p:spPr>
          <a:xfrm rot="-7052802" flipV="1">
            <a:off x="3740150" y="1973263"/>
            <a:ext cx="175418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sz="2000" b="1" dirty="0">
                <a:latin typeface="Times New Roman" panose="02020603050405020304" pitchFamily="18" charset="0"/>
              </a:rPr>
              <a:t>BIỂN ĐỎ</a:t>
            </a:r>
          </a:p>
        </p:txBody>
      </p:sp>
      <p:sp>
        <p:nvSpPr>
          <p:cNvPr id="245792" name="Line 15"/>
          <p:cNvSpPr/>
          <p:nvPr/>
        </p:nvSpPr>
        <p:spPr>
          <a:xfrm flipH="1" flipV="1">
            <a:off x="4038600" y="1143000"/>
            <a:ext cx="76200" cy="228600"/>
          </a:xfrm>
          <a:prstGeom prst="line">
            <a:avLst/>
          </a:prstGeom>
          <a:ln w="1143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slow">
    <p:pull dir="d"/>
    <p:sndAc>
      <p:stSnd>
        <p:snd r:embed="rId2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4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4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144463" y="0"/>
            <a:ext cx="5748337" cy="6858000"/>
          </a:xfrm>
        </p:spPr>
      </p:pic>
      <p:sp>
        <p:nvSpPr>
          <p:cNvPr id="19459" name="Text Box 9"/>
          <p:cNvSpPr txBox="1"/>
          <p:nvPr/>
        </p:nvSpPr>
        <p:spPr>
          <a:xfrm>
            <a:off x="5778500" y="533400"/>
            <a:ext cx="4127500" cy="40309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sz="2800" b="1" dirty="0">
              <a:solidFill>
                <a:srgbClr val="0101FD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101FD"/>
                </a:solidFill>
                <a:latin typeface="Arial" panose="020B0604020202020204" pitchFamily="34" charset="0"/>
              </a:rPr>
              <a:t>Câu 1:</a:t>
            </a:r>
            <a:r>
              <a:rPr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 panose="020B0604020202020204" pitchFamily="34" charset="0"/>
              </a:rPr>
              <a:t>Địa hình Châu Phi có đặc điểm gì?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101FD"/>
                </a:solidFill>
                <a:latin typeface="Arial" panose="020B0604020202020204" pitchFamily="34" charset="0"/>
              </a:rPr>
              <a:t>Câu 2:</a:t>
            </a:r>
            <a:r>
              <a:rPr sz="2400" b="1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 panose="020B0604020202020204" pitchFamily="34" charset="0"/>
              </a:rPr>
              <a:t>Tìm và đọc tên các bồn địa và cao nguyên ở Châu Phi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101FD"/>
                </a:solidFill>
                <a:latin typeface="Arial" panose="020B0604020202020204" pitchFamily="34" charset="0"/>
              </a:rPr>
              <a:t>Câu 3 :</a:t>
            </a:r>
            <a:r>
              <a:rPr sz="2400" b="1" dirty="0">
                <a:latin typeface="Arial" panose="020B0604020202020204" pitchFamily="34" charset="0"/>
              </a:rPr>
              <a:t> </a:t>
            </a:r>
            <a:r>
              <a:rPr sz="2400" b="1" dirty="0">
                <a:solidFill>
                  <a:srgbClr val="333300"/>
                </a:solidFill>
                <a:latin typeface="Arial" panose="020B0604020202020204" pitchFamily="34" charset="0"/>
              </a:rPr>
              <a:t>Tìm và đọc tên các sông và hồ lớn ở Châu Phi.</a:t>
            </a:r>
          </a:p>
        </p:txBody>
      </p:sp>
      <p:sp>
        <p:nvSpPr>
          <p:cNvPr id="19460" name="Rectangle 11"/>
          <p:cNvSpPr/>
          <p:nvPr/>
        </p:nvSpPr>
        <p:spPr>
          <a:xfrm>
            <a:off x="2311400" y="2362200"/>
            <a:ext cx="9080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333300"/>
                </a:solidFill>
                <a:latin typeface=".VnTime" pitchFamily="34" charset="0"/>
              </a:rPr>
              <a:t>Hå s¸t</a:t>
            </a:r>
          </a:p>
        </p:txBody>
      </p:sp>
      <p:sp>
        <p:nvSpPr>
          <p:cNvPr id="19461" name="Rectangle 12"/>
          <p:cNvSpPr/>
          <p:nvPr/>
        </p:nvSpPr>
        <p:spPr>
          <a:xfrm>
            <a:off x="4127500" y="3371850"/>
            <a:ext cx="825500" cy="2857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400" b="1" dirty="0">
                <a:solidFill>
                  <a:srgbClr val="333300"/>
                </a:solidFill>
                <a:latin typeface=".VnTime" pitchFamily="34" charset="0"/>
              </a:rPr>
              <a:t>Hå Vic-to-ri-a</a:t>
            </a:r>
          </a:p>
        </p:txBody>
      </p:sp>
      <p:sp>
        <p:nvSpPr>
          <p:cNvPr id="19462" name="Rectangle 13"/>
          <p:cNvSpPr/>
          <p:nvPr/>
        </p:nvSpPr>
        <p:spPr>
          <a:xfrm rot="3009094">
            <a:off x="1355725" y="2295525"/>
            <a:ext cx="838200" cy="2476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600" b="1" dirty="0">
                <a:solidFill>
                  <a:srgbClr val="333300"/>
                </a:solidFill>
                <a:latin typeface=".VnTime" pitchFamily="34" charset="0"/>
              </a:rPr>
              <a:t>S. Ni-giª</a:t>
            </a:r>
          </a:p>
        </p:txBody>
      </p:sp>
      <p:sp>
        <p:nvSpPr>
          <p:cNvPr id="19463" name="Rectangle 14"/>
          <p:cNvSpPr/>
          <p:nvPr/>
        </p:nvSpPr>
        <p:spPr>
          <a:xfrm rot="-2724085">
            <a:off x="2346325" y="3743325"/>
            <a:ext cx="838200" cy="2476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600" b="1" dirty="0">
                <a:solidFill>
                  <a:srgbClr val="333300"/>
                </a:solidFill>
                <a:latin typeface=".VnTime" pitchFamily="34" charset="0"/>
              </a:rPr>
              <a:t>S. C«n-g«</a:t>
            </a:r>
          </a:p>
        </p:txBody>
      </p:sp>
      <p:sp>
        <p:nvSpPr>
          <p:cNvPr id="19464" name="Rectangle 17"/>
          <p:cNvSpPr/>
          <p:nvPr/>
        </p:nvSpPr>
        <p:spPr>
          <a:xfrm rot="4205768">
            <a:off x="3625850" y="1323975"/>
            <a:ext cx="838200" cy="24765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600" b="1" dirty="0">
                <a:solidFill>
                  <a:srgbClr val="333300"/>
                </a:solidFill>
                <a:latin typeface=".VnTime" pitchFamily="34" charset="0"/>
              </a:rPr>
              <a:t>S Nin</a:t>
            </a:r>
          </a:p>
        </p:txBody>
      </p:sp>
      <p:sp>
        <p:nvSpPr>
          <p:cNvPr id="19465" name="Rectangle 18"/>
          <p:cNvSpPr/>
          <p:nvPr/>
        </p:nvSpPr>
        <p:spPr>
          <a:xfrm rot="2224336">
            <a:off x="3797300" y="4400550"/>
            <a:ext cx="908050" cy="228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/>
            <a:r>
              <a:rPr sz="1600" b="1" dirty="0">
                <a:solidFill>
                  <a:srgbClr val="333300"/>
                </a:solidFill>
                <a:latin typeface=".VnTime" pitchFamily="34" charset="0"/>
              </a:rPr>
              <a:t>S. D¨m-be-di</a:t>
            </a:r>
          </a:p>
        </p:txBody>
      </p:sp>
      <p:sp>
        <p:nvSpPr>
          <p:cNvPr id="19466" name="Rectangle 10"/>
          <p:cNvSpPr/>
          <p:nvPr/>
        </p:nvSpPr>
        <p:spPr>
          <a:xfrm>
            <a:off x="685800" y="304800"/>
            <a:ext cx="8991600" cy="5334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Quan sát lược đồ H1 sgk T116, thảo luận nội dung câu hỏi sau:</a:t>
            </a:r>
          </a:p>
          <a:p>
            <a:pPr algn="ctr"/>
            <a:endParaRPr sz="3200" dirty="0">
              <a:latin typeface=".VnTime" pitchFamily="34" charset="0"/>
            </a:endParaRPr>
          </a:p>
        </p:txBody>
      </p:sp>
      <p:sp>
        <p:nvSpPr>
          <p:cNvPr id="13" name="AutoShape 51"/>
          <p:cNvSpPr/>
          <p:nvPr/>
        </p:nvSpPr>
        <p:spPr>
          <a:xfrm>
            <a:off x="6096000" y="4267200"/>
            <a:ext cx="3581400" cy="1524000"/>
          </a:xfrm>
          <a:prstGeom prst="cloudCallout">
            <a:avLst>
              <a:gd name="adj1" fmla="val -50694"/>
              <a:gd name="adj2" fmla="val 47222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/>
            <a:r>
              <a:rPr sz="3600" dirty="0">
                <a:solidFill>
                  <a:srgbClr val="FFFF00"/>
                </a:solidFill>
                <a:latin typeface="Times New Roman" panose="02020603050405020304" pitchFamily="18" charset="0"/>
              </a:rPr>
              <a:t>Thảo luận nhóm 2</a:t>
            </a:r>
          </a:p>
        </p:txBody>
      </p:sp>
    </p:spTree>
  </p:cSld>
  <p:clrMapOvr>
    <a:masterClrMapping/>
  </p:clrMapOvr>
  <p:transition spd="slow">
    <p:split orient="vert"/>
    <p:sndAc>
      <p:stSnd>
        <p:snd r:embed="rId3" name="Slide moi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124</TotalTime>
  <Words>874</Words>
  <Application>Microsoft Office PowerPoint</Application>
  <PresentationFormat>A4 Paper (210x297 mm)</PresentationFormat>
  <Paragraphs>175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Hoang mạc Xa-ha-ra</vt:lpstr>
      <vt:lpstr>PowerPoint Presentation</vt:lpstr>
      <vt:lpstr>PowerPoint Presentation</vt:lpstr>
      <vt:lpstr>PowerPoint Presentation</vt:lpstr>
      <vt:lpstr>PowerPoint Presentation</vt:lpstr>
      <vt:lpstr>Tìm và chỉ vùng rừng rậm nhiệt đới và Xa- van của châu Phi.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Nhatthai</dc:creator>
  <cp:lastModifiedBy>Microsoft</cp:lastModifiedBy>
  <cp:revision>600</cp:revision>
  <dcterms:created xsi:type="dcterms:W3CDTF">2008-03-14T03:19:00Z</dcterms:created>
  <dcterms:modified xsi:type="dcterms:W3CDTF">2024-04-22T03:23:16Z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DE6E2CF1FCFA4421861A3EE6FA724A80</vt:lpwstr>
  </property>
  <property fmtid="{D5CDD505-2E9C-101B-9397-08002B2CF9AE}" pid="3" name="KSOProductBuildVer">
    <vt:lpwstr>1033-11.2.0.11486</vt:lpwstr>
  </property>
</Properties>
</file>