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3" r:id="rId3"/>
  </p:sldMasterIdLst>
  <p:notesMasterIdLst>
    <p:notesMasterId r:id="rId16"/>
  </p:notesMasterIdLst>
  <p:sldIdLst>
    <p:sldId id="345" r:id="rId4"/>
    <p:sldId id="346" r:id="rId5"/>
    <p:sldId id="343" r:id="rId6"/>
    <p:sldId id="260" r:id="rId7"/>
    <p:sldId id="329" r:id="rId8"/>
    <p:sldId id="328" r:id="rId9"/>
    <p:sldId id="347" r:id="rId10"/>
    <p:sldId id="341" r:id="rId11"/>
    <p:sldId id="2007577118" r:id="rId12"/>
    <p:sldId id="465" r:id="rId13"/>
    <p:sldId id="2007577117" r:id="rId14"/>
    <p:sldId id="34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67" d="100"/>
          <a:sy n="67" d="100"/>
        </p:scale>
        <p:origin x="6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9891-7DAA-40CC-B909-AE27ED449E85}"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5F395-9ECC-4405-8B4F-EFB9B92F49F7}" type="slidenum">
              <a:rPr lang="en-US" smtClean="0"/>
              <a:t>‹#›</a:t>
            </a:fld>
            <a:endParaRPr lang="en-US"/>
          </a:p>
        </p:txBody>
      </p:sp>
    </p:spTree>
    <p:extLst>
      <p:ext uri="{BB962C8B-B14F-4D97-AF65-F5344CB8AC3E}">
        <p14:creationId xmlns:p14="http://schemas.microsoft.com/office/powerpoint/2010/main" val="4414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3976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4348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6782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838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906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352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058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858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94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396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26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9043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72771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811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9572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674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63600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67814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91042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372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51869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23301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0488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55894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89099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49803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2469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17482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12/8/2022</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0141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6416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5318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093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4991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729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980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18073A36-0649-49C9-ACA8-C0C4E07B16C0}"/>
              </a:ext>
            </a:extLst>
          </p:cNvPr>
          <p:cNvSpPr txBox="1"/>
          <p:nvPr userDrawn="1"/>
        </p:nvSpPr>
        <p:spPr>
          <a:xfrm>
            <a:off x="10390243" y="18886"/>
            <a:ext cx="173435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940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A picture containing shape&#10;&#10;Description automatically generated">
            <a:extLst>
              <a:ext uri="{FF2B5EF4-FFF2-40B4-BE49-F238E27FC236}">
                <a16:creationId xmlns:a16="http://schemas.microsoft.com/office/drawing/2014/main" id="{078E2FF1-FC93-40D8-9580-60FECA7072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2575" y="314325"/>
            <a:ext cx="1276349" cy="1276349"/>
          </a:xfrm>
          <a:prstGeom prst="rect">
            <a:avLst/>
          </a:prstGeom>
        </p:spPr>
      </p:pic>
    </p:spTree>
    <p:extLst>
      <p:ext uri="{BB962C8B-B14F-4D97-AF65-F5344CB8AC3E}">
        <p14:creationId xmlns:p14="http://schemas.microsoft.com/office/powerpoint/2010/main" val="215591386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2204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audio" Target="../media/audio1.wav"/><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audio" Target="../media/audio1.wav"/><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9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9600" b="1" i="0" u="none" strike="noStrike" kern="1200" cap="none" spc="-15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vi-VN" sz="9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1501060" y="-131731"/>
            <a:ext cx="7228649" cy="6078345"/>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7779224" y="4821097"/>
            <a:ext cx="4166396" cy="2036904"/>
          </a:xfrm>
          <a:prstGeom prst="rect">
            <a:avLst/>
          </a:prstGeom>
          <a:noFill/>
          <a:ln w="9525">
            <a:noFill/>
          </a:ln>
        </p:spPr>
      </p:pic>
      <p:sp>
        <p:nvSpPr>
          <p:cNvPr id="11271" name="文本框 11270"/>
          <p:cNvSpPr txBox="1"/>
          <p:nvPr/>
        </p:nvSpPr>
        <p:spPr>
          <a:xfrm>
            <a:off x="2286439" y="2827543"/>
            <a:ext cx="6142415" cy="1913655"/>
          </a:xfrm>
          <a:prstGeom prst="rect">
            <a:avLst/>
          </a:prstGeom>
          <a:noFill/>
          <a:ln w="9525">
            <a:noFill/>
          </a:ln>
        </p:spPr>
        <p:txBody>
          <a:bodyPr wrap="square" lIns="66349" tIns="33174" rIns="66349" bIns="33174">
            <a:spAutoFit/>
          </a:bodyPr>
          <a:lstStyle/>
          <a:p>
            <a:pPr lvl="0"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sách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nuôi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8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TẠM BIỆT VÀ HẸN GẶP LẠI</a:t>
            </a:r>
            <a:endParaRPr kumimoji="0" lang="vi-VN"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à Trống, Mèo Con và Cún Con">
            <a:hlinkClick r:id="" action="ppaction://media"/>
            <a:extLst>
              <a:ext uri="{FF2B5EF4-FFF2-40B4-BE49-F238E27FC236}">
                <a16:creationId xmlns:a16="http://schemas.microsoft.com/office/drawing/2014/main" id="{2CFA30E2-B4A9-4E37-B452-A8A0BDFDA7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4012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a:extLst>
              <a:ext uri="{FF2B5EF4-FFF2-40B4-BE49-F238E27FC236}">
                <a16:creationId xmlns:a16="http://schemas.microsoft.com/office/drawing/2014/main" id="{566C9AB7-C922-46EE-90AC-DAD793BE04AA}"/>
              </a:ext>
            </a:extLst>
          </p:cNvPr>
          <p:cNvSpPr txBox="1"/>
          <p:nvPr/>
        </p:nvSpPr>
        <p:spPr>
          <a:xfrm>
            <a:off x="3774752" y="840258"/>
            <a:ext cx="6324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srgbClr val="017A4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491234" y="2362420"/>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12 – </a:t>
            </a: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5 </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4FD1C7-0758-4467-A88D-61435C72BB19}"/>
              </a:ext>
            </a:extLst>
          </p:cNvPr>
          <p:cNvPicPr>
            <a:picLocks noChangeAspect="1"/>
          </p:cNvPicPr>
          <p:nvPr/>
        </p:nvPicPr>
        <p:blipFill>
          <a:blip r:embed="rId9"/>
          <a:stretch>
            <a:fillRect/>
          </a:stretch>
        </p:blipFill>
        <p:spPr>
          <a:xfrm>
            <a:off x="2161792" y="3015550"/>
            <a:ext cx="8839966" cy="1493649"/>
          </a:xfrm>
          <a:prstGeom prst="rect">
            <a:avLst/>
          </a:prstGeom>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100"/>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Arial-Rounded" panose="020B0500000000000000" pitchFamily="34" charset="0"/>
                <a:cs typeface="Arial-Rounded" panose="020B0500000000000000" pitchFamily="34" charset="0"/>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Arial-Rounded" panose="020B0500000000000000" pitchFamily="34" charset="0"/>
                <a:cs typeface="Arial-Rounded" panose="020B0500000000000000" pitchFamily="34" charset="0"/>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1077218"/>
          </a:xfrm>
          <a:prstGeom prst="rect">
            <a:avLst/>
          </a:prstGeom>
          <a:noFill/>
        </p:spPr>
        <p:txBody>
          <a:bodyPr wrap="square">
            <a:spAutoFit/>
          </a:bodyPr>
          <a:lstStyle/>
          <a:p>
            <a:pPr lvl="0">
              <a:defRPr/>
            </a:pPr>
            <a:r>
              <a:rPr lang="en-US" sz="3200" b="1" dirty="0">
                <a:solidFill>
                  <a:srgbClr val="FF2543"/>
                </a:solidFill>
              </a:rPr>
              <a:t>1. </a:t>
            </a:r>
            <a:r>
              <a:rPr lang="en-US" sz="3200" b="1" dirty="0" err="1">
                <a:solidFill>
                  <a:srgbClr val="FF2543"/>
                </a:solidFill>
              </a:rPr>
              <a:t>Đọc</a:t>
            </a:r>
            <a:r>
              <a:rPr lang="en-US" sz="3200" b="1" dirty="0">
                <a:solidFill>
                  <a:srgbClr val="FF2543"/>
                </a:solidFill>
              </a:rPr>
              <a:t> </a:t>
            </a:r>
            <a:r>
              <a:rPr lang="en-US" sz="3200" b="1" dirty="0" err="1">
                <a:solidFill>
                  <a:srgbClr val="FF2543"/>
                </a:solidFill>
              </a:rPr>
              <a:t>đoạn</a:t>
            </a:r>
            <a:r>
              <a:rPr lang="en-US" sz="3200" b="1" dirty="0">
                <a:solidFill>
                  <a:srgbClr val="FF2543"/>
                </a:solidFill>
              </a:rPr>
              <a:t> </a:t>
            </a:r>
            <a:r>
              <a:rPr lang="en-US" sz="3200" b="1" dirty="0" err="1">
                <a:solidFill>
                  <a:srgbClr val="FF2543"/>
                </a:solidFill>
              </a:rPr>
              <a:t>văn</a:t>
            </a:r>
            <a:r>
              <a:rPr lang="en-US" sz="3200" b="1" dirty="0">
                <a:solidFill>
                  <a:srgbClr val="FF2543"/>
                </a:solidFill>
              </a:rPr>
              <a:t> </a:t>
            </a:r>
            <a:r>
              <a:rPr lang="en-US" sz="3200" b="1" dirty="0" err="1">
                <a:solidFill>
                  <a:srgbClr val="FF2543"/>
                </a:solidFill>
              </a:rPr>
              <a:t>sau</a:t>
            </a:r>
            <a:r>
              <a:rPr lang="en-US" sz="3200" b="1" dirty="0">
                <a:solidFill>
                  <a:srgbClr val="FF2543"/>
                </a:solidFill>
              </a:rPr>
              <a:t> </a:t>
            </a:r>
            <a:r>
              <a:rPr lang="en-US" sz="3200" b="1" dirty="0" err="1">
                <a:solidFill>
                  <a:srgbClr val="FF2543"/>
                </a:solidFill>
              </a:rPr>
              <a:t>và</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nhà</a:t>
            </a:r>
            <a:r>
              <a:rPr lang="en-US" sz="3200" b="1" dirty="0">
                <a:solidFill>
                  <a:srgbClr val="FF2543"/>
                </a:solidFill>
              </a:rPr>
              <a:t> </a:t>
            </a:r>
            <a:r>
              <a:rPr lang="en-US" sz="3200" b="1" dirty="0" err="1">
                <a:solidFill>
                  <a:srgbClr val="FF2543"/>
                </a:solidFill>
              </a:rPr>
              <a:t>gấu</a:t>
            </a:r>
            <a:r>
              <a:rPr lang="en-US" sz="3200" b="1" dirty="0">
                <a:solidFill>
                  <a:srgbClr val="FF2543"/>
                </a:solidFill>
              </a:rPr>
              <a:t> </a:t>
            </a:r>
            <a:r>
              <a:rPr lang="en-US" sz="3200" b="1" dirty="0" err="1">
                <a:solidFill>
                  <a:srgbClr val="FF2543"/>
                </a:solidFill>
              </a:rPr>
              <a:t>vào</a:t>
            </a:r>
            <a:r>
              <a:rPr lang="en-US" sz="3200" b="1" dirty="0">
                <a:solidFill>
                  <a:srgbClr val="FF2543"/>
                </a:solidFill>
              </a:rPr>
              <a:t> </a:t>
            </a:r>
            <a:r>
              <a:rPr lang="en-US" sz="3200" b="1" dirty="0" err="1">
                <a:solidFill>
                  <a:srgbClr val="FF2543"/>
                </a:solidFill>
              </a:rPr>
              <a:t>mùa</a:t>
            </a:r>
            <a:r>
              <a:rPr lang="en-US" sz="3200" b="1" dirty="0">
                <a:solidFill>
                  <a:srgbClr val="FF2543"/>
                </a:solidFill>
              </a:rPr>
              <a:t> </a:t>
            </a:r>
            <a:r>
              <a:rPr lang="en-US" sz="3200" b="1" dirty="0" err="1">
                <a:solidFill>
                  <a:srgbClr val="FF2543"/>
                </a:solidFill>
              </a:rPr>
              <a:t>xuân</a:t>
            </a:r>
            <a:r>
              <a:rPr lang="en-US" sz="3200" b="1" dirty="0">
                <a:solidFill>
                  <a:srgbClr val="FF2543"/>
                </a:solidFill>
              </a:rPr>
              <a:t>, </a:t>
            </a:r>
            <a:r>
              <a:rPr lang="en-US" sz="3200" b="1" dirty="0" err="1">
                <a:solidFill>
                  <a:srgbClr val="FF2543"/>
                </a:solidFill>
              </a:rPr>
              <a:t>mùa</a:t>
            </a:r>
            <a:r>
              <a:rPr lang="en-US" sz="3200" b="1" dirty="0">
                <a:solidFill>
                  <a:srgbClr val="FF2543"/>
                </a:solidFill>
              </a:rPr>
              <a:t> </a:t>
            </a:r>
            <a:r>
              <a:rPr lang="en-US" sz="3200" b="1" dirty="0" err="1">
                <a:solidFill>
                  <a:srgbClr val="FF2543"/>
                </a:solidFill>
              </a:rPr>
              <a:t>thu</a:t>
            </a:r>
            <a:r>
              <a:rPr lang="en-US" sz="3200" b="1" dirty="0">
                <a:solidFill>
                  <a:srgbClr val="FF2543"/>
                </a:solidFill>
              </a:rPr>
              <a:t> </a:t>
            </a:r>
            <a:r>
              <a:rPr lang="en-US" sz="3200" b="1" dirty="0" err="1">
                <a:solidFill>
                  <a:srgbClr val="FF2543"/>
                </a:solidFill>
              </a:rPr>
              <a:t>và</a:t>
            </a:r>
            <a:r>
              <a:rPr lang="en-US" sz="3200" b="1" dirty="0">
                <a:solidFill>
                  <a:srgbClr val="FF2543"/>
                </a:solidFill>
              </a:rPr>
              <a:t> </a:t>
            </a:r>
            <a:r>
              <a:rPr lang="en-US" sz="3200" b="1" dirty="0" err="1">
                <a:solidFill>
                  <a:srgbClr val="FF2543"/>
                </a:solidFill>
              </a:rPr>
              <a:t>mùa</a:t>
            </a:r>
            <a:r>
              <a:rPr lang="en-US" sz="3200" b="1" dirty="0">
                <a:solidFill>
                  <a:srgbClr val="FF2543"/>
                </a:solidFill>
              </a:rPr>
              <a:t> </a:t>
            </a:r>
            <a:r>
              <a:rPr lang="en-US" sz="3200" b="1" dirty="0" err="1">
                <a:solidFill>
                  <a:srgbClr val="FF2543"/>
                </a:solidFill>
              </a:rPr>
              <a:t>đông</a:t>
            </a:r>
            <a:r>
              <a:rPr lang="en-US" sz="3200" b="1" dirty="0">
                <a:solidFill>
                  <a:srgbClr val="FF2543"/>
                </a:solidFill>
              </a:rPr>
              <a:t>.</a:t>
            </a:r>
          </a:p>
        </p:txBody>
      </p:sp>
      <p:sp>
        <p:nvSpPr>
          <p:cNvPr id="10" name="TextBox 9">
            <a:extLst>
              <a:ext uri="{FF2B5EF4-FFF2-40B4-BE49-F238E27FC236}">
                <a16:creationId xmlns:a16="http://schemas.microsoft.com/office/drawing/2014/main" id="{A41FA374-04DD-4C80-B842-78912E036037}"/>
              </a:ext>
            </a:extLst>
          </p:cNvPr>
          <p:cNvSpPr txBox="1"/>
          <p:nvPr/>
        </p:nvSpPr>
        <p:spPr>
          <a:xfrm>
            <a:off x="876947" y="1935985"/>
            <a:ext cx="10662082" cy="4528484"/>
          </a:xfrm>
          <a:prstGeom prst="rect">
            <a:avLst/>
          </a:prstGeom>
          <a:noFill/>
        </p:spPr>
        <p:txBody>
          <a:bodyPr wrap="square" rtlCol="0">
            <a:spAutoFit/>
          </a:bodyPr>
          <a:lstStyle/>
          <a:p>
            <a:pPr algn="ctr" defTabSz="1219170">
              <a:lnSpc>
                <a:spcPct val="150000"/>
              </a:lnSpc>
              <a:buClr>
                <a:srgbClr val="000000"/>
              </a:buCl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defTabSz="1219170">
              <a:lnSpc>
                <a:spcPct val="150000"/>
              </a:lnSpc>
              <a:buClr>
                <a:srgbClr val="000000"/>
              </a:buClr>
            </a:pP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rừng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kéo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bẻ</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măng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uống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nhặt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hạt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dẻ</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mẹ</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béo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rung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rinh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bước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lặc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lè</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lặc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lè</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Béo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nỗi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suốt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tháng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rét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đứng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tránh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gốc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cần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kiếm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chỉ</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mút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chân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mỡ</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đủ</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no.</a:t>
            </a:r>
          </a:p>
          <a:p>
            <a:pPr algn="r" defTabSz="1219170">
              <a:lnSpc>
                <a:spcPct val="150000"/>
              </a:lnSpc>
              <a:buClr>
                <a:srgbClr val="000000"/>
              </a:buClr>
            </a:pPr>
            <a:r>
              <a:rPr lang="en-US" sz="28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i="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Tô</a:t>
            </a:r>
            <a:r>
              <a:rPr lang="en-US" sz="28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i="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Hoài</a:t>
            </a:r>
            <a:r>
              <a:rPr lang="en-US" sz="28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cxnSp>
        <p:nvCxnSpPr>
          <p:cNvPr id="11" name="Straight Connector 10">
            <a:extLst>
              <a:ext uri="{FF2B5EF4-FFF2-40B4-BE49-F238E27FC236}">
                <a16:creationId xmlns:a16="http://schemas.microsoft.com/office/drawing/2014/main" id="{4F609D7E-6DF3-4E4D-B845-ADCB8207AE66}"/>
              </a:ext>
            </a:extLst>
          </p:cNvPr>
          <p:cNvCxnSpPr/>
          <p:nvPr/>
        </p:nvCxnSpPr>
        <p:spPr>
          <a:xfrm>
            <a:off x="8257091" y="3202696"/>
            <a:ext cx="313321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F5DA32-7735-4F38-92C1-9D30F553673A}"/>
              </a:ext>
            </a:extLst>
          </p:cNvPr>
          <p:cNvCxnSpPr/>
          <p:nvPr/>
        </p:nvCxnSpPr>
        <p:spPr>
          <a:xfrm>
            <a:off x="1420045" y="3850766"/>
            <a:ext cx="207132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A9C08C-F3A8-42A4-9AA6-E792EF6F1911}"/>
              </a:ext>
            </a:extLst>
          </p:cNvPr>
          <p:cNvCxnSpPr/>
          <p:nvPr/>
        </p:nvCxnSpPr>
        <p:spPr>
          <a:xfrm>
            <a:off x="6067425" y="3850766"/>
            <a:ext cx="241218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53DA90-D62F-42F1-A4CF-BDEB18B0DF92}"/>
              </a:ext>
            </a:extLst>
          </p:cNvPr>
          <p:cNvCxnSpPr/>
          <p:nvPr/>
        </p:nvCxnSpPr>
        <p:spPr>
          <a:xfrm>
            <a:off x="6810031" y="5165839"/>
            <a:ext cx="4339303"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76FCDE-4F8B-4F1C-9302-58BB6F98FCED}"/>
              </a:ext>
            </a:extLst>
          </p:cNvPr>
          <p:cNvCxnSpPr/>
          <p:nvPr/>
        </p:nvCxnSpPr>
        <p:spPr>
          <a:xfrm>
            <a:off x="4796010" y="5809868"/>
            <a:ext cx="3290528"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mn-ea"/>
                <a:cs typeface="+mn-cs"/>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mn-ea"/>
                <a:cs typeface="+mn-cs"/>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1077218"/>
          </a:xfrm>
          <a:prstGeom prst="rect">
            <a:avLst/>
          </a:prstGeom>
          <a:noFill/>
        </p:spPr>
        <p:txBody>
          <a:bodyPr wrap="square">
            <a:spAutoFit/>
          </a:bodyPr>
          <a:lstStyle/>
          <a:p>
            <a:pPr lvl="0" algn="ctr">
              <a:defRPr/>
            </a:pPr>
            <a:r>
              <a:rPr lang="vi-VN" sz="3200" b="1" dirty="0">
                <a:solidFill>
                  <a:srgbClr val="FF2543"/>
                </a:solidFill>
                <a:latin typeface="Calibri"/>
              </a:rPr>
              <a:t>2. Viết 3-5 câu kể lại hoạt động của một con vật mà em quan sát được </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sp>
        <p:nvSpPr>
          <p:cNvPr id="12" name="文本框 11270">
            <a:extLst>
              <a:ext uri="{FF2B5EF4-FFF2-40B4-BE49-F238E27FC236}">
                <a16:creationId xmlns:a16="http://schemas.microsoft.com/office/drawing/2014/main" id="{91569A82-6359-4087-8233-36A11A41BF95}"/>
              </a:ext>
            </a:extLst>
          </p:cNvPr>
          <p:cNvSpPr txBox="1"/>
          <p:nvPr/>
        </p:nvSpPr>
        <p:spPr>
          <a:xfrm>
            <a:off x="1687080" y="1934843"/>
            <a:ext cx="9095220" cy="3021651"/>
          </a:xfrm>
          <a:prstGeom prst="rect">
            <a:avLst/>
          </a:prstGeom>
          <a:noFill/>
          <a:ln w="9525">
            <a:noFill/>
          </a:ln>
        </p:spPr>
        <p:txBody>
          <a:bodyPr wrap="square" lIns="66349" tIns="33174" rIns="66349" bIns="33174">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4031873"/>
          </a:xfrm>
          <a:prstGeom prst="rect">
            <a:avLst/>
          </a:prstGeom>
          <a:noFill/>
        </p:spPr>
        <p:txBody>
          <a:bodyPr wrap="square">
            <a:spAutoFit/>
          </a:bodyPr>
          <a:lstStyle/>
          <a:p>
            <a:pPr lvl="0" algn="jus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 chó Bun nhà em rất ngộ nghĩnh đáng yêu. Chú là giống cho cỏ nên rất khôn. Mỗi khi em đi học về là chú lại chạy ra cổng đón. Hai tai chú vểnh lên. Chiếc đuôi chú quẫy liên tục, rối rít. Chiếc lưỡi chú thè ra. Hai mắt sáng rực mừng rỡ. Lúc chú đứng, lúc chú ngồi như đang chờ đợi một điều gì hạnh phúc lắm. Em yêu Bun lắm, chú là người bạn thân của gia đình em.</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416320"/>
          </a:xfrm>
          <a:prstGeom prst="rect">
            <a:avLst/>
          </a:prstGeom>
          <a:noFill/>
        </p:spPr>
        <p:txBody>
          <a:bodyPr wrap="square">
            <a:spAutoFit/>
          </a:bodyPr>
          <a:lstStyle/>
          <a:p>
            <a:pPr lvl="0" algn="just">
              <a:defRPr/>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 em có một chú chó rất đáng yêu. Chú có tên là Meo. Mỗi khi em đi học về, Meo đều chạy ra tận cổng để đón em. Nó cứ quấn lấy chân em không rời. Meo là một chú chó rất thông minh. Em coi Meo như một người bạn của mình.</a:t>
            </a:r>
            <a:endPar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944466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439</Words>
  <Application>Microsoft Office PowerPoint</Application>
  <PresentationFormat>Widescreen</PresentationFormat>
  <Paragraphs>32</Paragraphs>
  <Slides>12</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等线</vt:lpstr>
      <vt:lpstr>等线 Light</vt:lpstr>
      <vt:lpstr>Arial</vt:lpstr>
      <vt:lpstr>Arial-Rounded</vt:lpstr>
      <vt:lpstr>Calibri</vt:lpstr>
      <vt:lpstr>Calibri Light</vt:lpstr>
      <vt:lpstr>Nunito black</vt:lpstr>
      <vt:lpstr>Times New Roman</vt:lpstr>
      <vt:lpstr>千图网拥有20W+精美PPT模板 更多PPT模板下载至：www.58pic.com/office/ppt​​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8</cp:revision>
  <dcterms:created xsi:type="dcterms:W3CDTF">2021-08-02T04:47:52Z</dcterms:created>
  <dcterms:modified xsi:type="dcterms:W3CDTF">2022-12-08T12:00:04Z</dcterms:modified>
</cp:coreProperties>
</file>