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7" r:id="rId3"/>
    <p:sldMasterId id="2147483709" r:id="rId4"/>
    <p:sldMasterId id="2147483717" r:id="rId5"/>
    <p:sldMasterId id="2147483741" r:id="rId6"/>
  </p:sldMasterIdLst>
  <p:notesMasterIdLst>
    <p:notesMasterId r:id="rId34"/>
  </p:notesMasterIdLst>
  <p:sldIdLst>
    <p:sldId id="336" r:id="rId7"/>
    <p:sldId id="354" r:id="rId8"/>
    <p:sldId id="2007577085" r:id="rId9"/>
    <p:sldId id="2007577072" r:id="rId10"/>
    <p:sldId id="434" r:id="rId11"/>
    <p:sldId id="2007577103" r:id="rId12"/>
    <p:sldId id="2007577087" r:id="rId13"/>
    <p:sldId id="264" r:id="rId14"/>
    <p:sldId id="2007577088" r:id="rId15"/>
    <p:sldId id="2007577089" r:id="rId16"/>
    <p:sldId id="2007577090" r:id="rId17"/>
    <p:sldId id="2007577091" r:id="rId18"/>
    <p:sldId id="2007577092" r:id="rId19"/>
    <p:sldId id="2007577104" r:id="rId20"/>
    <p:sldId id="2007577093" r:id="rId21"/>
    <p:sldId id="2007577094" r:id="rId22"/>
    <p:sldId id="2007577095" r:id="rId23"/>
    <p:sldId id="432" r:id="rId24"/>
    <p:sldId id="2007577099" r:id="rId25"/>
    <p:sldId id="2007577098" r:id="rId26"/>
    <p:sldId id="2007577097" r:id="rId27"/>
    <p:sldId id="2007577076" r:id="rId28"/>
    <p:sldId id="2007577100" r:id="rId29"/>
    <p:sldId id="2007577101" r:id="rId30"/>
    <p:sldId id="2007577102" r:id="rId31"/>
    <p:sldId id="2007577078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9F01-97D4-4948-8D71-AD2BD85FB052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A4F53-CCF6-4EE7-95D2-4BDEE3A99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45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11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49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06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7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42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4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5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4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24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00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7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0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02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0149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37173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109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0738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23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8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12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030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46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38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344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418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0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17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977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07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3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044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76122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359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869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556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48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00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380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320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72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327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57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5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99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9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981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04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33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755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097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9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8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59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26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0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5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5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9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7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08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46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15.xml"/><Relationship Id="rId18" Type="http://schemas.openxmlformats.org/officeDocument/2006/relationships/image" Target="../media/image81.png"/><Relationship Id="rId3" Type="http://schemas.openxmlformats.org/officeDocument/2006/relationships/tags" Target="../tags/tag4.xml"/><Relationship Id="rId21" Type="http://schemas.openxmlformats.org/officeDocument/2006/relationships/image" Target="../media/image84.png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80.png"/><Relationship Id="rId2" Type="http://schemas.openxmlformats.org/officeDocument/2006/relationships/tags" Target="../tags/tag3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87.png"/><Relationship Id="rId5" Type="http://schemas.openxmlformats.org/officeDocument/2006/relationships/tags" Target="../tags/tag6.xml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tags" Target="../tags/tag11.xml"/><Relationship Id="rId19" Type="http://schemas.openxmlformats.org/officeDocument/2006/relationships/image" Target="../media/image8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77.jpeg"/><Relationship Id="rId22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030" name="Picture 6" descr="Student Cartoon Learning Education, Pupils discuss learning, child,  reading, people png | PNGWing">
            <a:extLst>
              <a:ext uri="{FF2B5EF4-FFF2-40B4-BE49-F238E27FC236}">
                <a16:creationId xmlns:a16="http://schemas.microsoft.com/office/drawing/2014/main" id="{66DB4FAA-47FF-2FB5-AA27-581325E2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0" b="90000" l="7283" r="96196">
                        <a14:foregroundMark x1="45217" y1="7283" x2="45217" y2="7283"/>
                        <a14:foregroundMark x1="38587" y1="5978" x2="38587" y2="5978"/>
                        <a14:foregroundMark x1="42065" y1="6196" x2="42065" y2="6196"/>
                        <a14:foregroundMark x1="84348" y1="13587" x2="84348" y2="13587"/>
                        <a14:foregroundMark x1="92283" y1="20326" x2="92283" y2="20326"/>
                        <a14:foregroundMark x1="94348" y1="23043" x2="94348" y2="23043"/>
                        <a14:foregroundMark x1="96196" y1="26848" x2="96196" y2="26848"/>
                        <a14:foregroundMark x1="79457" y1="32935" x2="79457" y2="32935"/>
                        <a14:foregroundMark x1="78913" y1="24783" x2="78913" y2="24783"/>
                        <a14:foregroundMark x1="70000" y1="26304" x2="70000" y2="26304"/>
                        <a14:foregroundMark x1="68043" y1="26196" x2="68043" y2="26196"/>
                        <a14:foregroundMark x1="60109" y1="41630" x2="60109" y2="41630"/>
                        <a14:foregroundMark x1="78043" y1="28261" x2="78043" y2="28261"/>
                        <a14:foregroundMark x1="72826" y1="58913" x2="73152" y2="64891"/>
                        <a14:foregroundMark x1="80435" y1="21304" x2="78696" y2="31304"/>
                        <a14:foregroundMark x1="84239" y1="14674" x2="92717" y2="24130"/>
                        <a14:foregroundMark x1="61304" y1="41304" x2="63043" y2="44891"/>
                        <a14:foregroundMark x1="59565" y1="35217" x2="59565" y2="35217"/>
                        <a14:foregroundMark x1="58804" y1="34457" x2="58804" y2="34457"/>
                        <a14:foregroundMark x1="56957" y1="35543" x2="56957" y2="35543"/>
                        <a14:foregroundMark x1="55978" y1="37609" x2="55978" y2="37609"/>
                        <a14:foregroundMark x1="74022" y1="40109" x2="66087" y2="48261"/>
                        <a14:foregroundMark x1="74457" y1="76304" x2="68696" y2="86630"/>
                        <a14:foregroundMark x1="68696" y1="86630" x2="68696" y2="86848"/>
                        <a14:foregroundMark x1="74783" y1="84891" x2="76739" y2="87935"/>
                        <a14:foregroundMark x1="65000" y1="58696" x2="48696" y2="78043"/>
                        <a14:foregroundMark x1="37500" y1="75870" x2="44457" y2="79348"/>
                        <a14:foregroundMark x1="63478" y1="65870" x2="66413" y2="58370"/>
                        <a14:foregroundMark x1="66413" y1="58370" x2="66413" y2="58370"/>
                        <a14:foregroundMark x1="81413" y1="64022" x2="82717" y2="69565"/>
                        <a14:foregroundMark x1="53913" y1="51848" x2="66957" y2="56739"/>
                        <a14:foregroundMark x1="66957" y1="56739" x2="66848" y2="57391"/>
                        <a14:foregroundMark x1="65652" y1="55435" x2="67283" y2="56087"/>
                        <a14:foregroundMark x1="65761" y1="54348" x2="66957" y2="55326"/>
                        <a14:foregroundMark x1="47826" y1="40109" x2="52500" y2="50761"/>
                        <a14:foregroundMark x1="12935" y1="58696" x2="20217" y2="57174"/>
                        <a14:foregroundMark x1="20217" y1="57174" x2="20978" y2="56848"/>
                        <a14:foregroundMark x1="14348" y1="53587" x2="14348" y2="53587"/>
                        <a14:foregroundMark x1="7283" y1="90000" x2="10000" y2="86196"/>
                        <a14:foregroundMark x1="45652" y1="46522" x2="44348" y2="50543"/>
                        <a14:foregroundMark x1="58370" y1="33913" x2="58370" y2="33913"/>
                        <a14:foregroundMark x1="57660" y1="36196" x2="57975" y2="36494"/>
                        <a14:foregroundMark x1="56739" y1="35326" x2="57660" y2="36196"/>
                        <a14:foregroundMark x1="55761" y1="39348" x2="55761" y2="39348"/>
                        <a14:foregroundMark x1="57935" y1="38261" x2="57935" y2="38261"/>
                        <a14:foregroundMark x1="57283" y1="37935" x2="57283" y2="37935"/>
                        <a14:foregroundMark x1="56196" y1="37717" x2="56196" y2="37717"/>
                        <a14:foregroundMark x1="56739" y1="37826" x2="56739" y2="37826"/>
                        <a14:foregroundMark x1="9565" y1="56630" x2="11522" y2="55978"/>
                        <a14:backgroundMark x1="35870" y1="29022" x2="35870" y2="29022"/>
                        <a14:backgroundMark x1="56196" y1="38587" x2="56196" y2="38587"/>
                        <a14:backgroundMark x1="58261" y1="35435" x2="58261" y2="35435"/>
                        <a14:backgroundMark x1="59022" y1="36196" x2="59022" y2="36196"/>
                        <a14:backgroundMark x1="57174" y1="37065" x2="57174" y2="37065"/>
                        <a14:backgroundMark x1="57391" y1="39022" x2="57391" y2="39022"/>
                        <a14:backgroundMark x1="57391" y1="37174" x2="58152" y2="37500"/>
                        <a14:backgroundMark x1="84783" y1="45109" x2="84783" y2="45543"/>
                        <a14:backgroundMark x1="84565" y1="44674" x2="84565" y2="44674"/>
                        <a14:backgroundMark x1="84783" y1="44674" x2="84783" y2="45217"/>
                        <a14:backgroundMark x1="21087" y1="55000" x2="20978" y2="54457"/>
                        <a14:backgroundMark x1="17500" y1="49783" x2="17500" y2="4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6" y="3557110"/>
            <a:ext cx="3913780" cy="39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5D99C-28DC-4C74-82CC-910B5DCD6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22" y="1384907"/>
            <a:ext cx="6486706" cy="64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00B28-5028-4DBB-A8D1-5AE8BE817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53" y="2395265"/>
            <a:ext cx="6334293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1310640" y="324624"/>
            <a:ext cx="10677375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00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Cái gì giúp người khiếm thị đi lại không bị vấp ngã? 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pic>
        <p:nvPicPr>
          <p:cNvPr id="4" name="Picture 3" descr="A group of people on a street&#10;&#10;Description automatically generated with low confidence">
            <a:extLst>
              <a:ext uri="{FF2B5EF4-FFF2-40B4-BE49-F238E27FC236}">
                <a16:creationId xmlns:a16="http://schemas.microsoft.com/office/drawing/2014/main" id="{B0EE4D3B-D05F-4BB2-A35E-12C1BF8FA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05" y="1299990"/>
            <a:ext cx="8025819" cy="54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1310640" y="324624"/>
            <a:ext cx="10677375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Cái gì giúp người khiếm thị đọc được sách?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pic>
        <p:nvPicPr>
          <p:cNvPr id="3" name="Picture 2" descr="A picture containing flock, outdoor, nature, crater&#10;&#10;Description automatically generated">
            <a:extLst>
              <a:ext uri="{FF2B5EF4-FFF2-40B4-BE49-F238E27FC236}">
                <a16:creationId xmlns:a16="http://schemas.microsoft.com/office/drawing/2014/main" id="{4A5ADC37-C379-46AF-880F-D39A7DC41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09" y="1185567"/>
            <a:ext cx="6639499" cy="4876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BCC72-E62D-495B-AD64-891099FB2019}"/>
              </a:ext>
            </a:extLst>
          </p:cNvPr>
          <p:cNvSpPr/>
          <p:nvPr/>
        </p:nvSpPr>
        <p:spPr>
          <a:xfrm>
            <a:off x="5229338" y="6089459"/>
            <a:ext cx="2115239" cy="692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19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95" y="1603637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390659" y="1734029"/>
            <a:ext cx="9658621" cy="4141259"/>
            <a:chOff x="859904" y="2877519"/>
            <a:chExt cx="5403460" cy="2183534"/>
          </a:xfrm>
        </p:grpSpPr>
        <p:sp>
          <p:nvSpPr>
            <p:cNvPr id="7" name="矩形: 圆角 6"/>
            <p:cNvSpPr/>
            <p:nvPr/>
          </p:nvSpPr>
          <p:spPr>
            <a:xfrm>
              <a:off x="859905" y="2877519"/>
              <a:ext cx="5373746" cy="2183534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859904" y="3035996"/>
              <a:ext cx="5403460" cy="169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khiếm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yên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trợ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cực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nhờ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5360634" y="859870"/>
            <a:ext cx="2546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luận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340453" y="5276585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8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36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54167E-6 -4.44444E-6 L -3.54167E-6 0.00024 C 0.00026 -0.00416 0.00013 -0.00856 0.00052 -0.0125 C 0.00052 -0.01412 0.00105 -0.01527 0.00118 -0.01666 C 0.00144 -0.01851 0.00144 -0.02037 0.0017 -0.02222 C 0.00144 -0.02453 0.00157 -0.02731 0.00118 -0.02916 C 0.00065 -0.03287 -0.00156 -0.0331 -0.00208 -0.03333 C -0.00182 -0.03379 -0.00143 -0.03402 -0.00104 -0.03472 C 0.00052 -0.03865 -0.00013 -0.04236 0.00052 -0.03333 C -0.00039 -0.01759 0.00052 -0.03726 -0.00026 -0.01527 C -0.00078 -0.00347 -3.54167E-6 -0.00254 -3.54167E-6 -4.44444E-6 Z " pathEditMode="relative" rAng="0" ptsTypes="AAAAAAAAAAA">
                                          <p:cBhvr>
                                            <p:cTn id="3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780" name="TextBox 40"/>
          <p:cNvSpPr txBox="1"/>
          <p:nvPr/>
        </p:nvSpPr>
        <p:spPr>
          <a:xfrm>
            <a:off x="1105785" y="2082348"/>
            <a:ext cx="6655981" cy="1446550"/>
          </a:xfrm>
          <a:prstGeom prst="rect">
            <a:avLst/>
          </a:prstGeom>
          <a:solidFill>
            <a:srgbClr val="FFA74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Chia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sẻ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về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những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người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khuyết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tật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khác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站酷小薇LOGO体" panose="0201060001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90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AE896-7A5C-473C-B00E-B38038D9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807" y="3181350"/>
            <a:ext cx="2706193" cy="34575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055A3DF-AA73-4971-975B-D64CC29345EB}"/>
              </a:ext>
            </a:extLst>
          </p:cNvPr>
          <p:cNvSpPr/>
          <p:nvPr/>
        </p:nvSpPr>
        <p:spPr>
          <a:xfrm>
            <a:off x="2298881" y="2066925"/>
            <a:ext cx="7800340" cy="143626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</a:rPr>
              <a:t>Kể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những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người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khuyết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tật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biết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05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358D0-C481-4F7D-9EF5-F033E6E3458F}"/>
              </a:ext>
            </a:extLst>
          </p:cNvPr>
          <p:cNvSpPr txBox="1"/>
          <p:nvPr/>
        </p:nvSpPr>
        <p:spPr>
          <a:xfrm>
            <a:off x="668205" y="760785"/>
            <a:ext cx="10855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khuyết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D1DE2-8907-490B-ABCE-9ED39E90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565" y="1714499"/>
            <a:ext cx="5300863" cy="380455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1FBBD-9750-442B-9713-850836A8E221}"/>
              </a:ext>
            </a:extLst>
          </p:cNvPr>
          <p:cNvSpPr/>
          <p:nvPr/>
        </p:nvSpPr>
        <p:spPr>
          <a:xfrm>
            <a:off x="2790569" y="5654836"/>
            <a:ext cx="7135627" cy="88475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khuyết</a:t>
            </a:r>
            <a:r>
              <a:rPr lang="en-US" sz="4000" dirty="0"/>
              <a:t> </a:t>
            </a:r>
            <a:r>
              <a:rPr lang="en-US" sz="4000" dirty="0" err="1"/>
              <a:t>tật</a:t>
            </a:r>
            <a:r>
              <a:rPr lang="en-US" sz="4000" dirty="0"/>
              <a:t> </a:t>
            </a:r>
            <a:r>
              <a:rPr lang="en-US" sz="4000" dirty="0" err="1"/>
              <a:t>chân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502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D1DE2-8907-490B-ABCE-9ED39E90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384" y="648985"/>
            <a:ext cx="6617833" cy="44118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1FBBD-9750-442B-9713-850836A8E221}"/>
              </a:ext>
            </a:extLst>
          </p:cNvPr>
          <p:cNvSpPr/>
          <p:nvPr/>
        </p:nvSpPr>
        <p:spPr>
          <a:xfrm>
            <a:off x="3771070" y="5225179"/>
            <a:ext cx="4932255" cy="88475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D1DE2-8907-490B-ABCE-9ED39E90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384" y="786856"/>
            <a:ext cx="6617833" cy="41361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1FBBD-9750-442B-9713-850836A8E221}"/>
              </a:ext>
            </a:extLst>
          </p:cNvPr>
          <p:cNvSpPr/>
          <p:nvPr/>
        </p:nvSpPr>
        <p:spPr>
          <a:xfrm>
            <a:off x="3505200" y="5225179"/>
            <a:ext cx="5782017" cy="88475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 cam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87537" y="2434945"/>
            <a:ext cx="7621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việc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chia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khuyết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tật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1FBBD-9750-442B-9713-850836A8E221}"/>
              </a:ext>
            </a:extLst>
          </p:cNvPr>
          <p:cNvSpPr/>
          <p:nvPr/>
        </p:nvSpPr>
        <p:spPr>
          <a:xfrm>
            <a:off x="2950029" y="4911886"/>
            <a:ext cx="7424057" cy="88475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AC3C3-65F3-454C-AFA0-243271BA8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431" y="751116"/>
            <a:ext cx="7142449" cy="37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52C4E-D26A-471C-96CB-482B1BCC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43" y="667444"/>
            <a:ext cx="1113835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1FBBD-9750-442B-9713-850836A8E221}"/>
              </a:ext>
            </a:extLst>
          </p:cNvPr>
          <p:cNvSpPr/>
          <p:nvPr/>
        </p:nvSpPr>
        <p:spPr>
          <a:xfrm>
            <a:off x="3526893" y="4911886"/>
            <a:ext cx="6433457" cy="88475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AC3C3-65F3-454C-AFA0-243271BA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157" y="1061356"/>
            <a:ext cx="6944930" cy="34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D1DE2-8907-490B-ABCE-9ED39E90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466" y="786856"/>
            <a:ext cx="6384848" cy="41361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1FBBD-9750-442B-9713-850836A8E221}"/>
              </a:ext>
            </a:extLst>
          </p:cNvPr>
          <p:cNvSpPr/>
          <p:nvPr/>
        </p:nvSpPr>
        <p:spPr>
          <a:xfrm>
            <a:off x="2743200" y="5225179"/>
            <a:ext cx="7413171" cy="88475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Tặng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khuyết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9"/>
                  <a:ext cx="3682182" cy="679197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315066" y="2291039"/>
                <a:ext cx="1103672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rộng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1277589" y="-5882"/>
            <a:ext cx="10677375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Em đã từng gặp người bị liệt chân, liệt tay, bị ngồi xe lăn chưa? 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7DDE827-2171-4ADF-A28F-C63B1C5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20" y="1391832"/>
            <a:ext cx="6096000" cy="53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4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1277589" y="-5882"/>
            <a:ext cx="10677375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00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Em đã từng gặp những người không nghe được, không nói được chưa?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D264E01D-358D-473E-9CA6-7EB836C8F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69" y="1548104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95" y="1603637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390659" y="1734029"/>
            <a:ext cx="9658621" cy="4141259"/>
            <a:chOff x="859904" y="2877519"/>
            <a:chExt cx="5403460" cy="2183534"/>
          </a:xfrm>
        </p:grpSpPr>
        <p:sp>
          <p:nvSpPr>
            <p:cNvPr id="7" name="矩形: 圆角 6"/>
            <p:cNvSpPr/>
            <p:nvPr/>
          </p:nvSpPr>
          <p:spPr>
            <a:xfrm>
              <a:off x="859905" y="2877519"/>
              <a:ext cx="5373746" cy="2183534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859904" y="3035996"/>
              <a:ext cx="5403460" cy="1420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algn="just">
                <a:lnSpc>
                  <a:spcPct val="107000"/>
                </a:lnSpc>
                <a:spcBef>
                  <a:spcPts val="0"/>
                </a:spcBef>
                <a:spcAft>
                  <a:spcPts val="575"/>
                </a:spcAft>
              </a:pP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may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lành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nỗ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lực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cống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hiến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xã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khiêm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nhường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5360634" y="859870"/>
            <a:ext cx="2546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luận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340453" y="5276585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36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54167E-6 -4.44444E-6 L -3.54167E-6 0.00024 C 0.00026 -0.00416 0.00013 -0.00856 0.00052 -0.0125 C 0.00052 -0.01412 0.00105 -0.01527 0.00118 -0.01666 C 0.00144 -0.01851 0.00144 -0.02037 0.0017 -0.02222 C 0.00144 -0.02453 0.00157 -0.02731 0.00118 -0.02916 C 0.00065 -0.03287 -0.00156 -0.0331 -0.00208 -0.03333 C -0.00182 -0.03379 -0.00143 -0.03402 -0.00104 -0.03472 C 0.00052 -0.03865 -0.00013 -0.04236 0.00052 -0.03333 C -0.00039 -0.01759 0.00052 -0.03726 -0.00026 -0.01527 C -0.00078 -0.00347 -3.54167E-6 -0.00254 -3.54167E-6 -4.44444E-6 Z " pathEditMode="relative" rAng="0" ptsTypes="AAAAAAAAAAA">
                                          <p:cBhvr>
                                            <p:cTn id="3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33931" y="1730095"/>
            <a:ext cx="78939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4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Về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4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nhà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:</a:t>
            </a:r>
          </a:p>
          <a:p>
            <a:pPr lvl="0" algn="ctr" defTabSz="914377"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ùng bố mẹ tìm hiểu thêm về những người khuyết tật khác ở địa phương.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220024" y="-187658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10037103" y="-187023"/>
            <a:ext cx="2356962" cy="24677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20" y="2989955"/>
            <a:ext cx="1865380" cy="157277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>
            <a:fillRect/>
          </a:stretch>
        </p:blipFill>
        <p:spPr>
          <a:xfrm>
            <a:off x="1945640" y="-187960"/>
            <a:ext cx="9257665" cy="41192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87520" y="4302760"/>
            <a:ext cx="7216775" cy="2544445"/>
            <a:chOff x="6752" y="6776"/>
            <a:chExt cx="11365" cy="4007"/>
          </a:xfrm>
        </p:grpSpPr>
        <p:pic>
          <p:nvPicPr>
            <p:cNvPr id="9" name="图片 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900" y="7391"/>
              <a:ext cx="656" cy="157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9165" y="7644"/>
              <a:ext cx="870" cy="1830"/>
            </a:xfrm>
            <a:prstGeom prst="rect">
              <a:avLst/>
            </a:prstGeom>
          </p:spPr>
        </p:pic>
        <p:pic>
          <p:nvPicPr>
            <p:cNvPr id="23" name="图片 22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465" y="7391"/>
              <a:ext cx="656" cy="15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11813" y="7309"/>
              <a:ext cx="870" cy="1830"/>
            </a:xfrm>
            <a:prstGeom prst="rect">
              <a:avLst/>
            </a:prstGeom>
          </p:spPr>
        </p:pic>
        <p:pic>
          <p:nvPicPr>
            <p:cNvPr id="16" name="图片 1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6586" y="7186"/>
              <a:ext cx="656" cy="1579"/>
            </a:xfrm>
            <a:prstGeom prst="rect">
              <a:avLst/>
            </a:prstGeom>
          </p:spPr>
        </p:pic>
        <p:pic>
          <p:nvPicPr>
            <p:cNvPr id="17" name="图片 1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479043">
              <a:off x="7854" y="7375"/>
              <a:ext cx="656" cy="1579"/>
            </a:xfrm>
            <a:prstGeom prst="rect">
              <a:avLst/>
            </a:prstGeom>
          </p:spPr>
        </p:pic>
        <p:pic>
          <p:nvPicPr>
            <p:cNvPr id="19" name="图片 1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360" y="7434"/>
              <a:ext cx="656" cy="1579"/>
            </a:xfrm>
            <a:prstGeom prst="rect">
              <a:avLst/>
            </a:prstGeom>
          </p:spPr>
        </p:pic>
        <p:pic>
          <p:nvPicPr>
            <p:cNvPr id="27" name="图片 2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11783" y="7606"/>
              <a:ext cx="656" cy="1579"/>
            </a:xfrm>
            <a:prstGeom prst="rect">
              <a:avLst/>
            </a:prstGeom>
          </p:spPr>
        </p:pic>
        <p:pic>
          <p:nvPicPr>
            <p:cNvPr id="28" name="图片 27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833" y="7976"/>
              <a:ext cx="456" cy="10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77" b="20439"/>
            <a:stretch>
              <a:fillRect/>
            </a:stretch>
          </p:blipFill>
          <p:spPr>
            <a:xfrm flipH="1">
              <a:off x="8142" y="7965"/>
              <a:ext cx="859" cy="1203"/>
            </a:xfrm>
            <a:prstGeom prst="rect">
              <a:avLst/>
            </a:prstGeom>
          </p:spPr>
        </p:pic>
        <p:pic>
          <p:nvPicPr>
            <p:cNvPr id="30" name="图片 29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1572" y="7671"/>
              <a:ext cx="656" cy="157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 rot="21249650">
              <a:off x="10924" y="8095"/>
              <a:ext cx="642" cy="1350"/>
            </a:xfrm>
            <a:prstGeom prst="rect">
              <a:avLst/>
            </a:prstGeom>
          </p:spPr>
        </p:pic>
        <p:pic>
          <p:nvPicPr>
            <p:cNvPr id="34" name="图片 33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4824" y="7229"/>
              <a:ext cx="656" cy="157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>
              <a:fillRect/>
            </a:stretch>
          </p:blipFill>
          <p:spPr>
            <a:xfrm flipH="1">
              <a:off x="13782" y="7290"/>
              <a:ext cx="939" cy="1316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4507" y="7172"/>
              <a:ext cx="656" cy="1579"/>
            </a:xfrm>
            <a:prstGeom prst="rect">
              <a:avLst/>
            </a:prstGeom>
          </p:spPr>
        </p:pic>
        <p:grpSp>
          <p:nvGrpSpPr>
            <p:cNvPr id="4" name="PA_组合 3"/>
            <p:cNvGrpSpPr/>
            <p:nvPr>
              <p:custDataLst>
                <p:tags r:id="rId2"/>
              </p:custDataLst>
            </p:nvPr>
          </p:nvGrpSpPr>
          <p:grpSpPr>
            <a:xfrm>
              <a:off x="16807" y="6776"/>
              <a:ext cx="1310" cy="3750"/>
              <a:chOff x="10672515" y="4302689"/>
              <a:chExt cx="831851" cy="2381251"/>
            </a:xfrm>
          </p:grpSpPr>
          <p:sp>
            <p:nvSpPr>
              <p:cNvPr id="2" name="任意多边形: 形状 1"/>
              <p:cNvSpPr/>
              <p:nvPr/>
            </p:nvSpPr>
            <p:spPr>
              <a:xfrm>
                <a:off x="10672515" y="4302689"/>
                <a:ext cx="8318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831851" h="2381251">
                    <a:moveTo>
                      <a:pt x="0" y="0"/>
                    </a:moveTo>
                    <a:lnTo>
                      <a:pt x="831850" y="0"/>
                    </a:lnTo>
                    <a:lnTo>
                      <a:pt x="8318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14" name="PA_图片 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10672515" y="4302689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6" name="PA_组合 5"/>
            <p:cNvGrpSpPr/>
            <p:nvPr>
              <p:custDataLst>
                <p:tags r:id="rId3"/>
              </p:custDataLst>
            </p:nvPr>
          </p:nvGrpSpPr>
          <p:grpSpPr>
            <a:xfrm>
              <a:off x="15045" y="6818"/>
              <a:ext cx="1230" cy="3750"/>
              <a:chOff x="9553716" y="4329737"/>
              <a:chExt cx="781051" cy="2381251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9553716" y="4329737"/>
                <a:ext cx="7810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781051" h="2381251">
                    <a:moveTo>
                      <a:pt x="0" y="0"/>
                    </a:moveTo>
                    <a:lnTo>
                      <a:pt x="781050" y="0"/>
                    </a:lnTo>
                    <a:lnTo>
                      <a:pt x="7810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3" name="PA_图片 3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9553716" y="4329737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8" name="PA_组合 7"/>
            <p:cNvGrpSpPr/>
            <p:nvPr>
              <p:custDataLst>
                <p:tags r:id="rId4"/>
              </p:custDataLst>
            </p:nvPr>
          </p:nvGrpSpPr>
          <p:grpSpPr>
            <a:xfrm>
              <a:off x="12272" y="7061"/>
              <a:ext cx="1430" cy="3550"/>
              <a:chOff x="7792567" y="4483820"/>
              <a:chExt cx="908051" cy="2254251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7792567" y="4483820"/>
                <a:ext cx="908051" cy="2254251"/>
              </a:xfrm>
              <a:custGeom>
                <a:avLst/>
                <a:gdLst/>
                <a:ahLst/>
                <a:cxnLst/>
                <a:rect l="0" t="0" r="0" b="0"/>
                <a:pathLst>
                  <a:path w="908051" h="2254251">
                    <a:moveTo>
                      <a:pt x="0" y="0"/>
                    </a:moveTo>
                    <a:lnTo>
                      <a:pt x="908050" y="0"/>
                    </a:lnTo>
                    <a:lnTo>
                      <a:pt x="908050" y="2254250"/>
                    </a:lnTo>
                    <a:lnTo>
                      <a:pt x="0" y="2254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6" name="PA_图片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8148168" y="4483820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12" name="PA_组合 11"/>
            <p:cNvGrpSpPr/>
            <p:nvPr>
              <p:custDataLst>
                <p:tags r:id="rId5"/>
              </p:custDataLst>
            </p:nvPr>
          </p:nvGrpSpPr>
          <p:grpSpPr>
            <a:xfrm>
              <a:off x="10052" y="7691"/>
              <a:ext cx="1352" cy="3092"/>
              <a:chOff x="6382808" y="4883715"/>
              <a:chExt cx="858403" cy="1963118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6382808" y="4883715"/>
                <a:ext cx="858403" cy="1963118"/>
              </a:xfrm>
              <a:custGeom>
                <a:avLst/>
                <a:gdLst/>
                <a:ahLst/>
                <a:cxnLst/>
                <a:rect l="0" t="0" r="0" b="0"/>
                <a:pathLst>
                  <a:path w="858403" h="1963118">
                    <a:moveTo>
                      <a:pt x="0" y="0"/>
                    </a:moveTo>
                    <a:lnTo>
                      <a:pt x="858402" y="0"/>
                    </a:lnTo>
                    <a:lnTo>
                      <a:pt x="858402" y="1963117"/>
                    </a:lnTo>
                    <a:lnTo>
                      <a:pt x="0" y="1963117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1" name="PA_图片 30" descr="图片包含 浅色&#10;&#10;已生成高可信度的说明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30" t="71041" r="58174" b="14336"/>
              <a:stretch>
                <a:fillRect/>
              </a:stretch>
            </p:blipFill>
            <p:spPr>
              <a:xfrm rot="1162036" flipH="1">
                <a:off x="6670013" y="4924433"/>
                <a:ext cx="416700" cy="1002880"/>
              </a:xfrm>
              <a:prstGeom prst="rect">
                <a:avLst/>
              </a:prstGeom>
            </p:spPr>
          </p:pic>
        </p:grpSp>
        <p:grpSp>
          <p:nvGrpSpPr>
            <p:cNvPr id="38" name="PA_组合 37"/>
            <p:cNvGrpSpPr/>
            <p:nvPr>
              <p:custDataLst>
                <p:tags r:id="rId6"/>
              </p:custDataLst>
            </p:nvPr>
          </p:nvGrpSpPr>
          <p:grpSpPr>
            <a:xfrm>
              <a:off x="6752" y="7061"/>
              <a:ext cx="1390" cy="3590"/>
              <a:chOff x="4287532" y="4483820"/>
              <a:chExt cx="882651" cy="2279651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4287532" y="4483820"/>
                <a:ext cx="882651" cy="2279651"/>
              </a:xfrm>
              <a:custGeom>
                <a:avLst/>
                <a:gdLst/>
                <a:ahLst/>
                <a:cxnLst/>
                <a:rect l="0" t="0" r="0" b="0"/>
                <a:pathLst>
                  <a:path w="882651" h="2279651">
                    <a:moveTo>
                      <a:pt x="0" y="0"/>
                    </a:moveTo>
                    <a:lnTo>
                      <a:pt x="882650" y="0"/>
                    </a:lnTo>
                    <a:lnTo>
                      <a:pt x="882650" y="2279650"/>
                    </a:lnTo>
                    <a:lnTo>
                      <a:pt x="0" y="22796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1" name="PA_图片 2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4617733" y="4483820"/>
                <a:ext cx="552450" cy="1162050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4"/>
          <a:srcRect l="36500" t="13167" r="24542" b="52204"/>
          <a:stretch>
            <a:fillRect/>
          </a:stretch>
        </p:blipFill>
        <p:spPr>
          <a:xfrm>
            <a:off x="4450080" y="902970"/>
            <a:ext cx="47498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87537" y="2434945"/>
            <a:ext cx="7621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việc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bóng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tối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358D0-C481-4F7D-9EF5-F033E6E3458F}"/>
              </a:ext>
            </a:extLst>
          </p:cNvPr>
          <p:cNvSpPr txBox="1"/>
          <p:nvPr/>
        </p:nvSpPr>
        <p:spPr>
          <a:xfrm>
            <a:off x="1244010" y="782556"/>
            <a:ext cx="10079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Nhắm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831E7-0480-46C1-BC4A-0C9A3297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4" y="1993271"/>
            <a:ext cx="4210492" cy="3454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BF5E0-268C-4AC5-AC15-3F058A9A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54" y="1993270"/>
            <a:ext cx="3408732" cy="3459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B23E80-2332-48EF-8577-1D1082DF0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985" y="2151653"/>
            <a:ext cx="3416955" cy="32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4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D6A8AD-FF61-4E60-BA47-8FA7E6B3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71" y="2984257"/>
            <a:ext cx="3031922" cy="3873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275E727-DEE4-49DF-BECE-9D6B1126388D}"/>
              </a:ext>
            </a:extLst>
          </p:cNvPr>
          <p:cNvSpPr/>
          <p:nvPr/>
        </p:nvSpPr>
        <p:spPr>
          <a:xfrm>
            <a:off x="1746430" y="1198143"/>
            <a:ext cx="8483419" cy="159268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6EA7BD9-CE6A-4EF4-9E57-5E5DB6E16760}"/>
              </a:ext>
            </a:extLst>
          </p:cNvPr>
          <p:cNvSpPr/>
          <p:nvPr/>
        </p:nvSpPr>
        <p:spPr>
          <a:xfrm>
            <a:off x="508180" y="3198393"/>
            <a:ext cx="8483419" cy="159268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những khó khăn khi thực hiện những hành động đó?</a:t>
            </a:r>
            <a:endParaRPr lang="en-US" sz="4000" b="1" dirty="0" err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6E05ED-D79A-4270-ADDD-73EC01D1E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536" y="796218"/>
            <a:ext cx="776697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780" name="TextBox 40"/>
          <p:cNvSpPr txBox="1"/>
          <p:nvPr/>
        </p:nvSpPr>
        <p:spPr>
          <a:xfrm>
            <a:off x="1105785" y="2082348"/>
            <a:ext cx="6655981" cy="2123658"/>
          </a:xfrm>
          <a:prstGeom prst="rect">
            <a:avLst/>
          </a:prstGeom>
          <a:solidFill>
            <a:srgbClr val="FFA74A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Thảo</a:t>
            </a:r>
            <a:r>
              <a:rPr lang="en-US" altLang="zh-CN" sz="4400" dirty="0">
                <a:solidFill>
                  <a:prstClr val="white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luận</a:t>
            </a:r>
            <a:r>
              <a:rPr lang="en-US" altLang="zh-CN" sz="4400" dirty="0">
                <a:solidFill>
                  <a:prstClr val="white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: </a:t>
            </a:r>
            <a:r>
              <a:rPr lang="vi-VN" altLang="zh-CN" sz="4400" dirty="0">
                <a:solidFill>
                  <a:prstClr val="white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站酷小薇LOGO体" panose="02010600010101010101" charset="-122"/>
              </a:rPr>
              <a:t>Những người khiếm thị thường gặp phải khó khăn gì trong cuộc sống?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站酷小薇LOGO体" panose="0201060001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1310640" y="324624"/>
            <a:ext cx="10677375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00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Những người nào thường phải làm mọi việc trong bóng tối?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32876-5E25-4F14-B7EA-EBFB89650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80" y="2126091"/>
            <a:ext cx="5201093" cy="4225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BFCB2-C836-4977-A83D-9D42A49CDCD2}"/>
              </a:ext>
            </a:extLst>
          </p:cNvPr>
          <p:cNvSpPr txBox="1"/>
          <p:nvPr/>
        </p:nvSpPr>
        <p:spPr>
          <a:xfrm>
            <a:off x="5867400" y="2419350"/>
            <a:ext cx="5314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Người mù, suy giảm thị lực… thường phải làm mọi việc trong bóng tối.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933450" y="324624"/>
            <a:ext cx="11054565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Theo các em, liệu những giác quan nào có thể giúp </a:t>
            </a:r>
            <a:r>
              <a:rPr lang="en-US" altLang="zh-CN" sz="400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khiếm</a:t>
            </a:r>
            <a:r>
              <a:rPr lang="en-US" altLang="zh-CN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thị</a:t>
            </a:r>
            <a:r>
              <a:rPr lang="vi-VN" altLang="zh-CN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làm việc trong bóng tối? 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pic>
        <p:nvPicPr>
          <p:cNvPr id="4" name="Picture 3" descr="A picture containing person, close&#10;&#10;Description automatically generated">
            <a:extLst>
              <a:ext uri="{FF2B5EF4-FFF2-40B4-BE49-F238E27FC236}">
                <a16:creationId xmlns:a16="http://schemas.microsoft.com/office/drawing/2014/main" id="{CF9C45ED-DC2B-49BF-8418-B9C0B8146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35285"/>
            <a:ext cx="4731487" cy="3672109"/>
          </a:xfrm>
          <a:prstGeom prst="rect">
            <a:avLst/>
          </a:prstGeom>
        </p:spPr>
      </p:pic>
      <p:pic>
        <p:nvPicPr>
          <p:cNvPr id="6" name="Picture 5" descr="A close-up of a person's hands&#10;&#10;Description automatically generated with medium confidence">
            <a:extLst>
              <a:ext uri="{FF2B5EF4-FFF2-40B4-BE49-F238E27FC236}">
                <a16:creationId xmlns:a16="http://schemas.microsoft.com/office/drawing/2014/main" id="{1D9F0EC4-4F8C-41B8-97F5-28F3149CA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9" y="2335285"/>
            <a:ext cx="4306186" cy="3672108"/>
          </a:xfrm>
          <a:prstGeom prst="rect">
            <a:avLst/>
          </a:prstGeom>
        </p:spPr>
      </p:pic>
      <p:pic>
        <p:nvPicPr>
          <p:cNvPr id="8" name="Picture 7" descr="A close-up of a baby&#10;&#10;Description automatically generated with medium confidence">
            <a:extLst>
              <a:ext uri="{FF2B5EF4-FFF2-40B4-BE49-F238E27FC236}">
                <a16:creationId xmlns:a16="http://schemas.microsoft.com/office/drawing/2014/main" id="{5208D24F-839A-4548-8989-BC2D55DC1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75" y="2335284"/>
            <a:ext cx="3154323" cy="36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2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425</Words>
  <Application>Microsoft Office PowerPoint</Application>
  <PresentationFormat>Widescreen</PresentationFormat>
  <Paragraphs>49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Averta Std CY Bold</vt:lpstr>
      <vt:lpstr>等线</vt:lpstr>
      <vt:lpstr>等线 Light</vt:lpstr>
      <vt:lpstr>Lato Hairline</vt:lpstr>
      <vt:lpstr>微软雅黑</vt:lpstr>
      <vt:lpstr>Quicksand Medium</vt:lpstr>
      <vt:lpstr>字魂59号-创粗黑</vt:lpstr>
      <vt:lpstr>方正黑体简体</vt:lpstr>
      <vt:lpstr>Arial</vt:lpstr>
      <vt:lpstr>Arial Black</vt:lpstr>
      <vt:lpstr>Calibri</vt:lpstr>
      <vt:lpstr>Calibri Light</vt:lpstr>
      <vt:lpstr>Helvetica</vt:lpstr>
      <vt:lpstr>Lato Light</vt:lpstr>
      <vt:lpstr>Lato Regular</vt:lpstr>
      <vt:lpstr>2_Office 主题​​</vt:lpstr>
      <vt:lpstr>9_www.33ppt.com</vt:lpstr>
      <vt:lpstr>Hoạt động</vt:lpstr>
      <vt:lpstr>Office 主题​​</vt:lpstr>
      <vt:lpstr>第一PPT，www.1ppt.com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18</cp:revision>
  <dcterms:created xsi:type="dcterms:W3CDTF">2021-07-04T08:02:43Z</dcterms:created>
  <dcterms:modified xsi:type="dcterms:W3CDTF">2022-12-21T07:44:01Z</dcterms:modified>
</cp:coreProperties>
</file>