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2" r:id="rId2"/>
    <p:sldId id="283" r:id="rId3"/>
    <p:sldId id="306" r:id="rId4"/>
    <p:sldId id="312" r:id="rId5"/>
    <p:sldId id="285" r:id="rId6"/>
    <p:sldId id="286" r:id="rId7"/>
    <p:sldId id="307" r:id="rId8"/>
    <p:sldId id="288" r:id="rId9"/>
    <p:sldId id="289" r:id="rId10"/>
    <p:sldId id="302" r:id="rId11"/>
    <p:sldId id="292" r:id="rId12"/>
    <p:sldId id="293" r:id="rId13"/>
    <p:sldId id="303" r:id="rId14"/>
    <p:sldId id="308" r:id="rId15"/>
    <p:sldId id="309" r:id="rId16"/>
    <p:sldId id="304" r:id="rId17"/>
    <p:sldId id="295" r:id="rId18"/>
    <p:sldId id="296" r:id="rId19"/>
    <p:sldId id="29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2C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32" autoAdjust="0"/>
    <p:restoredTop sz="94660"/>
  </p:normalViewPr>
  <p:slideViewPr>
    <p:cSldViewPr>
      <p:cViewPr varScale="1">
        <p:scale>
          <a:sx n="69" d="100"/>
          <a:sy n="69" d="100"/>
        </p:scale>
        <p:origin x="109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C1E2B-BA7A-4636-B300-4783895CF41C}" type="datetimeFigureOut">
              <a:rPr lang="en-US" smtClean="0"/>
              <a:t>09/05/2021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6E290-0A5A-47EB-906A-E0B30A013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84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2F37-3AD0-47B2-BE14-BBDA323237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46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2F37-3AD0-47B2-BE14-BBDA3232375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648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96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35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88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66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833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28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2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831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80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587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073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02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5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6534" y="894081"/>
            <a:ext cx="8480213" cy="6667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733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90033" y="1913083"/>
            <a:ext cx="2892651" cy="748988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4267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 1</a:t>
            </a:r>
          </a:p>
        </p:txBody>
      </p:sp>
    </p:spTree>
    <p:extLst>
      <p:ext uri="{BB962C8B-B14F-4D97-AF65-F5344CB8AC3E}">
        <p14:creationId xmlns:p14="http://schemas.microsoft.com/office/powerpoint/2010/main" val="150823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33400" y="91783"/>
            <a:ext cx="10820400" cy="65077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Ruộng</a:t>
            </a:r>
            <a:r>
              <a:rPr lang="en-US" sz="4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48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 ở Sa Pa</a:t>
            </a:r>
            <a:endParaRPr lang="en-US" sz="4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 Pa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lịch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dịp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 ở Sa Pa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H’mông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Dao 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…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                            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</a:t>
            </a:r>
            <a:r>
              <a:rPr lang="en-US" sz="2400" i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vinhphuctv.vn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)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18310" y="154822"/>
            <a:ext cx="1602334" cy="646319"/>
            <a:chOff x="147304" y="315612"/>
            <a:chExt cx="1602334" cy="646319"/>
          </a:xfrm>
          <a:solidFill>
            <a:schemeClr val="accent6">
              <a:lumMod val="75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672C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9508" y="315612"/>
              <a:ext cx="930130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0" y="-55418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0782" y="6650904"/>
            <a:ext cx="121920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316020" y="6065830"/>
            <a:ext cx="6406515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nhóm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36802" y="6067048"/>
            <a:ext cx="6406515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nhóm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38339" y="6049252"/>
            <a:ext cx="6406515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toàn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316020" y="1656110"/>
            <a:ext cx="457200" cy="4186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276600" y="3345680"/>
            <a:ext cx="209355" cy="467591"/>
            <a:chOff x="6766969" y="2478092"/>
            <a:chExt cx="209355" cy="467591"/>
          </a:xfrm>
        </p:grpSpPr>
        <p:cxnSp>
          <p:nvCxnSpPr>
            <p:cNvPr id="38" name="Straight Connector 37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9087045" y="5029200"/>
            <a:ext cx="209355" cy="467591"/>
            <a:chOff x="6766969" y="2478092"/>
            <a:chExt cx="209355" cy="467591"/>
          </a:xfrm>
        </p:grpSpPr>
        <p:cxnSp>
          <p:nvCxnSpPr>
            <p:cNvPr id="41" name="Straight Connector 40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3" name="Oval 42"/>
          <p:cNvSpPr/>
          <p:nvPr/>
        </p:nvSpPr>
        <p:spPr>
          <a:xfrm>
            <a:off x="1371600" y="4229570"/>
            <a:ext cx="457200" cy="4186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33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90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27" y="6629401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456199" y="84200"/>
            <a:ext cx="3718474" cy="656966"/>
            <a:chOff x="147304" y="263301"/>
            <a:chExt cx="3718474" cy="656966"/>
          </a:xfrm>
          <a:solidFill>
            <a:schemeClr val="accent6">
              <a:lumMod val="75000"/>
            </a:schemeClr>
          </a:solidFill>
        </p:grpSpPr>
        <p:sp>
          <p:nvSpPr>
            <p:cNvPr id="25" name="Oval 24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2724" y="263301"/>
              <a:ext cx="3123054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Trả</a:t>
              </a:r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lời</a:t>
              </a:r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câu</a:t>
              </a:r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hỏi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1081866" y="1009931"/>
            <a:ext cx="10348134" cy="2342869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 Pa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lịch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dịp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44546" y="228600"/>
            <a:ext cx="4510124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thầm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980522" y="1524000"/>
            <a:ext cx="91446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249" y="3294535"/>
            <a:ext cx="7599896" cy="3308608"/>
          </a:xfrm>
          <a:prstGeom prst="rect">
            <a:avLst/>
          </a:prstGeom>
          <a:ln>
            <a:noFill/>
          </a:ln>
        </p:spPr>
      </p:pic>
      <p:sp>
        <p:nvSpPr>
          <p:cNvPr id="5" name="Oval Callout 4"/>
          <p:cNvSpPr/>
          <p:nvPr/>
        </p:nvSpPr>
        <p:spPr>
          <a:xfrm>
            <a:off x="1081865" y="3632212"/>
            <a:ext cx="2895600" cy="213360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Sa Pa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1315504" y="1981200"/>
            <a:ext cx="62841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0307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27" y="6629401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476981" y="277312"/>
            <a:ext cx="3718474" cy="656966"/>
            <a:chOff x="147304" y="263301"/>
            <a:chExt cx="3718474" cy="656966"/>
          </a:xfrm>
          <a:solidFill>
            <a:schemeClr val="accent6">
              <a:lumMod val="75000"/>
            </a:schemeClr>
          </a:solidFill>
        </p:grpSpPr>
        <p:sp>
          <p:nvSpPr>
            <p:cNvPr id="25" name="Oval 24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2724" y="263301"/>
              <a:ext cx="3123054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Trả</a:t>
              </a:r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lời</a:t>
              </a:r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câu</a:t>
              </a:r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hỏi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486400" y="480291"/>
            <a:ext cx="4510124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thầm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914400" y="1174828"/>
            <a:ext cx="10591800" cy="1513303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 ở Sa Pa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H’mông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Dao 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…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31806" y="1738745"/>
            <a:ext cx="97219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89101" y="2590800"/>
            <a:ext cx="71928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3149977"/>
            <a:ext cx="7599896" cy="3308608"/>
          </a:xfrm>
          <a:prstGeom prst="rect">
            <a:avLst/>
          </a:prstGeom>
          <a:ln>
            <a:noFill/>
          </a:ln>
        </p:spPr>
      </p:pic>
      <p:sp>
        <p:nvSpPr>
          <p:cNvPr id="19" name="Oval Callout 18"/>
          <p:cNvSpPr/>
          <p:nvPr/>
        </p:nvSpPr>
        <p:spPr>
          <a:xfrm>
            <a:off x="1476981" y="2904692"/>
            <a:ext cx="2660750" cy="1811971"/>
          </a:xfrm>
          <a:prstGeom prst="wedgeEllipseCallout">
            <a:avLst>
              <a:gd name="adj1" fmla="val -29164"/>
              <a:gd name="adj2" fmla="val 8696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Ruộng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Oval Callout 19"/>
          <p:cNvSpPr/>
          <p:nvPr/>
        </p:nvSpPr>
        <p:spPr>
          <a:xfrm>
            <a:off x="1452338" y="2904692"/>
            <a:ext cx="2826327" cy="1928868"/>
          </a:xfrm>
          <a:prstGeom prst="wedgeEllipseCallout">
            <a:avLst>
              <a:gd name="adj1" fmla="val -22304"/>
              <a:gd name="adj2" fmla="val 8692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Ai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ruộng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 ?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2179701" y="2121933"/>
            <a:ext cx="90216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718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152604"/>
            <a:ext cx="12192000" cy="6476796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03261" y="1633412"/>
            <a:ext cx="346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200" i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 </a:t>
            </a:r>
            <a:r>
              <a:rPr lang="en-US" sz="3200" i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it 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87181" y="1607628"/>
            <a:ext cx="7193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ờ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it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326" y="3154424"/>
            <a:ext cx="2933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</a:t>
            </a:r>
            <a:r>
              <a:rPr lang="en-US" sz="3200" i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ach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 </a:t>
            </a:r>
            <a:r>
              <a:rPr lang="en-US" sz="3200" i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71223" y="3134263"/>
            <a:ext cx="7391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túi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ach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chênh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êch</a:t>
            </a:r>
            <a:endParaRPr lang="en-US" sz="32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60392" y="1726702"/>
            <a:ext cx="583656" cy="3793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826728" y="1686026"/>
            <a:ext cx="560039" cy="4034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430668" y="1731072"/>
            <a:ext cx="574961" cy="3894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524495" y="3256141"/>
            <a:ext cx="726193" cy="4628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0294153" y="3213606"/>
            <a:ext cx="766222" cy="4971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159222" y="3278981"/>
            <a:ext cx="672318" cy="4472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2221176" y="396770"/>
            <a:ext cx="8839199" cy="609600"/>
            <a:chOff x="3429000" y="281424"/>
            <a:chExt cx="9024759" cy="609600"/>
          </a:xfrm>
        </p:grpSpPr>
        <p:sp>
          <p:nvSpPr>
            <p:cNvPr id="38" name="Oval 37"/>
            <p:cNvSpPr/>
            <p:nvPr/>
          </p:nvSpPr>
          <p:spPr>
            <a:xfrm>
              <a:off x="3429000" y="281424"/>
              <a:ext cx="609600" cy="6096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4</a:t>
              </a:r>
              <a:endPara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038600" y="324620"/>
              <a:ext cx="8415159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Chọn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vần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phù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hợp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thay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cho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ô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vuông</a:t>
              </a:r>
              <a:endParaRPr lang="en-US" sz="2800" b="1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1" y="-55418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0" y="6649978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679351" y="1732218"/>
            <a:ext cx="693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 rot="2121771">
            <a:off x="7292999" y="1519455"/>
            <a:ext cx="598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'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996393">
            <a:off x="4513023" y="3079706"/>
            <a:ext cx="494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'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996393">
            <a:off x="7106454" y="3079707"/>
            <a:ext cx="494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'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1996393">
            <a:off x="10267314" y="3030610"/>
            <a:ext cx="494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'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730306" y="1718084"/>
            <a:ext cx="5638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38529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6" grpId="0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3126813" y="580422"/>
            <a:ext cx="5938373" cy="611950"/>
            <a:chOff x="3429000" y="378888"/>
            <a:chExt cx="6063036" cy="611950"/>
          </a:xfrm>
        </p:grpSpPr>
        <p:sp>
          <p:nvSpPr>
            <p:cNvPr id="38" name="Oval 37"/>
            <p:cNvSpPr/>
            <p:nvPr/>
          </p:nvSpPr>
          <p:spPr>
            <a:xfrm>
              <a:off x="3429000" y="381238"/>
              <a:ext cx="609600" cy="6096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5</a:t>
              </a:r>
              <a:endPara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111062" y="378888"/>
              <a:ext cx="5380974" cy="523208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Hát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một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bài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hát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về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quê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hương</a:t>
              </a:r>
              <a:endParaRPr lang="en-US" sz="2800" b="1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1" y="-55418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0" y="6649978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575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Viết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77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6726382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669764" y="312878"/>
            <a:ext cx="3546941" cy="646282"/>
            <a:chOff x="49789" y="401907"/>
            <a:chExt cx="3546941" cy="646282"/>
          </a:xfrm>
        </p:grpSpPr>
        <p:sp>
          <p:nvSpPr>
            <p:cNvPr id="5" name="Oval 4"/>
            <p:cNvSpPr/>
            <p:nvPr/>
          </p:nvSpPr>
          <p:spPr>
            <a:xfrm>
              <a:off x="49789" y="401907"/>
              <a:ext cx="609600" cy="6096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02367" y="401907"/>
              <a:ext cx="2794363" cy="64628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3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6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ngữ</a:t>
              </a:r>
              <a:endPara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16180" y="2009965"/>
            <a:ext cx="10259612" cy="3908354"/>
            <a:chOff x="1243243" y="1656086"/>
            <a:chExt cx="10259612" cy="3908354"/>
          </a:xfrm>
        </p:grpSpPr>
        <p:grpSp>
          <p:nvGrpSpPr>
            <p:cNvPr id="39" name="Group 38"/>
            <p:cNvGrpSpPr/>
            <p:nvPr/>
          </p:nvGrpSpPr>
          <p:grpSpPr>
            <a:xfrm>
              <a:off x="1243243" y="1656086"/>
              <a:ext cx="9954811" cy="3908354"/>
              <a:chOff x="1300636" y="2825298"/>
              <a:chExt cx="9954811" cy="3908354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1314496" y="2825298"/>
                <a:ext cx="9940951" cy="2421840"/>
                <a:chOff x="118658" y="3485795"/>
                <a:chExt cx="8768387" cy="2147323"/>
              </a:xfrm>
            </p:grpSpPr>
            <p:pic>
              <p:nvPicPr>
                <p:cNvPr id="12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095" y="3485795"/>
                  <a:ext cx="8743950" cy="2147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3" name="Rectangle 12"/>
                <p:cNvSpPr/>
                <p:nvPr/>
              </p:nvSpPr>
              <p:spPr>
                <a:xfrm>
                  <a:off x="118658" y="3974104"/>
                  <a:ext cx="3397257" cy="5730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lt-LT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ǟuųg bậc </a:t>
                  </a:r>
                  <a:r>
                    <a:rPr lang="el-GR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κ</a:t>
                  </a:r>
                  <a:r>
                    <a:rPr lang="lt-LT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ang</a:t>
                  </a:r>
                  <a:endParaRPr lang="en-US" sz="3600" b="1" dirty="0">
                    <a:solidFill>
                      <a:srgbClr val="7030A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endParaRPr>
                </a:p>
              </p:txBody>
            </p:sp>
          </p:grpSp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2201" y="4311812"/>
                <a:ext cx="9913242" cy="24218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" name="Rectangle 36"/>
              <p:cNvSpPr/>
              <p:nvPr/>
            </p:nvSpPr>
            <p:spPr>
              <a:xfrm>
                <a:off x="1300636" y="4852998"/>
                <a:ext cx="287482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sz="3600" b="1" dirty="0">
                    <a:solidFill>
                      <a:srgbClr val="7030A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ε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ăm</a:t>
                </a:r>
                <a:r>
                  <a:rPr lang="en-US" sz="3600" b="1" dirty="0">
                    <a:solidFill>
                      <a:srgbClr val="7030A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l-GR" sz="3600" b="1" dirty="0">
                    <a:solidFill>
                      <a:srgbClr val="7030A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ε</a:t>
                </a:r>
                <a:r>
                  <a:rPr lang="en-US" sz="3600" b="1" dirty="0">
                    <a:solidFill>
                      <a:srgbClr val="7030A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ỉ </a:t>
                </a: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5758348" y="2195293"/>
              <a:ext cx="372835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t-LT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ǟuųg bậc 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κ</a:t>
              </a:r>
              <a:r>
                <a:rPr lang="lt-LT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ang</a:t>
              </a:r>
              <a:endPara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971583" y="3687227"/>
              <a:ext cx="292331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ε</a:t>
              </a:r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ăm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ε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ỉ 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717778" y="3683213"/>
              <a:ext cx="278507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ε</a:t>
              </a:r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ăm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ε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ỉ 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28600"/>
            <a:ext cx="2519264" cy="1665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064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6726382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403568" y="528755"/>
            <a:ext cx="9728200" cy="643499"/>
            <a:chOff x="49789" y="368008"/>
            <a:chExt cx="9728200" cy="643499"/>
          </a:xfrm>
        </p:grpSpPr>
        <p:sp>
          <p:nvSpPr>
            <p:cNvPr id="5" name="Oval 4"/>
            <p:cNvSpPr/>
            <p:nvPr/>
          </p:nvSpPr>
          <p:spPr>
            <a:xfrm>
              <a:off x="49789" y="401907"/>
              <a:ext cx="609600" cy="6096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59389" y="368008"/>
              <a:ext cx="9118600" cy="584727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trả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b ở </a:t>
              </a:r>
              <a:r>
                <a:rPr lang="en-US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mục</a:t>
              </a:r>
              <a:r>
                <a:rPr lang="en-US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3</a:t>
              </a:r>
              <a:endPara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1759631" y="1514917"/>
            <a:ext cx="198119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09800" y="1336829"/>
            <a:ext cx="8605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Ruộng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(………….                  ).         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48400" y="1305673"/>
            <a:ext cx="3692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àng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trăm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nay.</a:t>
            </a:r>
            <a:endParaRPr lang="en-US" sz="3200" dirty="0">
              <a:solidFill>
                <a:srgbClr val="7030A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288701" y="2233111"/>
            <a:ext cx="10903300" cy="2421840"/>
            <a:chOff x="155314" y="3503806"/>
            <a:chExt cx="9261772" cy="2147323"/>
          </a:xfrm>
        </p:grpSpPr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14" y="3503806"/>
              <a:ext cx="8743950" cy="2147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>
              <a:off x="747802" y="3985816"/>
              <a:ext cx="8669284" cy="5730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lt-LT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Ruųg bậc 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κ</a:t>
              </a:r>
              <a:r>
                <a:rPr lang="lt-LT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ang có </a:t>
              </a:r>
              <a:r>
                <a:rPr lang="lt-LT" sz="3600" b="1" dirty="0" smtClean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Ǉừ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hàng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Ǉrăm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wăm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smtClean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way.</a:t>
              </a:r>
              <a:endPara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204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4" y="119967"/>
            <a:ext cx="12060814" cy="673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9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30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88156" y="6044637"/>
            <a:ext cx="9098844" cy="584763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ảnh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khiến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ý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nhất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95083" y="6044636"/>
            <a:ext cx="9098844" cy="584763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thích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cảnh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vật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11" y="249438"/>
            <a:ext cx="12037049" cy="4876915"/>
          </a:xfrm>
          <a:prstGeom prst="rect">
            <a:avLst/>
          </a:prstGeom>
          <a:ln>
            <a:noFill/>
          </a:ln>
        </p:spPr>
      </p:pic>
      <p:grpSp>
        <p:nvGrpSpPr>
          <p:cNvPr id="16" name="Group 15"/>
          <p:cNvGrpSpPr/>
          <p:nvPr/>
        </p:nvGrpSpPr>
        <p:grpSpPr>
          <a:xfrm>
            <a:off x="2514600" y="293734"/>
            <a:ext cx="6899628" cy="584763"/>
            <a:chOff x="141963" y="315612"/>
            <a:chExt cx="10444741" cy="584763"/>
          </a:xfrm>
          <a:solidFill>
            <a:schemeClr val="accent6">
              <a:lumMod val="75000"/>
            </a:schemeClr>
          </a:solidFill>
        </p:grpSpPr>
        <p:sp>
          <p:nvSpPr>
            <p:cNvPr id="17" name="Oval 16"/>
            <p:cNvSpPr/>
            <p:nvPr/>
          </p:nvSpPr>
          <p:spPr>
            <a:xfrm>
              <a:off x="141963" y="324847"/>
              <a:ext cx="677544" cy="463347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19507" y="315612"/>
              <a:ext cx="9767197" cy="584763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Quan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sát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tranh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vẽ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cảnh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vùng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cao</a:t>
              </a:r>
              <a:endPara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685800" y="4800600"/>
            <a:ext cx="10820400" cy="18287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Nam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ruộng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 ở Sa Pa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ta.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Ruộng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 ở Sa Pa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khiến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0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17799" y="-14642"/>
            <a:ext cx="12383008" cy="207204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862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Flowchart: Document 17"/>
          <p:cNvSpPr/>
          <p:nvPr/>
        </p:nvSpPr>
        <p:spPr>
          <a:xfrm>
            <a:off x="-43199" y="10758"/>
            <a:ext cx="123875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7" name="Oval 6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E20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-22390" y="-84016"/>
            <a:ext cx="1341530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E20CA5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8</a:t>
            </a:r>
            <a:endParaRPr lang="en-US" sz="7200" b="1" dirty="0">
              <a:solidFill>
                <a:srgbClr val="E20CA5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72257" y="189140"/>
            <a:ext cx="10227833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 NƯỚC VÀ CON NGƯỜI</a:t>
            </a:r>
            <a:endParaRPr lang="en-US" sz="66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48000" y="2971801"/>
            <a:ext cx="8153400" cy="1804172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E20C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0"/>
            <p:cNvSpPr/>
            <p:nvPr/>
          </p:nvSpPr>
          <p:spPr>
            <a:xfrm>
              <a:off x="9589679" y="101573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6"/>
          <p:cNvSpPr/>
          <p:nvPr/>
        </p:nvSpPr>
        <p:spPr>
          <a:xfrm rot="269291">
            <a:off x="1355374" y="3547504"/>
            <a:ext cx="1377723" cy="1308100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" fmla="*/ 38 w 1322330"/>
              <a:gd name="connsiteY0" fmla="*/ 0 h 1023843"/>
              <a:gd name="connsiteX1" fmla="*/ 1322330 w 1322330"/>
              <a:gd name="connsiteY1" fmla="*/ 0 h 1023843"/>
              <a:gd name="connsiteX2" fmla="*/ 1322330 w 1322330"/>
              <a:gd name="connsiteY2" fmla="*/ 1023843 h 1023843"/>
              <a:gd name="connsiteX3" fmla="*/ 38 w 1322330"/>
              <a:gd name="connsiteY3" fmla="*/ 1023843 h 1023843"/>
              <a:gd name="connsiteX4" fmla="*/ 401820 w 1322330"/>
              <a:gd name="connsiteY4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rgbClr val="C86866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489815">
            <a:off x="1680060" y="3483997"/>
            <a:ext cx="1360900" cy="1201439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" fmla="*/ 38 w 1322330"/>
              <a:gd name="connsiteY0" fmla="*/ 0 h 1023843"/>
              <a:gd name="connsiteX1" fmla="*/ 1322330 w 1322330"/>
              <a:gd name="connsiteY1" fmla="*/ 0 h 1023843"/>
              <a:gd name="connsiteX2" fmla="*/ 1322330 w 1322330"/>
              <a:gd name="connsiteY2" fmla="*/ 1023843 h 1023843"/>
              <a:gd name="connsiteX3" fmla="*/ 38 w 1322330"/>
              <a:gd name="connsiteY3" fmla="*/ 1023843 h 1023843"/>
              <a:gd name="connsiteX4" fmla="*/ 401820 w 1322330"/>
              <a:gd name="connsiteY4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084292" y="2971801"/>
            <a:ext cx="1654973" cy="1612907"/>
            <a:chOff x="1149549" y="1066515"/>
            <a:chExt cx="992332" cy="992332"/>
          </a:xfrm>
          <a:solidFill>
            <a:srgbClr val="F0720A"/>
          </a:solidFill>
        </p:grpSpPr>
        <p:sp>
          <p:nvSpPr>
            <p:cNvPr id="19" name="Oval 18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188514" y="1081550"/>
              <a:ext cx="914400" cy="914400"/>
            </a:xfrm>
            <a:prstGeom prst="ellipse">
              <a:avLst/>
            </a:prstGeom>
            <a:solidFill>
              <a:srgbClr val="E20CA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425141" y="3117407"/>
            <a:ext cx="990600" cy="147727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4</a:t>
            </a:r>
            <a:endParaRPr lang="en-US" sz="5400" b="1" dirty="0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32261" y="3393460"/>
            <a:ext cx="6605191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RUỘNG BẬC THANG Ở SA PA</a:t>
            </a:r>
          </a:p>
        </p:txBody>
      </p:sp>
    </p:spTree>
    <p:extLst>
      <p:ext uri="{BB962C8B-B14F-4D97-AF65-F5344CB8AC3E}">
        <p14:creationId xmlns:p14="http://schemas.microsoft.com/office/powerpoint/2010/main" val="398563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391095" y="173182"/>
            <a:ext cx="10820400" cy="6344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Ruộng</a:t>
            </a:r>
            <a:r>
              <a:rPr lang="en-US" sz="36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36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 ở Sa Pa</a:t>
            </a: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 Pa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lịch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dịp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ừng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 ở Sa Pa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H’mông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Dao ,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…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endParaRPr lang="en-US" sz="2800" dirty="0" smtClean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                                             ( Theo </a:t>
            </a:r>
            <a:r>
              <a:rPr lang="en-US" sz="2400" i="1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vinhphuctv.vn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)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18310" y="154822"/>
            <a:ext cx="1602334" cy="646319"/>
            <a:chOff x="147304" y="315612"/>
            <a:chExt cx="1602334" cy="646319"/>
          </a:xfrm>
          <a:solidFill>
            <a:schemeClr val="accent6">
              <a:lumMod val="75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672C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19508" y="315612"/>
              <a:ext cx="930130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16020" y="6249433"/>
            <a:ext cx="6420370" cy="461628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tìm từ khó đọc, khó hiểu trong bài.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6392749" y="3213766"/>
            <a:ext cx="10529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05423" y="6210053"/>
            <a:ext cx="6420370" cy="461628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1.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7377545" y="1897312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432265" y="2370402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587436" y="2777839"/>
            <a:ext cx="112644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523981" y="2786217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124200" y="3199911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8274423" y="4861687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390104" y="4488887"/>
            <a:ext cx="136299" cy="5143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Cloud 29"/>
          <p:cNvSpPr/>
          <p:nvPr/>
        </p:nvSpPr>
        <p:spPr>
          <a:xfrm>
            <a:off x="9001870" y="122282"/>
            <a:ext cx="3048000" cy="730269"/>
          </a:xfrm>
          <a:prstGeom prst="cloud">
            <a:avLst/>
          </a:prstGeom>
          <a:solidFill>
            <a:srgbClr val="F862E3"/>
          </a:solidFill>
          <a:ln>
            <a:solidFill>
              <a:srgbClr val="E20C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mẫu</a:t>
            </a:r>
          </a:p>
        </p:txBody>
      </p:sp>
      <p:sp>
        <p:nvSpPr>
          <p:cNvPr id="35" name="Rectangle 34"/>
          <p:cNvSpPr/>
          <p:nvPr/>
        </p:nvSpPr>
        <p:spPr>
          <a:xfrm>
            <a:off x="0" y="-55418"/>
            <a:ext cx="12192000" cy="228600"/>
          </a:xfrm>
          <a:prstGeom prst="rect">
            <a:avLst/>
          </a:prstGeom>
          <a:solidFill>
            <a:srgbClr val="E20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0782" y="6650904"/>
            <a:ext cx="12192000" cy="228600"/>
          </a:xfrm>
          <a:prstGeom prst="rect">
            <a:avLst/>
          </a:prstGeom>
          <a:solidFill>
            <a:srgbClr val="E20C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1937616" y="2370399"/>
            <a:ext cx="8817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792371" y="4903252"/>
            <a:ext cx="12660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791690" y="5356988"/>
            <a:ext cx="11671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4738407" y="2337970"/>
            <a:ext cx="25018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666368" y="3653158"/>
            <a:ext cx="14014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[hanhtrangso.nxbgd.vn] Đọc_ Ruộng bậc thang ở Sapa_HTS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87549" y="2429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9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375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12756" y="338462"/>
            <a:ext cx="6096000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24262" y="1411259"/>
            <a:ext cx="8838560" cy="2493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913015" y="1671822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15" y="183358"/>
            <a:ext cx="2153327" cy="157207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79" y="2885258"/>
            <a:ext cx="2509976" cy="3113332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4130855" y="2491018"/>
            <a:ext cx="209355" cy="467591"/>
            <a:chOff x="6766969" y="2478092"/>
            <a:chExt cx="209355" cy="467591"/>
          </a:xfrm>
        </p:grpSpPr>
        <p:cxnSp>
          <p:nvCxnSpPr>
            <p:cNvPr id="47" name="Straight Connector 46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6639638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924800" y="4674319"/>
            <a:ext cx="2537685" cy="1981200"/>
            <a:chOff x="2667000" y="4962620"/>
            <a:chExt cx="2537685" cy="198120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5533" y="5553094"/>
              <a:ext cx="969152" cy="134916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5566948"/>
              <a:ext cx="969152" cy="130490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4248" y="4962620"/>
              <a:ext cx="969152" cy="1981200"/>
            </a:xfrm>
            <a:prstGeom prst="rect">
              <a:avLst/>
            </a:prstGeom>
          </p:spPr>
        </p:pic>
      </p:grpSp>
      <p:cxnSp>
        <p:nvCxnSpPr>
          <p:cNvPr id="22" name="Straight Connector 21"/>
          <p:cNvCxnSpPr/>
          <p:nvPr/>
        </p:nvCxnSpPr>
        <p:spPr>
          <a:xfrm flipH="1">
            <a:off x="6221532" y="2521579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8033579" y="2504209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5213633" y="3354813"/>
            <a:ext cx="209355" cy="467591"/>
            <a:chOff x="6766969" y="2478092"/>
            <a:chExt cx="209355" cy="467591"/>
          </a:xfrm>
        </p:grpSpPr>
        <p:cxnSp>
          <p:nvCxnSpPr>
            <p:cNvPr id="26" name="Straight Connector 25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341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212782" cy="6962631"/>
            <a:chOff x="0" y="-55418"/>
            <a:chExt cx="12212782" cy="6962631"/>
          </a:xfrm>
        </p:grpSpPr>
        <p:sp>
          <p:nvSpPr>
            <p:cNvPr id="2" name="TextBox 1"/>
            <p:cNvSpPr txBox="1"/>
            <p:nvPr/>
          </p:nvSpPr>
          <p:spPr>
            <a:xfrm>
              <a:off x="2971800" y="1981200"/>
              <a:ext cx="44196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91095" y="173182"/>
              <a:ext cx="10820400" cy="6344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36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Ruộng</a:t>
              </a:r>
              <a:r>
                <a:rPr lang="en-US" sz="36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bậc</a:t>
              </a:r>
              <a:r>
                <a:rPr lang="en-US" sz="3600" b="1" dirty="0" smtClean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thang ở Sa Pa</a:t>
              </a:r>
              <a:endPara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defRPr/>
              </a:pP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</a:t>
              </a:r>
            </a:p>
            <a:p>
              <a:pPr algn="just">
                <a:defRPr/>
              </a:pP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Sa Pa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mùa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lúa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chín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khách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lịch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dịp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ngắm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nhìn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vẻ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rực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rỡ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ruộng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bậc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thang.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Nhìn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giống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bậc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thang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khổng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lồ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ừng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bậc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bậc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nối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mặt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đất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bầu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trời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màu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trải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dài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bất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Đâu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đâu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ngào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ngạt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lúa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algn="just">
                <a:defRPr/>
              </a:pP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</a:t>
              </a:r>
            </a:p>
            <a:p>
              <a:pPr algn="just">
                <a:defRPr/>
              </a:pPr>
              <a:r>
                <a:rPr lang="en-US" sz="2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khu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ruộng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bậc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thang ở Sa Pa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đã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trăm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năm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nay.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tạo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nên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bởi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đôi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tay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chăm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mẫn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H’mông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Dao ,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Hà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Nhì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…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sống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lang="en-US" sz="2800" dirty="0" err="1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đây</a:t>
              </a:r>
              <a:r>
                <a:rPr lang="en-US" sz="28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algn="just">
                <a:defRPr/>
              </a:pPr>
              <a:endPara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defRPr/>
              </a:pP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                                                                       ( Theo </a:t>
              </a:r>
              <a:r>
                <a:rPr lang="en-US" sz="2400" i="1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vinhphuctv.vn</a:t>
              </a:r>
              <a:r>
                <a:rPr lang="en-US" sz="2400" dirty="0" smtClean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)</a:t>
              </a:r>
              <a:endPara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018310" y="154822"/>
              <a:ext cx="1602334" cy="646319"/>
              <a:chOff x="147304" y="315612"/>
              <a:chExt cx="1602334" cy="646319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20" name="Oval 19"/>
              <p:cNvSpPr/>
              <p:nvPr/>
            </p:nvSpPr>
            <p:spPr>
              <a:xfrm>
                <a:off x="147304" y="324847"/>
                <a:ext cx="595420" cy="595420"/>
              </a:xfrm>
              <a:prstGeom prst="ellipse">
                <a:avLst/>
              </a:prstGeom>
              <a:solidFill>
                <a:srgbClr val="672C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516" b="1" dirty="0">
                    <a:solidFill>
                      <a:schemeClr val="bg1"/>
                    </a:solidFill>
                    <a:latin typeface="Arial Rounded MT Bold" pitchFamily="34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819508" y="315612"/>
                <a:ext cx="930130" cy="646319"/>
              </a:xfrm>
              <a:prstGeom prst="rect">
                <a:avLst/>
              </a:prstGeom>
              <a:noFill/>
            </p:spPr>
            <p:txBody>
              <a:bodyPr wrap="square" lIns="91428" tIns="45714" rIns="91428" bIns="45714" rtlCol="0">
                <a:spAutoFit/>
              </a:bodyPr>
              <a:lstStyle/>
              <a:p>
                <a:pPr algn="just"/>
                <a:r>
                  <a:rPr lang="en-US" sz="3600" b="1" dirty="0" smtClean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Đọc</a:t>
                </a:r>
                <a:endParaRPr lang="en-US" sz="36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 flipH="1">
              <a:off x="6392749" y="3213766"/>
              <a:ext cx="105294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7377545" y="189731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418410" y="237040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2587436" y="2777839"/>
              <a:ext cx="112644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7523981" y="2786217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3124200" y="3199911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8274423" y="4861687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1390104" y="4488887"/>
              <a:ext cx="136299" cy="51435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5" name="Rectangle 34"/>
            <p:cNvSpPr/>
            <p:nvPr/>
          </p:nvSpPr>
          <p:spPr>
            <a:xfrm>
              <a:off x="0" y="-55418"/>
              <a:ext cx="12192000" cy="2286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0782" y="6678613"/>
              <a:ext cx="12192000" cy="2286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H="1">
              <a:off x="1937616" y="2370399"/>
              <a:ext cx="88178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8792371" y="4903252"/>
              <a:ext cx="126602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2791690" y="5356988"/>
              <a:ext cx="116711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1613730" y="6221137"/>
            <a:ext cx="6420370" cy="461628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r>
              <a:rPr lang="en-US" sz="2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2.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4740014" y="2401237"/>
            <a:ext cx="24827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677772" y="3708576"/>
            <a:ext cx="14014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17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981200"/>
            <a:ext cx="441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27" y="6615546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51520" y="220766"/>
            <a:ext cx="11030879" cy="63709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Ruộng</a:t>
            </a:r>
            <a:r>
              <a:rPr lang="en-US" sz="40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40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 ở Sa Pa</a:t>
            </a:r>
            <a:endParaRPr lang="en-US" sz="40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 Pa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lịch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dịp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ngắm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rỡ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</a:t>
            </a: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 ở Sa Pa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trăm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H’mông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Dao ,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…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defRPr/>
            </a:pP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                            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</a:t>
            </a:r>
            <a:r>
              <a:rPr lang="en-US" sz="2400" i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vinhphuctv.vn</a:t>
            </a:r>
            <a:r>
              <a:rPr lang="en-US" sz="2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)</a:t>
            </a:r>
            <a:endParaRPr lang="en-US" sz="2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304460" y="220766"/>
            <a:ext cx="1525550" cy="656966"/>
            <a:chOff x="147304" y="263301"/>
            <a:chExt cx="1525550" cy="656966"/>
          </a:xfrm>
          <a:solidFill>
            <a:schemeClr val="accent6">
              <a:lumMod val="75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147304" y="324847"/>
              <a:ext cx="595420" cy="59542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16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42724" y="263301"/>
              <a:ext cx="930130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177656" y="6145107"/>
            <a:ext cx="6420370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VB chia thành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304460" y="1562570"/>
            <a:ext cx="457200" cy="41863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304460" y="4139364"/>
            <a:ext cx="457200" cy="46049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595090" y="3261369"/>
            <a:ext cx="209355" cy="467591"/>
            <a:chOff x="6766969" y="2478092"/>
            <a:chExt cx="209355" cy="467591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8416635" y="5029200"/>
            <a:ext cx="209355" cy="467591"/>
            <a:chOff x="6766969" y="2478092"/>
            <a:chExt cx="209355" cy="467591"/>
          </a:xfrm>
        </p:grpSpPr>
        <p:cxnSp>
          <p:nvCxnSpPr>
            <p:cNvPr id="39" name="Straight Connector 38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1191511" y="6145107"/>
            <a:ext cx="6406515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tiếp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4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99811" y="360840"/>
            <a:ext cx="3325776" cy="769405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Giải nghĩa từ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41564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854" y="6629400"/>
            <a:ext cx="12192000" cy="2286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514600" y="5530592"/>
            <a:ext cx="8072437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Ruộng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ruộng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sườn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bậc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thấp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026" name="Picture 2" descr="Pin on thuvienanh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4" y="1177516"/>
            <a:ext cx="666750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507673" y="5530592"/>
            <a:ext cx="8072437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Khổng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to.</a:t>
            </a:r>
          </a:p>
          <a:p>
            <a:endParaRPr lang="en-US" sz="3200" dirty="0" smtClean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76954" y="5539395"/>
            <a:ext cx="8072437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Ngào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ngạt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mùi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thơm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mạnh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mũi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769614" y="5548882"/>
            <a:ext cx="8072437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Bất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tận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thúc</a:t>
            </a:r>
            <a:endParaRPr lang="en-US" sz="3200" dirty="0" smtClean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3200" dirty="0" smtClean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676954" y="5570472"/>
            <a:ext cx="8072437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mẫn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lụng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nhẫn</a:t>
            </a:r>
            <a:r>
              <a:rPr lang="en-US" sz="32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nại</a:t>
            </a:r>
            <a:endParaRPr lang="en-US" sz="3200" dirty="0" smtClean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en-US" sz="3200" dirty="0" smtClean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27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</TotalTime>
  <Words>1050</Words>
  <Application>Microsoft Office PowerPoint</Application>
  <PresentationFormat>Widescreen</PresentationFormat>
  <Paragraphs>112</Paragraphs>
  <Slides>19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Arial Rounded MT Bold</vt:lpstr>
      <vt:lpstr>Arial-Rounded</vt:lpstr>
      <vt:lpstr>Calibri</vt:lpstr>
      <vt:lpstr>HP001 4 hàng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CHƠI: TÂY DU KÝ</dc:title>
  <dc:creator>Windows User</dc:creator>
  <cp:lastModifiedBy>Admin</cp:lastModifiedBy>
  <cp:revision>118</cp:revision>
  <dcterms:created xsi:type="dcterms:W3CDTF">2020-05-04T22:33:34Z</dcterms:created>
  <dcterms:modified xsi:type="dcterms:W3CDTF">2021-05-09T04:13:40Z</dcterms:modified>
</cp:coreProperties>
</file>